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tags/tag15.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0.xml" ContentType="application/vnd.openxmlformats-officedocument.presentationml.tags+xml"/>
  <Override PartName="/ppt/tags/tag21.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2.xml" ContentType="application/vnd.openxmlformats-officedocument.presentationml.tags+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0"/>
  </p:notesMasterIdLst>
  <p:sldIdLst>
    <p:sldId id="257" r:id="rId2"/>
    <p:sldId id="258" r:id="rId3"/>
    <p:sldId id="256" r:id="rId4"/>
    <p:sldId id="259" r:id="rId5"/>
    <p:sldId id="260" r:id="rId6"/>
    <p:sldId id="261" r:id="rId7"/>
    <p:sldId id="262" r:id="rId8"/>
    <p:sldId id="263" r:id="rId9"/>
    <p:sldId id="264" r:id="rId10"/>
    <p:sldId id="265" r:id="rId11"/>
    <p:sldId id="266" r:id="rId12"/>
    <p:sldId id="268" r:id="rId13"/>
    <p:sldId id="270" r:id="rId14"/>
    <p:sldId id="271" r:id="rId15"/>
    <p:sldId id="272" r:id="rId16"/>
    <p:sldId id="273" r:id="rId17"/>
    <p:sldId id="288" r:id="rId18"/>
    <p:sldId id="274" r:id="rId19"/>
    <p:sldId id="275" r:id="rId20"/>
    <p:sldId id="276" r:id="rId21"/>
    <p:sldId id="289" r:id="rId22"/>
    <p:sldId id="290" r:id="rId23"/>
    <p:sldId id="277" r:id="rId24"/>
    <p:sldId id="291" r:id="rId25"/>
    <p:sldId id="292" r:id="rId26"/>
    <p:sldId id="293" r:id="rId27"/>
    <p:sldId id="294" r:id="rId28"/>
    <p:sldId id="295" r:id="rId29"/>
    <p:sldId id="296" r:id="rId30"/>
    <p:sldId id="279" r:id="rId31"/>
    <p:sldId id="280" r:id="rId32"/>
    <p:sldId id="281" r:id="rId33"/>
    <p:sldId id="282" r:id="rId34"/>
    <p:sldId id="283" r:id="rId35"/>
    <p:sldId id="284" r:id="rId36"/>
    <p:sldId id="285" r:id="rId37"/>
    <p:sldId id="286" r:id="rId38"/>
    <p:sldId id="287" r:id="rId3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B7C25"/>
    <a:srgbClr val="CFB5F6"/>
    <a:srgbClr val="F8CEB1"/>
    <a:srgbClr val="A6A6A6"/>
    <a:srgbClr val="B2E7CA"/>
    <a:srgbClr val="EB9998"/>
    <a:srgbClr val="CAF27F"/>
    <a:srgbClr val="A16DE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8361" autoAdjust="0"/>
  </p:normalViewPr>
  <p:slideViewPr>
    <p:cSldViewPr snapToGrid="0" snapToObjects="1">
      <p:cViewPr>
        <p:scale>
          <a:sx n="73" d="100"/>
          <a:sy n="73" d="100"/>
        </p:scale>
        <p:origin x="1242" y="4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E1D45-B042-4A86-9284-679C82B3E09B}" type="doc">
      <dgm:prSet loTypeId="urn:microsoft.com/office/officeart/2005/8/layout/cycle1" loCatId="cycle" qsTypeId="urn:microsoft.com/office/officeart/2005/8/quickstyle/3d1" qsCatId="3D" csTypeId="urn:microsoft.com/office/officeart/2005/8/colors/accent1_2" csCatId="accent1" phldr="1"/>
      <dgm:spPr/>
      <dgm:t>
        <a:bodyPr/>
        <a:lstStyle/>
        <a:p>
          <a:endParaRPr lang="fr-FR"/>
        </a:p>
      </dgm:t>
    </dgm:pt>
    <dgm:pt modelId="{1D0D8263-875A-4981-B2DE-76F7B5CC88BD}">
      <dgm:prSet phldrT="[Texte]"/>
      <dgm:spPr/>
      <dgm:t>
        <a:bodyPr/>
        <a:lstStyle/>
        <a:p>
          <a:endParaRPr lang="fr-FR" dirty="0"/>
        </a:p>
      </dgm:t>
    </dgm:pt>
    <dgm:pt modelId="{85AF6484-277B-45A1-B3D1-3250F8594574}" type="parTrans" cxnId="{7FA6F50E-5AA3-44B9-8B3E-1A0034520F9F}">
      <dgm:prSet/>
      <dgm:spPr/>
      <dgm:t>
        <a:bodyPr/>
        <a:lstStyle/>
        <a:p>
          <a:endParaRPr lang="fr-FR"/>
        </a:p>
      </dgm:t>
    </dgm:pt>
    <dgm:pt modelId="{E90C59AF-72FE-412F-861C-8089B731BB2F}" type="sibTrans" cxnId="{7FA6F50E-5AA3-44B9-8B3E-1A0034520F9F}">
      <dgm:prSet/>
      <dgm:spPr/>
      <dgm:t>
        <a:bodyPr/>
        <a:lstStyle/>
        <a:p>
          <a:endParaRPr lang="fr-FR"/>
        </a:p>
      </dgm:t>
    </dgm:pt>
    <dgm:pt modelId="{D042ABB4-387C-45BA-B17C-E3A8A29FFA7A}">
      <dgm:prSet phldrT="[Texte]"/>
      <dgm:spPr/>
      <dgm:t>
        <a:bodyPr/>
        <a:lstStyle/>
        <a:p>
          <a:endParaRPr lang="fr-FR" dirty="0"/>
        </a:p>
      </dgm:t>
    </dgm:pt>
    <dgm:pt modelId="{F2BF4F33-D963-4D86-835D-7C6ED6202250}" type="parTrans" cxnId="{EB04FB9F-72D2-4C91-A7CC-520AEA35ED87}">
      <dgm:prSet/>
      <dgm:spPr/>
      <dgm:t>
        <a:bodyPr/>
        <a:lstStyle/>
        <a:p>
          <a:endParaRPr lang="fr-FR"/>
        </a:p>
      </dgm:t>
    </dgm:pt>
    <dgm:pt modelId="{06BB6FBE-D362-4D42-BF43-8E1323C32B24}" type="sibTrans" cxnId="{EB04FB9F-72D2-4C91-A7CC-520AEA35ED87}">
      <dgm:prSet/>
      <dgm:spPr/>
      <dgm:t>
        <a:bodyPr/>
        <a:lstStyle/>
        <a:p>
          <a:endParaRPr lang="fr-FR"/>
        </a:p>
      </dgm:t>
    </dgm:pt>
    <dgm:pt modelId="{95A15CC7-3D6C-4878-9BF7-E951DBD5658B}">
      <dgm:prSet phldrT="[Texte]"/>
      <dgm:spPr/>
      <dgm:t>
        <a:bodyPr/>
        <a:lstStyle/>
        <a:p>
          <a:endParaRPr lang="fr-FR" dirty="0"/>
        </a:p>
      </dgm:t>
    </dgm:pt>
    <dgm:pt modelId="{6A239BA4-79F2-4B52-A4A8-8A0789693710}" type="parTrans" cxnId="{5F3358FB-BD98-40C6-B065-F784221483B0}">
      <dgm:prSet/>
      <dgm:spPr/>
      <dgm:t>
        <a:bodyPr/>
        <a:lstStyle/>
        <a:p>
          <a:endParaRPr lang="fr-FR"/>
        </a:p>
      </dgm:t>
    </dgm:pt>
    <dgm:pt modelId="{353FC2CB-8687-40E3-864E-D905151D57F2}" type="sibTrans" cxnId="{5F3358FB-BD98-40C6-B065-F784221483B0}">
      <dgm:prSet/>
      <dgm:spPr/>
      <dgm:t>
        <a:bodyPr/>
        <a:lstStyle/>
        <a:p>
          <a:endParaRPr lang="fr-FR"/>
        </a:p>
      </dgm:t>
    </dgm:pt>
    <dgm:pt modelId="{39CE6D03-6794-45DA-BE39-1A8E4F1A0DFE}">
      <dgm:prSet phldrT="[Texte]"/>
      <dgm:spPr/>
      <dgm:t>
        <a:bodyPr/>
        <a:lstStyle/>
        <a:p>
          <a:endParaRPr lang="fr-FR" dirty="0"/>
        </a:p>
      </dgm:t>
    </dgm:pt>
    <dgm:pt modelId="{C03CACD4-0E93-47BB-8B66-3A1DBD6F7E61}" type="parTrans" cxnId="{240EDE00-2B7D-4BDA-B825-D071D09EB311}">
      <dgm:prSet/>
      <dgm:spPr/>
      <dgm:t>
        <a:bodyPr/>
        <a:lstStyle/>
        <a:p>
          <a:endParaRPr lang="fr-FR"/>
        </a:p>
      </dgm:t>
    </dgm:pt>
    <dgm:pt modelId="{00DE5F2F-9C80-4EF2-8696-2267683FFFFE}" type="sibTrans" cxnId="{240EDE00-2B7D-4BDA-B825-D071D09EB311}">
      <dgm:prSet/>
      <dgm:spPr/>
      <dgm:t>
        <a:bodyPr/>
        <a:lstStyle/>
        <a:p>
          <a:endParaRPr lang="fr-FR"/>
        </a:p>
      </dgm:t>
    </dgm:pt>
    <dgm:pt modelId="{87515BC1-E1FD-4A07-B151-F96748258630}">
      <dgm:prSet phldrT="[Texte]"/>
      <dgm:spPr/>
      <dgm:t>
        <a:bodyPr/>
        <a:lstStyle/>
        <a:p>
          <a:endParaRPr lang="fr-FR" dirty="0"/>
        </a:p>
      </dgm:t>
    </dgm:pt>
    <dgm:pt modelId="{3F545123-0C34-48BD-A36B-E9FC2F50FFC2}" type="sibTrans" cxnId="{5B3596A8-3DBB-4983-AE2F-CEFD93AFC2E8}">
      <dgm:prSet/>
      <dgm:spPr/>
      <dgm:t>
        <a:bodyPr/>
        <a:lstStyle/>
        <a:p>
          <a:endParaRPr lang="fr-FR"/>
        </a:p>
      </dgm:t>
    </dgm:pt>
    <dgm:pt modelId="{0E4EADD7-6F6C-401C-B3FC-DB5076B9921F}" type="parTrans" cxnId="{5B3596A8-3DBB-4983-AE2F-CEFD93AFC2E8}">
      <dgm:prSet/>
      <dgm:spPr/>
      <dgm:t>
        <a:bodyPr/>
        <a:lstStyle/>
        <a:p>
          <a:endParaRPr lang="fr-FR"/>
        </a:p>
      </dgm:t>
    </dgm:pt>
    <dgm:pt modelId="{2038E289-AF73-49C6-9D6A-1667416D63BC}" type="pres">
      <dgm:prSet presAssocID="{736E1D45-B042-4A86-9284-679C82B3E09B}" presName="cycle" presStyleCnt="0">
        <dgm:presLayoutVars>
          <dgm:dir/>
          <dgm:resizeHandles val="exact"/>
        </dgm:presLayoutVars>
      </dgm:prSet>
      <dgm:spPr/>
      <dgm:t>
        <a:bodyPr/>
        <a:lstStyle/>
        <a:p>
          <a:endParaRPr lang="fr-FR"/>
        </a:p>
      </dgm:t>
    </dgm:pt>
    <dgm:pt modelId="{EACF1B73-81A9-4561-9133-2392F77A91AD}" type="pres">
      <dgm:prSet presAssocID="{1D0D8263-875A-4981-B2DE-76F7B5CC88BD}" presName="dummy" presStyleCnt="0"/>
      <dgm:spPr/>
    </dgm:pt>
    <dgm:pt modelId="{7066E7A1-C8BE-4525-B282-03432AB73F8B}" type="pres">
      <dgm:prSet presAssocID="{1D0D8263-875A-4981-B2DE-76F7B5CC88BD}" presName="node" presStyleLbl="revTx" presStyleIdx="0" presStyleCnt="5">
        <dgm:presLayoutVars>
          <dgm:bulletEnabled val="1"/>
        </dgm:presLayoutVars>
      </dgm:prSet>
      <dgm:spPr/>
      <dgm:t>
        <a:bodyPr/>
        <a:lstStyle/>
        <a:p>
          <a:endParaRPr lang="fr-FR"/>
        </a:p>
      </dgm:t>
    </dgm:pt>
    <dgm:pt modelId="{0052C217-A2D3-41F4-9FC6-B57A0728996D}" type="pres">
      <dgm:prSet presAssocID="{E90C59AF-72FE-412F-861C-8089B731BB2F}" presName="sibTrans" presStyleLbl="node1" presStyleIdx="0" presStyleCnt="5" custLinFactNeighborX="2699" custLinFactNeighborY="-6864" custRadScaleRad="233847" custRadScaleInc="-2147483648"/>
      <dgm:spPr/>
      <dgm:t>
        <a:bodyPr/>
        <a:lstStyle/>
        <a:p>
          <a:endParaRPr lang="fr-FR"/>
        </a:p>
      </dgm:t>
    </dgm:pt>
    <dgm:pt modelId="{9541A81C-A5EA-42B3-A598-B5ECFC719E07}" type="pres">
      <dgm:prSet presAssocID="{D042ABB4-387C-45BA-B17C-E3A8A29FFA7A}" presName="dummy" presStyleCnt="0"/>
      <dgm:spPr/>
    </dgm:pt>
    <dgm:pt modelId="{E56E901F-EE50-420B-B545-7CACEBF7A3FE}" type="pres">
      <dgm:prSet presAssocID="{D042ABB4-387C-45BA-B17C-E3A8A29FFA7A}" presName="node" presStyleLbl="revTx" presStyleIdx="1" presStyleCnt="5">
        <dgm:presLayoutVars>
          <dgm:bulletEnabled val="1"/>
        </dgm:presLayoutVars>
      </dgm:prSet>
      <dgm:spPr/>
      <dgm:t>
        <a:bodyPr/>
        <a:lstStyle/>
        <a:p>
          <a:endParaRPr lang="fr-FR"/>
        </a:p>
      </dgm:t>
    </dgm:pt>
    <dgm:pt modelId="{259F968A-939B-449A-80F6-8359F5DC9C07}" type="pres">
      <dgm:prSet presAssocID="{06BB6FBE-D362-4D42-BF43-8E1323C32B24}" presName="sibTrans" presStyleLbl="node1" presStyleIdx="1" presStyleCnt="5" custAng="20828374" custLinFactNeighborX="3278" custLinFactNeighborY="4738" custRadScaleRad="191392"/>
      <dgm:spPr/>
      <dgm:t>
        <a:bodyPr/>
        <a:lstStyle/>
        <a:p>
          <a:endParaRPr lang="fr-FR"/>
        </a:p>
      </dgm:t>
    </dgm:pt>
    <dgm:pt modelId="{29CCD13A-73FC-4CEC-B783-68A665464D1A}" type="pres">
      <dgm:prSet presAssocID="{95A15CC7-3D6C-4878-9BF7-E951DBD5658B}" presName="dummy" presStyleCnt="0"/>
      <dgm:spPr/>
    </dgm:pt>
    <dgm:pt modelId="{4F64B8D5-6198-4A4B-83FD-812182DB8901}" type="pres">
      <dgm:prSet presAssocID="{95A15CC7-3D6C-4878-9BF7-E951DBD5658B}" presName="node" presStyleLbl="revTx" presStyleIdx="2" presStyleCnt="5">
        <dgm:presLayoutVars>
          <dgm:bulletEnabled val="1"/>
        </dgm:presLayoutVars>
      </dgm:prSet>
      <dgm:spPr/>
      <dgm:t>
        <a:bodyPr/>
        <a:lstStyle/>
        <a:p>
          <a:endParaRPr lang="fr-FR"/>
        </a:p>
      </dgm:t>
    </dgm:pt>
    <dgm:pt modelId="{9582D8A2-8256-407A-AA80-C83F240CA144}" type="pres">
      <dgm:prSet presAssocID="{353FC2CB-8687-40E3-864E-D905151D57F2}" presName="sibTrans" presStyleLbl="node1" presStyleIdx="2" presStyleCnt="5" custAng="20892726" custLinFactNeighborX="2869" custLinFactNeighborY="4891" custRadScaleRad="94858" custRadScaleInc="-2147483648"/>
      <dgm:spPr/>
      <dgm:t>
        <a:bodyPr/>
        <a:lstStyle/>
        <a:p>
          <a:endParaRPr lang="fr-FR"/>
        </a:p>
      </dgm:t>
    </dgm:pt>
    <dgm:pt modelId="{567B6F66-3F9D-47CB-B4C1-AAE407D7E685}" type="pres">
      <dgm:prSet presAssocID="{39CE6D03-6794-45DA-BE39-1A8E4F1A0DFE}" presName="dummy" presStyleCnt="0"/>
      <dgm:spPr/>
    </dgm:pt>
    <dgm:pt modelId="{487E5CE3-8F14-4B7C-AC8A-095DB636C57C}" type="pres">
      <dgm:prSet presAssocID="{39CE6D03-6794-45DA-BE39-1A8E4F1A0DFE}" presName="node" presStyleLbl="revTx" presStyleIdx="3" presStyleCnt="5">
        <dgm:presLayoutVars>
          <dgm:bulletEnabled val="1"/>
        </dgm:presLayoutVars>
      </dgm:prSet>
      <dgm:spPr/>
      <dgm:t>
        <a:bodyPr/>
        <a:lstStyle/>
        <a:p>
          <a:endParaRPr lang="fr-FR"/>
        </a:p>
      </dgm:t>
    </dgm:pt>
    <dgm:pt modelId="{640CEC70-F07C-4A6C-931B-39FD37973350}" type="pres">
      <dgm:prSet presAssocID="{00DE5F2F-9C80-4EF2-8696-2267683FFFFE}" presName="sibTrans" presStyleLbl="node1" presStyleIdx="3" presStyleCnt="5" custAng="19849966" custLinFactNeighborX="-6886" custLinFactNeighborY="2245" custRadScaleRad="94428"/>
      <dgm:spPr/>
      <dgm:t>
        <a:bodyPr/>
        <a:lstStyle/>
        <a:p>
          <a:endParaRPr lang="fr-FR"/>
        </a:p>
      </dgm:t>
    </dgm:pt>
    <dgm:pt modelId="{15741CB3-DB0B-4BD5-A509-4662943B4949}" type="pres">
      <dgm:prSet presAssocID="{87515BC1-E1FD-4A07-B151-F96748258630}" presName="dummy" presStyleCnt="0"/>
      <dgm:spPr/>
    </dgm:pt>
    <dgm:pt modelId="{4EB71928-169C-457F-8EC3-9F83EB45D3BC}" type="pres">
      <dgm:prSet presAssocID="{87515BC1-E1FD-4A07-B151-F96748258630}" presName="node" presStyleLbl="revTx" presStyleIdx="4" presStyleCnt="5">
        <dgm:presLayoutVars>
          <dgm:bulletEnabled val="1"/>
        </dgm:presLayoutVars>
      </dgm:prSet>
      <dgm:spPr/>
      <dgm:t>
        <a:bodyPr/>
        <a:lstStyle/>
        <a:p>
          <a:endParaRPr lang="fr-FR"/>
        </a:p>
      </dgm:t>
    </dgm:pt>
    <dgm:pt modelId="{5A69B659-C03C-4B22-A166-A6AEE5398DEE}" type="pres">
      <dgm:prSet presAssocID="{3F545123-0C34-48BD-A36B-E9FC2F50FFC2}" presName="sibTrans" presStyleLbl="node1" presStyleIdx="4" presStyleCnt="5" custAng="0" custLinFactNeighborX="1165" custLinFactNeighborY="-6551" custRadScaleRad="43886"/>
      <dgm:spPr/>
      <dgm:t>
        <a:bodyPr/>
        <a:lstStyle/>
        <a:p>
          <a:endParaRPr lang="fr-FR"/>
        </a:p>
      </dgm:t>
    </dgm:pt>
  </dgm:ptLst>
  <dgm:cxnLst>
    <dgm:cxn modelId="{B5C79B43-1E16-440D-B184-D6E3FB1C056E}" type="presOf" srcId="{1D0D8263-875A-4981-B2DE-76F7B5CC88BD}" destId="{7066E7A1-C8BE-4525-B282-03432AB73F8B}" srcOrd="0" destOrd="0" presId="urn:microsoft.com/office/officeart/2005/8/layout/cycle1"/>
    <dgm:cxn modelId="{717AD5A4-FE62-456E-A305-8834BAAF300A}" type="presOf" srcId="{E90C59AF-72FE-412F-861C-8089B731BB2F}" destId="{0052C217-A2D3-41F4-9FC6-B57A0728996D}" srcOrd="0" destOrd="0" presId="urn:microsoft.com/office/officeart/2005/8/layout/cycle1"/>
    <dgm:cxn modelId="{4EDE425F-DB93-435C-93A5-83616B6880C7}" type="presOf" srcId="{00DE5F2F-9C80-4EF2-8696-2267683FFFFE}" destId="{640CEC70-F07C-4A6C-931B-39FD37973350}" srcOrd="0" destOrd="0" presId="urn:microsoft.com/office/officeart/2005/8/layout/cycle1"/>
    <dgm:cxn modelId="{240EDE00-2B7D-4BDA-B825-D071D09EB311}" srcId="{736E1D45-B042-4A86-9284-679C82B3E09B}" destId="{39CE6D03-6794-45DA-BE39-1A8E4F1A0DFE}" srcOrd="3" destOrd="0" parTransId="{C03CACD4-0E93-47BB-8B66-3A1DBD6F7E61}" sibTransId="{00DE5F2F-9C80-4EF2-8696-2267683FFFFE}"/>
    <dgm:cxn modelId="{3BE00371-1195-4D2F-9332-E790509E158A}" type="presOf" srcId="{87515BC1-E1FD-4A07-B151-F96748258630}" destId="{4EB71928-169C-457F-8EC3-9F83EB45D3BC}" srcOrd="0" destOrd="0" presId="urn:microsoft.com/office/officeart/2005/8/layout/cycle1"/>
    <dgm:cxn modelId="{2017F5C5-69C5-4162-85F4-CF219AC57C29}" type="presOf" srcId="{D042ABB4-387C-45BA-B17C-E3A8A29FFA7A}" destId="{E56E901F-EE50-420B-B545-7CACEBF7A3FE}" srcOrd="0" destOrd="0" presId="urn:microsoft.com/office/officeart/2005/8/layout/cycle1"/>
    <dgm:cxn modelId="{FFDCB0C3-14C5-4C2E-9CDA-0FDBF0ACDB88}" type="presOf" srcId="{736E1D45-B042-4A86-9284-679C82B3E09B}" destId="{2038E289-AF73-49C6-9D6A-1667416D63BC}" srcOrd="0" destOrd="0" presId="urn:microsoft.com/office/officeart/2005/8/layout/cycle1"/>
    <dgm:cxn modelId="{AE052F9B-AACD-4435-84FB-BC554D6575DD}" type="presOf" srcId="{39CE6D03-6794-45DA-BE39-1A8E4F1A0DFE}" destId="{487E5CE3-8F14-4B7C-AC8A-095DB636C57C}" srcOrd="0" destOrd="0" presId="urn:microsoft.com/office/officeart/2005/8/layout/cycle1"/>
    <dgm:cxn modelId="{BE6E2D23-C1AC-482A-B9CD-1497C8351230}" type="presOf" srcId="{353FC2CB-8687-40E3-864E-D905151D57F2}" destId="{9582D8A2-8256-407A-AA80-C83F240CA144}" srcOrd="0" destOrd="0" presId="urn:microsoft.com/office/officeart/2005/8/layout/cycle1"/>
    <dgm:cxn modelId="{4EF93B75-A793-4C2C-9810-7C9463D04E98}" type="presOf" srcId="{3F545123-0C34-48BD-A36B-E9FC2F50FFC2}" destId="{5A69B659-C03C-4B22-A166-A6AEE5398DEE}" srcOrd="0" destOrd="0" presId="urn:microsoft.com/office/officeart/2005/8/layout/cycle1"/>
    <dgm:cxn modelId="{EB04FB9F-72D2-4C91-A7CC-520AEA35ED87}" srcId="{736E1D45-B042-4A86-9284-679C82B3E09B}" destId="{D042ABB4-387C-45BA-B17C-E3A8A29FFA7A}" srcOrd="1" destOrd="0" parTransId="{F2BF4F33-D963-4D86-835D-7C6ED6202250}" sibTransId="{06BB6FBE-D362-4D42-BF43-8E1323C32B24}"/>
    <dgm:cxn modelId="{7FA6F50E-5AA3-44B9-8B3E-1A0034520F9F}" srcId="{736E1D45-B042-4A86-9284-679C82B3E09B}" destId="{1D0D8263-875A-4981-B2DE-76F7B5CC88BD}" srcOrd="0" destOrd="0" parTransId="{85AF6484-277B-45A1-B3D1-3250F8594574}" sibTransId="{E90C59AF-72FE-412F-861C-8089B731BB2F}"/>
    <dgm:cxn modelId="{5F3358FB-BD98-40C6-B065-F784221483B0}" srcId="{736E1D45-B042-4A86-9284-679C82B3E09B}" destId="{95A15CC7-3D6C-4878-9BF7-E951DBD5658B}" srcOrd="2" destOrd="0" parTransId="{6A239BA4-79F2-4B52-A4A8-8A0789693710}" sibTransId="{353FC2CB-8687-40E3-864E-D905151D57F2}"/>
    <dgm:cxn modelId="{0019100C-0BC1-4EA6-A9F9-AD81C7BA5AA3}" type="presOf" srcId="{95A15CC7-3D6C-4878-9BF7-E951DBD5658B}" destId="{4F64B8D5-6198-4A4B-83FD-812182DB8901}" srcOrd="0" destOrd="0" presId="urn:microsoft.com/office/officeart/2005/8/layout/cycle1"/>
    <dgm:cxn modelId="{5B3596A8-3DBB-4983-AE2F-CEFD93AFC2E8}" srcId="{736E1D45-B042-4A86-9284-679C82B3E09B}" destId="{87515BC1-E1FD-4A07-B151-F96748258630}" srcOrd="4" destOrd="0" parTransId="{0E4EADD7-6F6C-401C-B3FC-DB5076B9921F}" sibTransId="{3F545123-0C34-48BD-A36B-E9FC2F50FFC2}"/>
    <dgm:cxn modelId="{532AF221-1C5E-4B5C-90C8-75B299353AA4}" type="presOf" srcId="{06BB6FBE-D362-4D42-BF43-8E1323C32B24}" destId="{259F968A-939B-449A-80F6-8359F5DC9C07}" srcOrd="0" destOrd="0" presId="urn:microsoft.com/office/officeart/2005/8/layout/cycle1"/>
    <dgm:cxn modelId="{D65A49B4-50D0-4D49-B37F-7305853F6FD7}" type="presParOf" srcId="{2038E289-AF73-49C6-9D6A-1667416D63BC}" destId="{EACF1B73-81A9-4561-9133-2392F77A91AD}" srcOrd="0" destOrd="0" presId="urn:microsoft.com/office/officeart/2005/8/layout/cycle1"/>
    <dgm:cxn modelId="{4090B094-EC8F-457F-BDF4-96898ABB2199}" type="presParOf" srcId="{2038E289-AF73-49C6-9D6A-1667416D63BC}" destId="{7066E7A1-C8BE-4525-B282-03432AB73F8B}" srcOrd="1" destOrd="0" presId="urn:microsoft.com/office/officeart/2005/8/layout/cycle1"/>
    <dgm:cxn modelId="{CCBE925E-54C2-46F3-8417-E27A25D9FDC2}" type="presParOf" srcId="{2038E289-AF73-49C6-9D6A-1667416D63BC}" destId="{0052C217-A2D3-41F4-9FC6-B57A0728996D}" srcOrd="2" destOrd="0" presId="urn:microsoft.com/office/officeart/2005/8/layout/cycle1"/>
    <dgm:cxn modelId="{DD507AE9-4EC7-49EE-9554-A883239C001E}" type="presParOf" srcId="{2038E289-AF73-49C6-9D6A-1667416D63BC}" destId="{9541A81C-A5EA-42B3-A598-B5ECFC719E07}" srcOrd="3" destOrd="0" presId="urn:microsoft.com/office/officeart/2005/8/layout/cycle1"/>
    <dgm:cxn modelId="{8237C6B5-BE4B-45CD-9E23-9EF37CB767DC}" type="presParOf" srcId="{2038E289-AF73-49C6-9D6A-1667416D63BC}" destId="{E56E901F-EE50-420B-B545-7CACEBF7A3FE}" srcOrd="4" destOrd="0" presId="urn:microsoft.com/office/officeart/2005/8/layout/cycle1"/>
    <dgm:cxn modelId="{18CD6813-7768-44EE-8FC7-B43641223478}" type="presParOf" srcId="{2038E289-AF73-49C6-9D6A-1667416D63BC}" destId="{259F968A-939B-449A-80F6-8359F5DC9C07}" srcOrd="5" destOrd="0" presId="urn:microsoft.com/office/officeart/2005/8/layout/cycle1"/>
    <dgm:cxn modelId="{BFD71443-7A5E-47E2-A282-BE622F8FEFCF}" type="presParOf" srcId="{2038E289-AF73-49C6-9D6A-1667416D63BC}" destId="{29CCD13A-73FC-4CEC-B783-68A665464D1A}" srcOrd="6" destOrd="0" presId="urn:microsoft.com/office/officeart/2005/8/layout/cycle1"/>
    <dgm:cxn modelId="{234B9095-4DBA-495F-B658-BD8D38DBB119}" type="presParOf" srcId="{2038E289-AF73-49C6-9D6A-1667416D63BC}" destId="{4F64B8D5-6198-4A4B-83FD-812182DB8901}" srcOrd="7" destOrd="0" presId="urn:microsoft.com/office/officeart/2005/8/layout/cycle1"/>
    <dgm:cxn modelId="{CAF9D46A-3A90-4DCB-819D-A105CEBDAEB0}" type="presParOf" srcId="{2038E289-AF73-49C6-9D6A-1667416D63BC}" destId="{9582D8A2-8256-407A-AA80-C83F240CA144}" srcOrd="8" destOrd="0" presId="urn:microsoft.com/office/officeart/2005/8/layout/cycle1"/>
    <dgm:cxn modelId="{2E220030-3B2F-4CDF-8138-3CCCC9DA2BB1}" type="presParOf" srcId="{2038E289-AF73-49C6-9D6A-1667416D63BC}" destId="{567B6F66-3F9D-47CB-B4C1-AAE407D7E685}" srcOrd="9" destOrd="0" presId="urn:microsoft.com/office/officeart/2005/8/layout/cycle1"/>
    <dgm:cxn modelId="{CB7F09DB-C88E-475C-BF2D-738F4209E8DF}" type="presParOf" srcId="{2038E289-AF73-49C6-9D6A-1667416D63BC}" destId="{487E5CE3-8F14-4B7C-AC8A-095DB636C57C}" srcOrd="10" destOrd="0" presId="urn:microsoft.com/office/officeart/2005/8/layout/cycle1"/>
    <dgm:cxn modelId="{1AD2728E-C651-4BDA-9862-5249F152EB25}" type="presParOf" srcId="{2038E289-AF73-49C6-9D6A-1667416D63BC}" destId="{640CEC70-F07C-4A6C-931B-39FD37973350}" srcOrd="11" destOrd="0" presId="urn:microsoft.com/office/officeart/2005/8/layout/cycle1"/>
    <dgm:cxn modelId="{E9750983-9EDC-49E2-8F97-C7AE93774241}" type="presParOf" srcId="{2038E289-AF73-49C6-9D6A-1667416D63BC}" destId="{15741CB3-DB0B-4BD5-A509-4662943B4949}" srcOrd="12" destOrd="0" presId="urn:microsoft.com/office/officeart/2005/8/layout/cycle1"/>
    <dgm:cxn modelId="{D0C58D9E-A27E-48F6-A96C-DC5DD392DC42}" type="presParOf" srcId="{2038E289-AF73-49C6-9D6A-1667416D63BC}" destId="{4EB71928-169C-457F-8EC3-9F83EB45D3BC}" srcOrd="13" destOrd="0" presId="urn:microsoft.com/office/officeart/2005/8/layout/cycle1"/>
    <dgm:cxn modelId="{B9762124-72B9-4A71-A3BB-4BB9B4415DF6}" type="presParOf" srcId="{2038E289-AF73-49C6-9D6A-1667416D63BC}" destId="{5A69B659-C03C-4B22-A166-A6AEE5398DEE}" srcOrd="14" destOrd="0" presId="urn:microsoft.com/office/officeart/2005/8/layout/cycle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5BEDC3-A63A-4300-8ADD-56A47DE8D6D1}" type="doc">
      <dgm:prSet loTypeId="urn:microsoft.com/office/officeart/2005/8/layout/chart3" loCatId="" qsTypeId="urn:microsoft.com/office/officeart/2005/8/quickstyle/simple5" qsCatId="simple" csTypeId="urn:microsoft.com/office/officeart/2005/8/colors/colorful1" csCatId="colorful" phldr="1"/>
      <dgm:spPr/>
      <dgm:t>
        <a:bodyPr/>
        <a:lstStyle/>
        <a:p>
          <a:endParaRPr lang="fr-FR"/>
        </a:p>
      </dgm:t>
    </dgm:pt>
    <dgm:pt modelId="{457B5753-BE04-4427-BF43-78D2E082050F}">
      <dgm:prSet phldrT="[Texte]" custT="1"/>
      <dgm:spPr>
        <a:solidFill>
          <a:srgbClr val="EB9998"/>
        </a:solidFill>
        <a:scene3d>
          <a:camera prst="orthographicFront">
            <a:rot lat="0" lon="0" rev="0"/>
          </a:camera>
          <a:lightRig rig="threePt" dir="t">
            <a:rot lat="0" lon="0" rev="1200000"/>
          </a:lightRig>
        </a:scene3d>
        <a:sp3d/>
      </dgm:spPr>
      <dgm:t>
        <a:bodyPr/>
        <a:lstStyle/>
        <a:p>
          <a:r>
            <a:rPr lang="fr-FR" sz="1400" b="0" dirty="0">
              <a:solidFill>
                <a:schemeClr val="tx1"/>
              </a:solidFill>
            </a:rPr>
            <a:t>Dimension</a:t>
          </a:r>
          <a:r>
            <a:rPr lang="fr-FR" sz="1400" b="1" dirty="0">
              <a:solidFill>
                <a:schemeClr val="tx1"/>
              </a:solidFill>
            </a:rPr>
            <a:t> </a:t>
          </a:r>
          <a:r>
            <a:rPr lang="fr-FR" sz="1600" b="1" dirty="0">
              <a:solidFill>
                <a:schemeClr val="tx1"/>
              </a:solidFill>
            </a:rPr>
            <a:t>scientifique et technique</a:t>
          </a:r>
        </a:p>
        <a:p>
          <a:r>
            <a:rPr lang="fr-FR" sz="1600" b="1" dirty="0">
              <a:solidFill>
                <a:schemeClr val="tx1"/>
              </a:solidFill>
            </a:rPr>
            <a:t> </a:t>
          </a:r>
        </a:p>
      </dgm:t>
    </dgm:pt>
    <dgm:pt modelId="{AFA47B3D-22BF-4A9D-BA2E-33061659EF65}" type="parTrans" cxnId="{19152D1E-24EB-44A9-9771-CA3D547EC2AC}">
      <dgm:prSet/>
      <dgm:spPr/>
      <dgm:t>
        <a:bodyPr/>
        <a:lstStyle/>
        <a:p>
          <a:endParaRPr lang="fr-FR">
            <a:solidFill>
              <a:schemeClr val="tx1"/>
            </a:solidFill>
          </a:endParaRPr>
        </a:p>
      </dgm:t>
    </dgm:pt>
    <dgm:pt modelId="{E818318C-F7C5-47FE-978B-20F3D0BE98A5}" type="sibTrans" cxnId="{19152D1E-24EB-44A9-9771-CA3D547EC2AC}">
      <dgm:prSet/>
      <dgm:spPr/>
      <dgm:t>
        <a:bodyPr/>
        <a:lstStyle/>
        <a:p>
          <a:endParaRPr lang="fr-FR">
            <a:solidFill>
              <a:schemeClr val="tx1"/>
            </a:solidFill>
          </a:endParaRPr>
        </a:p>
      </dgm:t>
    </dgm:pt>
    <dgm:pt modelId="{D049336E-53B7-4724-ADAD-EBF81DBC3F0F}">
      <dgm:prSet phldrT="[Texte]" custT="1"/>
      <dgm:spPr>
        <a:solidFill>
          <a:srgbClr val="CAF27F"/>
        </a:solidFill>
        <a:effectLst/>
        <a:scene3d>
          <a:camera prst="orthographicFront">
            <a:rot lat="0" lon="0" rev="0"/>
          </a:camera>
          <a:lightRig rig="threePt" dir="t">
            <a:rot lat="0" lon="0" rev="1200000"/>
          </a:lightRig>
        </a:scene3d>
        <a:sp3d/>
      </dgm:spPr>
      <dgm:t>
        <a:bodyPr/>
        <a:lstStyle/>
        <a:p>
          <a:r>
            <a:rPr lang="fr-FR" sz="1400" b="0" dirty="0">
              <a:solidFill>
                <a:schemeClr val="tx1"/>
              </a:solidFill>
            </a:rPr>
            <a:t>Dimension</a:t>
          </a:r>
          <a:r>
            <a:rPr lang="fr-FR" sz="1700" b="1" dirty="0">
              <a:solidFill>
                <a:schemeClr val="tx1"/>
              </a:solidFill>
            </a:rPr>
            <a:t> </a:t>
          </a:r>
          <a:r>
            <a:rPr lang="fr-FR" sz="1600" b="1" dirty="0">
              <a:solidFill>
                <a:schemeClr val="tx1"/>
              </a:solidFill>
            </a:rPr>
            <a:t>socioculturelle</a:t>
          </a:r>
          <a:r>
            <a:rPr lang="fr-FR" sz="1600" dirty="0">
              <a:solidFill>
                <a:schemeClr val="tx1"/>
              </a:solidFill>
            </a:rPr>
            <a:t> </a:t>
          </a:r>
        </a:p>
      </dgm:t>
    </dgm:pt>
    <dgm:pt modelId="{675807DE-0DC9-4D1E-8C98-DEB3E7CB8766}" type="parTrans" cxnId="{3E9A0C14-C977-4336-954B-09A2025A68B3}">
      <dgm:prSet/>
      <dgm:spPr/>
      <dgm:t>
        <a:bodyPr/>
        <a:lstStyle/>
        <a:p>
          <a:endParaRPr lang="fr-FR">
            <a:solidFill>
              <a:schemeClr val="tx1"/>
            </a:solidFill>
          </a:endParaRPr>
        </a:p>
      </dgm:t>
    </dgm:pt>
    <dgm:pt modelId="{F91CE30F-0DB6-4824-BF84-B9180D943242}" type="sibTrans" cxnId="{3E9A0C14-C977-4336-954B-09A2025A68B3}">
      <dgm:prSet/>
      <dgm:spPr/>
      <dgm:t>
        <a:bodyPr/>
        <a:lstStyle/>
        <a:p>
          <a:endParaRPr lang="fr-FR">
            <a:solidFill>
              <a:schemeClr val="tx1"/>
            </a:solidFill>
          </a:endParaRPr>
        </a:p>
      </dgm:t>
    </dgm:pt>
    <dgm:pt modelId="{FAC96BBC-E70B-4A01-A869-009A30B96857}">
      <dgm:prSet phldrT="[Texte]" custT="1"/>
      <dgm:spPr>
        <a:solidFill>
          <a:srgbClr val="CFB5F6"/>
        </a:solidFill>
        <a:scene3d>
          <a:camera prst="orthographicFront">
            <a:rot lat="0" lon="0" rev="0"/>
          </a:camera>
          <a:lightRig rig="threePt" dir="t">
            <a:rot lat="0" lon="0" rev="1200000"/>
          </a:lightRig>
        </a:scene3d>
        <a:sp3d/>
      </dgm:spPr>
      <dgm:t>
        <a:bodyPr lIns="0" tIns="0" rIns="0" anchor="b" anchorCtr="0"/>
        <a:lstStyle/>
        <a:p>
          <a:pPr marL="0" indent="0" algn="ctr">
            <a:spcAft>
              <a:spcPts val="0"/>
            </a:spcAft>
          </a:pPr>
          <a:r>
            <a:rPr lang="fr-FR" sz="1400" b="0" baseline="0" dirty="0">
              <a:solidFill>
                <a:schemeClr val="tx1"/>
              </a:solidFill>
            </a:rPr>
            <a:t>Dimension </a:t>
          </a:r>
          <a:r>
            <a:rPr lang="fr-FR" sz="1400" b="1" baseline="0" dirty="0">
              <a:solidFill>
                <a:schemeClr val="tx1"/>
              </a:solidFill>
            </a:rPr>
            <a:t>ingénierie</a:t>
          </a:r>
        </a:p>
        <a:p>
          <a:pPr marL="0" indent="0" algn="ctr">
            <a:spcAft>
              <a:spcPts val="0"/>
            </a:spcAft>
          </a:pPr>
          <a:r>
            <a:rPr lang="fr-FR" sz="1400" b="1" baseline="0" dirty="0">
              <a:solidFill>
                <a:schemeClr val="tx1"/>
              </a:solidFill>
            </a:rPr>
            <a:t>design</a:t>
          </a: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ct val="35000"/>
            </a:spcAft>
          </a:pPr>
          <a:endParaRPr lang="fr-FR" sz="1100" dirty="0">
            <a:solidFill>
              <a:schemeClr val="tx1"/>
            </a:solidFill>
          </a:endParaRPr>
        </a:p>
      </dgm:t>
    </dgm:pt>
    <dgm:pt modelId="{710C1B2A-4DE4-4FDE-A263-6F4892C1B314}" type="parTrans" cxnId="{55D788FE-ABF2-41A7-81F9-843AF6136521}">
      <dgm:prSet/>
      <dgm:spPr/>
      <dgm:t>
        <a:bodyPr/>
        <a:lstStyle/>
        <a:p>
          <a:endParaRPr lang="fr-FR">
            <a:solidFill>
              <a:schemeClr val="tx1"/>
            </a:solidFill>
          </a:endParaRPr>
        </a:p>
      </dgm:t>
    </dgm:pt>
    <dgm:pt modelId="{36C23821-42A8-444C-9E19-A24544EA183D}" type="sibTrans" cxnId="{55D788FE-ABF2-41A7-81F9-843AF6136521}">
      <dgm:prSet/>
      <dgm:spPr/>
      <dgm:t>
        <a:bodyPr/>
        <a:lstStyle/>
        <a:p>
          <a:endParaRPr lang="fr-FR">
            <a:solidFill>
              <a:schemeClr val="tx1"/>
            </a:solidFill>
          </a:endParaRPr>
        </a:p>
      </dgm:t>
    </dgm:pt>
    <dgm:pt modelId="{70580A2D-BDFA-41EF-83F5-DF3072504320}" type="pres">
      <dgm:prSet presAssocID="{0D5BEDC3-A63A-4300-8ADD-56A47DE8D6D1}" presName="compositeShape" presStyleCnt="0">
        <dgm:presLayoutVars>
          <dgm:chMax val="7"/>
          <dgm:dir/>
          <dgm:resizeHandles val="exact"/>
        </dgm:presLayoutVars>
      </dgm:prSet>
      <dgm:spPr/>
      <dgm:t>
        <a:bodyPr/>
        <a:lstStyle/>
        <a:p>
          <a:endParaRPr lang="fr-FR"/>
        </a:p>
      </dgm:t>
    </dgm:pt>
    <dgm:pt modelId="{4F669CC3-7B5B-4B7B-A754-47B608F8F562}" type="pres">
      <dgm:prSet presAssocID="{0D5BEDC3-A63A-4300-8ADD-56A47DE8D6D1}" presName="wedge1" presStyleLbl="node1" presStyleIdx="0" presStyleCnt="3" custScaleX="102831" custLinFactNeighborX="-4062" custLinFactNeighborY="-312"/>
      <dgm:spPr/>
      <dgm:t>
        <a:bodyPr/>
        <a:lstStyle/>
        <a:p>
          <a:endParaRPr lang="fr-FR"/>
        </a:p>
      </dgm:t>
    </dgm:pt>
    <dgm:pt modelId="{135D9BB0-4F71-44C6-BEE3-E199E561AD2B}" type="pres">
      <dgm:prSet presAssocID="{0D5BEDC3-A63A-4300-8ADD-56A47DE8D6D1}" presName="wedge1Tx" presStyleLbl="node1" presStyleIdx="0" presStyleCnt="3">
        <dgm:presLayoutVars>
          <dgm:chMax val="0"/>
          <dgm:chPref val="0"/>
          <dgm:bulletEnabled val="1"/>
        </dgm:presLayoutVars>
      </dgm:prSet>
      <dgm:spPr/>
      <dgm:t>
        <a:bodyPr/>
        <a:lstStyle/>
        <a:p>
          <a:endParaRPr lang="fr-FR"/>
        </a:p>
      </dgm:t>
    </dgm:pt>
    <dgm:pt modelId="{4EC56D41-A0D2-49E4-89E2-7E20D92B96E5}" type="pres">
      <dgm:prSet presAssocID="{0D5BEDC3-A63A-4300-8ADD-56A47DE8D6D1}" presName="wedge2" presStyleLbl="node1" presStyleIdx="1" presStyleCnt="3" custScaleX="100000" custScaleY="100000" custLinFactNeighborX="80" custLinFactNeighborY="-951"/>
      <dgm:spPr/>
      <dgm:t>
        <a:bodyPr/>
        <a:lstStyle/>
        <a:p>
          <a:endParaRPr lang="fr-FR"/>
        </a:p>
      </dgm:t>
    </dgm:pt>
    <dgm:pt modelId="{925AD94C-CB63-4D15-B3A9-F9288EE460F7}" type="pres">
      <dgm:prSet presAssocID="{0D5BEDC3-A63A-4300-8ADD-56A47DE8D6D1}" presName="wedge2Tx" presStyleLbl="node1" presStyleIdx="1" presStyleCnt="3">
        <dgm:presLayoutVars>
          <dgm:chMax val="0"/>
          <dgm:chPref val="0"/>
          <dgm:bulletEnabled val="1"/>
        </dgm:presLayoutVars>
      </dgm:prSet>
      <dgm:spPr/>
      <dgm:t>
        <a:bodyPr/>
        <a:lstStyle/>
        <a:p>
          <a:endParaRPr lang="fr-FR"/>
        </a:p>
      </dgm:t>
    </dgm:pt>
    <dgm:pt modelId="{9B848C34-4BFB-4D45-923A-E6F682FCFCCA}" type="pres">
      <dgm:prSet presAssocID="{0D5BEDC3-A63A-4300-8ADD-56A47DE8D6D1}" presName="wedge3" presStyleLbl="node1" presStyleIdx="2" presStyleCnt="3" custLinFactNeighborX="-1445" custLinFactNeighborY="-3288"/>
      <dgm:spPr/>
      <dgm:t>
        <a:bodyPr/>
        <a:lstStyle/>
        <a:p>
          <a:endParaRPr lang="fr-FR"/>
        </a:p>
      </dgm:t>
    </dgm:pt>
    <dgm:pt modelId="{6C06388F-54D5-427C-8AC6-496EBCE30733}" type="pres">
      <dgm:prSet presAssocID="{0D5BEDC3-A63A-4300-8ADD-56A47DE8D6D1}" presName="wedge3Tx" presStyleLbl="node1" presStyleIdx="2" presStyleCnt="3">
        <dgm:presLayoutVars>
          <dgm:chMax val="0"/>
          <dgm:chPref val="0"/>
          <dgm:bulletEnabled val="1"/>
        </dgm:presLayoutVars>
      </dgm:prSet>
      <dgm:spPr/>
      <dgm:t>
        <a:bodyPr/>
        <a:lstStyle/>
        <a:p>
          <a:endParaRPr lang="fr-FR"/>
        </a:p>
      </dgm:t>
    </dgm:pt>
  </dgm:ptLst>
  <dgm:cxnLst>
    <dgm:cxn modelId="{A9EB6C1E-7675-4A33-AB54-C82FBB13ACA1}" type="presOf" srcId="{457B5753-BE04-4427-BF43-78D2E082050F}" destId="{4F669CC3-7B5B-4B7B-A754-47B608F8F562}" srcOrd="0" destOrd="0" presId="urn:microsoft.com/office/officeart/2005/8/layout/chart3"/>
    <dgm:cxn modelId="{23865029-94B6-4661-8210-9548E36739E0}" type="presOf" srcId="{457B5753-BE04-4427-BF43-78D2E082050F}" destId="{135D9BB0-4F71-44C6-BEE3-E199E561AD2B}" srcOrd="1" destOrd="0" presId="urn:microsoft.com/office/officeart/2005/8/layout/chart3"/>
    <dgm:cxn modelId="{D248827E-A17A-4CDE-BD54-47C736F6395D}" type="presOf" srcId="{D049336E-53B7-4724-ADAD-EBF81DBC3F0F}" destId="{4EC56D41-A0D2-49E4-89E2-7E20D92B96E5}" srcOrd="0" destOrd="0" presId="urn:microsoft.com/office/officeart/2005/8/layout/chart3"/>
    <dgm:cxn modelId="{25E3DD1A-5E49-4242-B340-4F3A551C7057}" type="presOf" srcId="{FAC96BBC-E70B-4A01-A869-009A30B96857}" destId="{9B848C34-4BFB-4D45-923A-E6F682FCFCCA}" srcOrd="0" destOrd="0" presId="urn:microsoft.com/office/officeart/2005/8/layout/chart3"/>
    <dgm:cxn modelId="{652E8B98-EFDC-40BF-A0B5-912639D0FCEA}" type="presOf" srcId="{FAC96BBC-E70B-4A01-A869-009A30B96857}" destId="{6C06388F-54D5-427C-8AC6-496EBCE30733}" srcOrd="1" destOrd="0" presId="urn:microsoft.com/office/officeart/2005/8/layout/chart3"/>
    <dgm:cxn modelId="{AA5FDB45-42BA-43F7-B7CA-B3687B9252FC}" type="presOf" srcId="{D049336E-53B7-4724-ADAD-EBF81DBC3F0F}" destId="{925AD94C-CB63-4D15-B3A9-F9288EE460F7}" srcOrd="1" destOrd="0" presId="urn:microsoft.com/office/officeart/2005/8/layout/chart3"/>
    <dgm:cxn modelId="{3E9A0C14-C977-4336-954B-09A2025A68B3}" srcId="{0D5BEDC3-A63A-4300-8ADD-56A47DE8D6D1}" destId="{D049336E-53B7-4724-ADAD-EBF81DBC3F0F}" srcOrd="1" destOrd="0" parTransId="{675807DE-0DC9-4D1E-8C98-DEB3E7CB8766}" sibTransId="{F91CE30F-0DB6-4824-BF84-B9180D943242}"/>
    <dgm:cxn modelId="{55D788FE-ABF2-41A7-81F9-843AF6136521}" srcId="{0D5BEDC3-A63A-4300-8ADD-56A47DE8D6D1}" destId="{FAC96BBC-E70B-4A01-A869-009A30B96857}" srcOrd="2" destOrd="0" parTransId="{710C1B2A-4DE4-4FDE-A263-6F4892C1B314}" sibTransId="{36C23821-42A8-444C-9E19-A24544EA183D}"/>
    <dgm:cxn modelId="{19152D1E-24EB-44A9-9771-CA3D547EC2AC}" srcId="{0D5BEDC3-A63A-4300-8ADD-56A47DE8D6D1}" destId="{457B5753-BE04-4427-BF43-78D2E082050F}" srcOrd="0" destOrd="0" parTransId="{AFA47B3D-22BF-4A9D-BA2E-33061659EF65}" sibTransId="{E818318C-F7C5-47FE-978B-20F3D0BE98A5}"/>
    <dgm:cxn modelId="{3A29F308-6EBF-4D33-8D7E-8CBE3D5C9B96}" type="presOf" srcId="{0D5BEDC3-A63A-4300-8ADD-56A47DE8D6D1}" destId="{70580A2D-BDFA-41EF-83F5-DF3072504320}" srcOrd="0" destOrd="0" presId="urn:microsoft.com/office/officeart/2005/8/layout/chart3"/>
    <dgm:cxn modelId="{3DA92FF3-6E1B-40B2-A4D8-5EA442B152A9}" type="presParOf" srcId="{70580A2D-BDFA-41EF-83F5-DF3072504320}" destId="{4F669CC3-7B5B-4B7B-A754-47B608F8F562}" srcOrd="0" destOrd="0" presId="urn:microsoft.com/office/officeart/2005/8/layout/chart3"/>
    <dgm:cxn modelId="{D6BA76A7-DF19-4808-A56C-FA208E1AFC7A}" type="presParOf" srcId="{70580A2D-BDFA-41EF-83F5-DF3072504320}" destId="{135D9BB0-4F71-44C6-BEE3-E199E561AD2B}" srcOrd="1" destOrd="0" presId="urn:microsoft.com/office/officeart/2005/8/layout/chart3"/>
    <dgm:cxn modelId="{15041B5A-36AF-4819-901F-BC88A2671804}" type="presParOf" srcId="{70580A2D-BDFA-41EF-83F5-DF3072504320}" destId="{4EC56D41-A0D2-49E4-89E2-7E20D92B96E5}" srcOrd="2" destOrd="0" presId="urn:microsoft.com/office/officeart/2005/8/layout/chart3"/>
    <dgm:cxn modelId="{FC2562C4-9A60-48EA-93CC-DE3E989A8DB7}" type="presParOf" srcId="{70580A2D-BDFA-41EF-83F5-DF3072504320}" destId="{925AD94C-CB63-4D15-B3A9-F9288EE460F7}" srcOrd="3" destOrd="0" presId="urn:microsoft.com/office/officeart/2005/8/layout/chart3"/>
    <dgm:cxn modelId="{0E0789AC-5374-4CCE-B1CF-8E18F01DDD8A}" type="presParOf" srcId="{70580A2D-BDFA-41EF-83F5-DF3072504320}" destId="{9B848C34-4BFB-4D45-923A-E6F682FCFCCA}" srcOrd="4" destOrd="0" presId="urn:microsoft.com/office/officeart/2005/8/layout/chart3"/>
    <dgm:cxn modelId="{550AE023-FD8F-441C-9766-F409429CF101}" type="presParOf" srcId="{70580A2D-BDFA-41EF-83F5-DF3072504320}" destId="{6C06388F-54D5-427C-8AC6-496EBCE30733}" srcOrd="5" destOrd="0" presId="urn:microsoft.com/office/officeart/2005/8/layout/chart3"/>
  </dgm:cxnLst>
  <dgm:bg>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2888EB-71DA-48C4-9DBA-F1A7A13C9235}" type="doc">
      <dgm:prSet loTypeId="urn:microsoft.com/office/officeart/2005/8/layout/hChevron3" loCatId="process" qsTypeId="urn:microsoft.com/office/officeart/2005/8/quickstyle/simple1" qsCatId="simple" csTypeId="urn:microsoft.com/office/officeart/2005/8/colors/accent1_2" csCatId="accent1" phldr="1"/>
      <dgm:spPr/>
    </dgm:pt>
    <dgm:pt modelId="{78518664-7CAF-489C-9190-D9E23EF03C2A}">
      <dgm:prSet phldrT="[Texte]" custT="1"/>
      <dgm:spPr>
        <a:solidFill>
          <a:schemeClr val="accent5">
            <a:lumMod val="40000"/>
            <a:lumOff val="60000"/>
          </a:schemeClr>
        </a:solidFill>
        <a:ln w="25400">
          <a:noFill/>
        </a:ln>
      </dgm:spPr>
      <dgm:t>
        <a:bodyPr/>
        <a:lstStyle/>
        <a:p>
          <a:r>
            <a:rPr lang="fr-FR" sz="1400" dirty="0" smtClean="0">
              <a:solidFill>
                <a:srgbClr val="002060"/>
              </a:solidFill>
            </a:rPr>
            <a:t>École</a:t>
          </a:r>
          <a:endParaRPr lang="fr-FR" sz="1400" dirty="0">
            <a:solidFill>
              <a:srgbClr val="002060"/>
            </a:solidFill>
          </a:endParaRPr>
        </a:p>
      </dgm:t>
    </dgm:pt>
    <dgm:pt modelId="{761F65B8-9CE4-4257-B2FF-0825FF0C8AD2}" type="parTrans" cxnId="{4CEDC04F-3594-4E1B-A1F3-5709A1B66E4E}">
      <dgm:prSet/>
      <dgm:spPr/>
      <dgm:t>
        <a:bodyPr/>
        <a:lstStyle/>
        <a:p>
          <a:endParaRPr lang="fr-FR"/>
        </a:p>
      </dgm:t>
    </dgm:pt>
    <dgm:pt modelId="{C356580C-1971-4B19-A55E-AB5D9B0672D0}" type="sibTrans" cxnId="{4CEDC04F-3594-4E1B-A1F3-5709A1B66E4E}">
      <dgm:prSet/>
      <dgm:spPr/>
      <dgm:t>
        <a:bodyPr/>
        <a:lstStyle/>
        <a:p>
          <a:endParaRPr lang="fr-FR"/>
        </a:p>
      </dgm:t>
    </dgm:pt>
    <dgm:pt modelId="{5EAE988E-042F-4937-8344-559E30DFF6F3}">
      <dgm:prSet phldrT="[Texte]" custT="1"/>
      <dgm:spPr>
        <a:solidFill>
          <a:schemeClr val="accent5">
            <a:lumMod val="60000"/>
            <a:lumOff val="40000"/>
          </a:schemeClr>
        </a:solidFill>
        <a:ln w="25400">
          <a:noFill/>
        </a:ln>
        <a:effectLst>
          <a:outerShdw blurRad="50800" dist="38100" dir="10800000" algn="r" rotWithShape="0">
            <a:prstClr val="black">
              <a:alpha val="40000"/>
            </a:prstClr>
          </a:outerShdw>
        </a:effectLst>
      </dgm:spPr>
      <dgm:t>
        <a:bodyPr/>
        <a:lstStyle/>
        <a:p>
          <a:pPr algn="ctr" defTabSz="625475"/>
          <a:r>
            <a:rPr lang="fr-FR" sz="1400" dirty="0" smtClean="0">
              <a:solidFill>
                <a:schemeClr val="bg1"/>
              </a:solidFill>
            </a:rPr>
            <a:t>Collège</a:t>
          </a:r>
          <a:endParaRPr lang="fr-FR" sz="1400" dirty="0">
            <a:solidFill>
              <a:schemeClr val="bg1"/>
            </a:solidFill>
          </a:endParaRPr>
        </a:p>
      </dgm:t>
    </dgm:pt>
    <dgm:pt modelId="{086EC93D-15D1-459B-94A8-7B513B979D39}" type="parTrans" cxnId="{F762355E-BBE8-4994-A712-1DE50C44F29A}">
      <dgm:prSet/>
      <dgm:spPr/>
      <dgm:t>
        <a:bodyPr/>
        <a:lstStyle/>
        <a:p>
          <a:endParaRPr lang="fr-FR"/>
        </a:p>
      </dgm:t>
    </dgm:pt>
    <dgm:pt modelId="{4C1FD6F3-28E6-425E-9163-DA3AB10E527B}" type="sibTrans" cxnId="{F762355E-BBE8-4994-A712-1DE50C44F29A}">
      <dgm:prSet/>
      <dgm:spPr/>
      <dgm:t>
        <a:bodyPr/>
        <a:lstStyle/>
        <a:p>
          <a:endParaRPr lang="fr-FR"/>
        </a:p>
      </dgm:t>
    </dgm:pt>
    <dgm:pt modelId="{DFBFF248-C5E4-4C57-BFEB-59BD0B5D9B23}">
      <dgm:prSet phldrT="[Texte]" custT="1"/>
      <dgm:spPr>
        <a:solidFill>
          <a:srgbClr val="31859C"/>
        </a:solidFill>
        <a:ln w="25400">
          <a:noFill/>
        </a:ln>
        <a:effectLst>
          <a:outerShdw blurRad="50800" dist="38100" dir="10800000" algn="r" rotWithShape="0">
            <a:prstClr val="black">
              <a:alpha val="40000"/>
            </a:prstClr>
          </a:outerShdw>
        </a:effectLst>
      </dgm:spPr>
      <dgm:t>
        <a:bodyPr/>
        <a:lstStyle/>
        <a:p>
          <a:r>
            <a:rPr lang="fr-FR" sz="1400" dirty="0" smtClean="0"/>
            <a:t>Lycée</a:t>
          </a:r>
        </a:p>
      </dgm:t>
    </dgm:pt>
    <dgm:pt modelId="{DF8D3B44-E843-4EEE-A729-B5467138C55D}" type="parTrans" cxnId="{26C84CBA-CC30-4973-B331-F3B47739D2E8}">
      <dgm:prSet/>
      <dgm:spPr/>
      <dgm:t>
        <a:bodyPr/>
        <a:lstStyle/>
        <a:p>
          <a:endParaRPr lang="fr-FR"/>
        </a:p>
      </dgm:t>
    </dgm:pt>
    <dgm:pt modelId="{AA133798-D261-42C0-B2E1-AF712EBFC002}" type="sibTrans" cxnId="{26C84CBA-CC30-4973-B331-F3B47739D2E8}">
      <dgm:prSet/>
      <dgm:spPr/>
      <dgm:t>
        <a:bodyPr/>
        <a:lstStyle/>
        <a:p>
          <a:endParaRPr lang="fr-FR"/>
        </a:p>
      </dgm:t>
    </dgm:pt>
    <dgm:pt modelId="{976E18F8-BD09-444D-A867-A5F6DD58FC67}">
      <dgm:prSet phldrT="[Texte]" custT="1"/>
      <dgm:spPr>
        <a:solidFill>
          <a:schemeClr val="accent5">
            <a:lumMod val="50000"/>
          </a:schemeClr>
        </a:solidFill>
        <a:ln w="25400">
          <a:noFill/>
        </a:ln>
        <a:effectLst>
          <a:outerShdw blurRad="50800" dist="38100" dir="10800000" algn="r" rotWithShape="0">
            <a:prstClr val="black">
              <a:alpha val="40000"/>
            </a:prstClr>
          </a:outerShdw>
        </a:effectLst>
      </dgm:spPr>
      <dgm:t>
        <a:bodyPr/>
        <a:lstStyle/>
        <a:p>
          <a:r>
            <a:rPr lang="fr-FR" sz="1400" dirty="0" smtClean="0"/>
            <a:t>Enseignement supérieur</a:t>
          </a:r>
        </a:p>
      </dgm:t>
    </dgm:pt>
    <dgm:pt modelId="{BFD93BD4-4F85-4334-A0B7-A74ADBE2DFEF}" type="parTrans" cxnId="{3F21F37D-5426-48F2-8A82-8627C63C2FD7}">
      <dgm:prSet/>
      <dgm:spPr/>
      <dgm:t>
        <a:bodyPr/>
        <a:lstStyle/>
        <a:p>
          <a:endParaRPr lang="fr-FR"/>
        </a:p>
      </dgm:t>
    </dgm:pt>
    <dgm:pt modelId="{1C61F68B-9DCF-4982-853A-E2A97A8C70DB}" type="sibTrans" cxnId="{3F21F37D-5426-48F2-8A82-8627C63C2FD7}">
      <dgm:prSet/>
      <dgm:spPr/>
      <dgm:t>
        <a:bodyPr/>
        <a:lstStyle/>
        <a:p>
          <a:endParaRPr lang="fr-FR"/>
        </a:p>
      </dgm:t>
    </dgm:pt>
    <dgm:pt modelId="{23F6158B-66FC-4D79-AC72-7EF6FCE686AF}" type="pres">
      <dgm:prSet presAssocID="{702888EB-71DA-48C4-9DBA-F1A7A13C9235}" presName="Name0" presStyleCnt="0">
        <dgm:presLayoutVars>
          <dgm:dir/>
          <dgm:resizeHandles val="exact"/>
        </dgm:presLayoutVars>
      </dgm:prSet>
      <dgm:spPr/>
    </dgm:pt>
    <dgm:pt modelId="{4579BBF9-989A-4AE6-A023-82C322BA1F18}" type="pres">
      <dgm:prSet presAssocID="{78518664-7CAF-489C-9190-D9E23EF03C2A}" presName="parTxOnly" presStyleLbl="node1" presStyleIdx="0" presStyleCnt="4" custScaleX="78748">
        <dgm:presLayoutVars>
          <dgm:bulletEnabled val="1"/>
        </dgm:presLayoutVars>
      </dgm:prSet>
      <dgm:spPr/>
      <dgm:t>
        <a:bodyPr/>
        <a:lstStyle/>
        <a:p>
          <a:endParaRPr lang="fr-FR"/>
        </a:p>
      </dgm:t>
    </dgm:pt>
    <dgm:pt modelId="{834E24F8-79C8-432C-9C3E-EB1EFC590F59}" type="pres">
      <dgm:prSet presAssocID="{C356580C-1971-4B19-A55E-AB5D9B0672D0}" presName="parSpace" presStyleCnt="0"/>
      <dgm:spPr/>
    </dgm:pt>
    <dgm:pt modelId="{F4120078-0FDA-4151-B649-DCA10AEA351C}" type="pres">
      <dgm:prSet presAssocID="{5EAE988E-042F-4937-8344-559E30DFF6F3}" presName="parTxOnly" presStyleLbl="node1" presStyleIdx="1" presStyleCnt="4" custScaleX="86803">
        <dgm:presLayoutVars>
          <dgm:bulletEnabled val="1"/>
        </dgm:presLayoutVars>
      </dgm:prSet>
      <dgm:spPr/>
      <dgm:t>
        <a:bodyPr/>
        <a:lstStyle/>
        <a:p>
          <a:endParaRPr lang="fr-FR"/>
        </a:p>
      </dgm:t>
    </dgm:pt>
    <dgm:pt modelId="{F16D1ED9-561A-421B-BB4D-DCEA2C3D1075}" type="pres">
      <dgm:prSet presAssocID="{4C1FD6F3-28E6-425E-9163-DA3AB10E527B}" presName="parSpace" presStyleCnt="0"/>
      <dgm:spPr/>
    </dgm:pt>
    <dgm:pt modelId="{2A19AA52-683E-4C5A-B933-4150B0AB0BCE}" type="pres">
      <dgm:prSet presAssocID="{DFBFF248-C5E4-4C57-BFEB-59BD0B5D9B23}" presName="parTxOnly" presStyleLbl="node1" presStyleIdx="2" presStyleCnt="4">
        <dgm:presLayoutVars>
          <dgm:bulletEnabled val="1"/>
        </dgm:presLayoutVars>
      </dgm:prSet>
      <dgm:spPr/>
      <dgm:t>
        <a:bodyPr/>
        <a:lstStyle/>
        <a:p>
          <a:endParaRPr lang="fr-FR"/>
        </a:p>
      </dgm:t>
    </dgm:pt>
    <dgm:pt modelId="{8D2FC815-9239-4A22-9F1A-2C5712A82EB2}" type="pres">
      <dgm:prSet presAssocID="{AA133798-D261-42C0-B2E1-AF712EBFC002}" presName="parSpace" presStyleCnt="0"/>
      <dgm:spPr/>
    </dgm:pt>
    <dgm:pt modelId="{112792EE-40C2-4D0B-9625-32CA9A7EA084}" type="pres">
      <dgm:prSet presAssocID="{976E18F8-BD09-444D-A867-A5F6DD58FC67}" presName="parTxOnly" presStyleLbl="node1" presStyleIdx="3" presStyleCnt="4" custScaleX="57523">
        <dgm:presLayoutVars>
          <dgm:bulletEnabled val="1"/>
        </dgm:presLayoutVars>
      </dgm:prSet>
      <dgm:spPr/>
      <dgm:t>
        <a:bodyPr/>
        <a:lstStyle/>
        <a:p>
          <a:endParaRPr lang="fr-FR"/>
        </a:p>
      </dgm:t>
    </dgm:pt>
  </dgm:ptLst>
  <dgm:cxnLst>
    <dgm:cxn modelId="{EF88896F-0254-4E81-B70A-9B97840C30D6}" type="presOf" srcId="{976E18F8-BD09-444D-A867-A5F6DD58FC67}" destId="{112792EE-40C2-4D0B-9625-32CA9A7EA084}" srcOrd="0" destOrd="0" presId="urn:microsoft.com/office/officeart/2005/8/layout/hChevron3"/>
    <dgm:cxn modelId="{3F21F37D-5426-48F2-8A82-8627C63C2FD7}" srcId="{702888EB-71DA-48C4-9DBA-F1A7A13C9235}" destId="{976E18F8-BD09-444D-A867-A5F6DD58FC67}" srcOrd="3" destOrd="0" parTransId="{BFD93BD4-4F85-4334-A0B7-A74ADBE2DFEF}" sibTransId="{1C61F68B-9DCF-4982-853A-E2A97A8C70DB}"/>
    <dgm:cxn modelId="{C54ADCBF-B54B-4690-866C-615214E49531}" type="presOf" srcId="{78518664-7CAF-489C-9190-D9E23EF03C2A}" destId="{4579BBF9-989A-4AE6-A023-82C322BA1F18}" srcOrd="0" destOrd="0" presId="urn:microsoft.com/office/officeart/2005/8/layout/hChevron3"/>
    <dgm:cxn modelId="{4CEDC04F-3594-4E1B-A1F3-5709A1B66E4E}" srcId="{702888EB-71DA-48C4-9DBA-F1A7A13C9235}" destId="{78518664-7CAF-489C-9190-D9E23EF03C2A}" srcOrd="0" destOrd="0" parTransId="{761F65B8-9CE4-4257-B2FF-0825FF0C8AD2}" sibTransId="{C356580C-1971-4B19-A55E-AB5D9B0672D0}"/>
    <dgm:cxn modelId="{76BF1041-E423-4FD7-9C16-B954DD7277EC}" type="presOf" srcId="{702888EB-71DA-48C4-9DBA-F1A7A13C9235}" destId="{23F6158B-66FC-4D79-AC72-7EF6FCE686AF}" srcOrd="0" destOrd="0" presId="urn:microsoft.com/office/officeart/2005/8/layout/hChevron3"/>
    <dgm:cxn modelId="{9E232A71-F1B4-4C2A-99A5-078551C1DCCB}" type="presOf" srcId="{DFBFF248-C5E4-4C57-BFEB-59BD0B5D9B23}" destId="{2A19AA52-683E-4C5A-B933-4150B0AB0BCE}" srcOrd="0" destOrd="0" presId="urn:microsoft.com/office/officeart/2005/8/layout/hChevron3"/>
    <dgm:cxn modelId="{9212D64B-F21C-42D6-8998-8A525B6CA240}" type="presOf" srcId="{5EAE988E-042F-4937-8344-559E30DFF6F3}" destId="{F4120078-0FDA-4151-B649-DCA10AEA351C}" srcOrd="0" destOrd="0" presId="urn:microsoft.com/office/officeart/2005/8/layout/hChevron3"/>
    <dgm:cxn modelId="{F762355E-BBE8-4994-A712-1DE50C44F29A}" srcId="{702888EB-71DA-48C4-9DBA-F1A7A13C9235}" destId="{5EAE988E-042F-4937-8344-559E30DFF6F3}" srcOrd="1" destOrd="0" parTransId="{086EC93D-15D1-459B-94A8-7B513B979D39}" sibTransId="{4C1FD6F3-28E6-425E-9163-DA3AB10E527B}"/>
    <dgm:cxn modelId="{26C84CBA-CC30-4973-B331-F3B47739D2E8}" srcId="{702888EB-71DA-48C4-9DBA-F1A7A13C9235}" destId="{DFBFF248-C5E4-4C57-BFEB-59BD0B5D9B23}" srcOrd="2" destOrd="0" parTransId="{DF8D3B44-E843-4EEE-A729-B5467138C55D}" sibTransId="{AA133798-D261-42C0-B2E1-AF712EBFC002}"/>
    <dgm:cxn modelId="{8851EA0D-4D1D-4B48-9709-AB54EC9C754C}" type="presParOf" srcId="{23F6158B-66FC-4D79-AC72-7EF6FCE686AF}" destId="{4579BBF9-989A-4AE6-A023-82C322BA1F18}" srcOrd="0" destOrd="0" presId="urn:microsoft.com/office/officeart/2005/8/layout/hChevron3"/>
    <dgm:cxn modelId="{80C6CD77-9A39-4599-8D10-CAC38DFF1314}" type="presParOf" srcId="{23F6158B-66FC-4D79-AC72-7EF6FCE686AF}" destId="{834E24F8-79C8-432C-9C3E-EB1EFC590F59}" srcOrd="1" destOrd="0" presId="urn:microsoft.com/office/officeart/2005/8/layout/hChevron3"/>
    <dgm:cxn modelId="{2D1F3353-3F65-4746-A609-45E877107AE0}" type="presParOf" srcId="{23F6158B-66FC-4D79-AC72-7EF6FCE686AF}" destId="{F4120078-0FDA-4151-B649-DCA10AEA351C}" srcOrd="2" destOrd="0" presId="urn:microsoft.com/office/officeart/2005/8/layout/hChevron3"/>
    <dgm:cxn modelId="{C065D48E-3F24-4111-A9BF-ECF450FD0C45}" type="presParOf" srcId="{23F6158B-66FC-4D79-AC72-7EF6FCE686AF}" destId="{F16D1ED9-561A-421B-BB4D-DCEA2C3D1075}" srcOrd="3" destOrd="0" presId="urn:microsoft.com/office/officeart/2005/8/layout/hChevron3"/>
    <dgm:cxn modelId="{AC02690E-E65B-45D4-9273-6B45F93F91DF}" type="presParOf" srcId="{23F6158B-66FC-4D79-AC72-7EF6FCE686AF}" destId="{2A19AA52-683E-4C5A-B933-4150B0AB0BCE}" srcOrd="4" destOrd="0" presId="urn:microsoft.com/office/officeart/2005/8/layout/hChevron3"/>
    <dgm:cxn modelId="{015B40C6-1BB5-4ACB-928A-6F6D8B638B4D}" type="presParOf" srcId="{23F6158B-66FC-4D79-AC72-7EF6FCE686AF}" destId="{8D2FC815-9239-4A22-9F1A-2C5712A82EB2}" srcOrd="5" destOrd="0" presId="urn:microsoft.com/office/officeart/2005/8/layout/hChevron3"/>
    <dgm:cxn modelId="{9B502B07-EB7A-4B3E-9D55-B52818689ABA}" type="presParOf" srcId="{23F6158B-66FC-4D79-AC72-7EF6FCE686AF}" destId="{112792EE-40C2-4D0B-9625-32CA9A7EA084}" srcOrd="6" destOrd="0" presId="urn:microsoft.com/office/officeart/2005/8/layout/hChevro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5BEDC3-A63A-4300-8ADD-56A47DE8D6D1}" type="doc">
      <dgm:prSet loTypeId="urn:microsoft.com/office/officeart/2005/8/layout/chart3" loCatId="" qsTypeId="urn:microsoft.com/office/officeart/2005/8/quickstyle/simple5" qsCatId="simple" csTypeId="urn:microsoft.com/office/officeart/2005/8/colors/colorful1" csCatId="colorful" phldr="1"/>
      <dgm:spPr/>
      <dgm:t>
        <a:bodyPr/>
        <a:lstStyle/>
        <a:p>
          <a:endParaRPr lang="fr-FR"/>
        </a:p>
      </dgm:t>
    </dgm:pt>
    <dgm:pt modelId="{457B5753-BE04-4427-BF43-78D2E082050F}">
      <dgm:prSet phldrT="[Texte]" custT="1"/>
      <dgm:spPr>
        <a:gradFill flip="none" rotWithShape="0">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a:scene3d>
          <a:camera prst="orthographicFront">
            <a:rot lat="0" lon="0" rev="0"/>
          </a:camera>
          <a:lightRig rig="threePt" dir="t">
            <a:rot lat="0" lon="0" rev="1200000"/>
          </a:lightRig>
        </a:scene3d>
        <a:sp3d/>
      </dgm:spPr>
      <dgm:t>
        <a:bodyPr/>
        <a:lstStyle/>
        <a:p>
          <a:r>
            <a:rPr lang="fr-FR" sz="1100" b="0" dirty="0">
              <a:solidFill>
                <a:schemeClr val="tx1"/>
              </a:solidFill>
            </a:rPr>
            <a:t>Dimension</a:t>
          </a:r>
          <a:r>
            <a:rPr lang="fr-FR" sz="1100" b="1" dirty="0">
              <a:solidFill>
                <a:schemeClr val="tx1"/>
              </a:solidFill>
            </a:rPr>
            <a:t> </a:t>
          </a:r>
          <a:r>
            <a:rPr lang="fr-FR" sz="1200" b="1" dirty="0">
              <a:solidFill>
                <a:schemeClr val="tx1"/>
              </a:solidFill>
            </a:rPr>
            <a:t>scientifique et technique</a:t>
          </a:r>
        </a:p>
        <a:p>
          <a:r>
            <a:rPr lang="fr-FR" sz="1200" b="1" dirty="0">
              <a:solidFill>
                <a:schemeClr val="tx1"/>
              </a:solidFill>
            </a:rPr>
            <a:t> </a:t>
          </a:r>
        </a:p>
      </dgm:t>
    </dgm:pt>
    <dgm:pt modelId="{AFA47B3D-22BF-4A9D-BA2E-33061659EF65}" type="parTrans" cxnId="{19152D1E-24EB-44A9-9771-CA3D547EC2AC}">
      <dgm:prSet/>
      <dgm:spPr/>
      <dgm:t>
        <a:bodyPr/>
        <a:lstStyle/>
        <a:p>
          <a:endParaRPr lang="fr-FR" sz="1400">
            <a:solidFill>
              <a:schemeClr val="tx1"/>
            </a:solidFill>
          </a:endParaRPr>
        </a:p>
      </dgm:t>
    </dgm:pt>
    <dgm:pt modelId="{E818318C-F7C5-47FE-978B-20F3D0BE98A5}" type="sibTrans" cxnId="{19152D1E-24EB-44A9-9771-CA3D547EC2AC}">
      <dgm:prSet/>
      <dgm:spPr/>
      <dgm:t>
        <a:bodyPr/>
        <a:lstStyle/>
        <a:p>
          <a:endParaRPr lang="fr-FR" sz="1400">
            <a:solidFill>
              <a:schemeClr val="tx1"/>
            </a:solidFill>
          </a:endParaRPr>
        </a:p>
      </dgm:t>
    </dgm:pt>
    <dgm:pt modelId="{D049336E-53B7-4724-ADAD-EBF81DBC3F0F}">
      <dgm:prSet phldrT="[Texte]" custT="1"/>
      <dgm:spPr>
        <a:gradFill flip="none" rotWithShape="0">
          <a:gsLst>
            <a:gs pos="0">
              <a:srgbClr val="00B050">
                <a:tint val="66000"/>
                <a:satMod val="160000"/>
              </a:srgbClr>
            </a:gs>
            <a:gs pos="50000">
              <a:srgbClr val="00B050">
                <a:tint val="44500"/>
                <a:satMod val="160000"/>
              </a:srgbClr>
            </a:gs>
            <a:gs pos="100000">
              <a:srgbClr val="00B050">
                <a:tint val="23500"/>
                <a:satMod val="160000"/>
              </a:srgbClr>
            </a:gs>
          </a:gsLst>
          <a:lin ang="18900000" scaled="1"/>
          <a:tileRect/>
        </a:gradFill>
        <a:scene3d>
          <a:camera prst="orthographicFront">
            <a:rot lat="0" lon="0" rev="0"/>
          </a:camera>
          <a:lightRig rig="threePt" dir="t">
            <a:rot lat="0" lon="0" rev="1200000"/>
          </a:lightRig>
        </a:scene3d>
        <a:sp3d/>
      </dgm:spPr>
      <dgm:t>
        <a:bodyPr/>
        <a:lstStyle/>
        <a:p>
          <a:r>
            <a:rPr lang="fr-FR" sz="1100" b="0" dirty="0">
              <a:solidFill>
                <a:schemeClr val="tx1"/>
              </a:solidFill>
            </a:rPr>
            <a:t>Dimension</a:t>
          </a:r>
          <a:r>
            <a:rPr lang="fr-FR" sz="1400" b="1" dirty="0">
              <a:solidFill>
                <a:schemeClr val="tx1"/>
              </a:solidFill>
            </a:rPr>
            <a:t> </a:t>
          </a:r>
          <a:r>
            <a:rPr lang="fr-FR" sz="1200" b="1" dirty="0">
              <a:solidFill>
                <a:schemeClr val="tx1"/>
              </a:solidFill>
            </a:rPr>
            <a:t>socioculturelle</a:t>
          </a:r>
          <a:r>
            <a:rPr lang="fr-FR" sz="1200" dirty="0">
              <a:solidFill>
                <a:schemeClr val="tx1"/>
              </a:solidFill>
            </a:rPr>
            <a:t> </a:t>
          </a:r>
        </a:p>
      </dgm:t>
    </dgm:pt>
    <dgm:pt modelId="{675807DE-0DC9-4D1E-8C98-DEB3E7CB8766}" type="parTrans" cxnId="{3E9A0C14-C977-4336-954B-09A2025A68B3}">
      <dgm:prSet/>
      <dgm:spPr/>
      <dgm:t>
        <a:bodyPr/>
        <a:lstStyle/>
        <a:p>
          <a:endParaRPr lang="fr-FR" sz="1400">
            <a:solidFill>
              <a:schemeClr val="tx1"/>
            </a:solidFill>
          </a:endParaRPr>
        </a:p>
      </dgm:t>
    </dgm:pt>
    <dgm:pt modelId="{F91CE30F-0DB6-4824-BF84-B9180D943242}" type="sibTrans" cxnId="{3E9A0C14-C977-4336-954B-09A2025A68B3}">
      <dgm:prSet/>
      <dgm:spPr/>
      <dgm:t>
        <a:bodyPr/>
        <a:lstStyle/>
        <a:p>
          <a:endParaRPr lang="fr-FR" sz="1400">
            <a:solidFill>
              <a:schemeClr val="tx1"/>
            </a:solidFill>
          </a:endParaRPr>
        </a:p>
      </dgm:t>
    </dgm:pt>
    <dgm:pt modelId="{FAC96BBC-E70B-4A01-A869-009A30B96857}">
      <dgm:prSet phldrT="[Texte]" custT="1"/>
      <dgm:spPr>
        <a:gradFill flip="none" rotWithShape="0">
          <a:gsLst>
            <a:gs pos="0">
              <a:srgbClr val="7030A0">
                <a:tint val="66000"/>
                <a:satMod val="160000"/>
              </a:srgbClr>
            </a:gs>
            <a:gs pos="50000">
              <a:srgbClr val="7030A0">
                <a:tint val="44500"/>
                <a:satMod val="160000"/>
              </a:srgbClr>
            </a:gs>
            <a:gs pos="100000">
              <a:srgbClr val="7030A0">
                <a:tint val="23500"/>
                <a:satMod val="160000"/>
              </a:srgbClr>
            </a:gs>
          </a:gsLst>
          <a:lin ang="16200000" scaled="1"/>
          <a:tileRect/>
        </a:gradFill>
        <a:scene3d>
          <a:camera prst="orthographicFront">
            <a:rot lat="0" lon="0" rev="0"/>
          </a:camera>
          <a:lightRig rig="threePt" dir="t">
            <a:rot lat="0" lon="0" rev="1200000"/>
          </a:lightRig>
        </a:scene3d>
        <a:sp3d/>
      </dgm:spPr>
      <dgm:t>
        <a:bodyPr lIns="0" tIns="0" rIns="0" anchor="ctr" anchorCtr="0"/>
        <a:lstStyle/>
        <a:p>
          <a:pPr marL="0" indent="0" algn="ctr">
            <a:spcAft>
              <a:spcPts val="0"/>
            </a:spcAft>
          </a:pPr>
          <a:endParaRPr lang="fr-FR" sz="1100" b="0" baseline="0" dirty="0">
            <a:solidFill>
              <a:schemeClr val="tx1"/>
            </a:solidFill>
          </a:endParaRPr>
        </a:p>
        <a:p>
          <a:pPr marL="0" indent="0" algn="ctr">
            <a:spcAft>
              <a:spcPts val="0"/>
            </a:spcAft>
          </a:pPr>
          <a:r>
            <a:rPr lang="fr-FR" sz="1100" b="0" baseline="0" dirty="0">
              <a:solidFill>
                <a:schemeClr val="tx1"/>
              </a:solidFill>
            </a:rPr>
            <a:t>Dimension </a:t>
          </a:r>
          <a:r>
            <a:rPr lang="fr-FR" sz="1100" b="1" baseline="0" dirty="0">
              <a:solidFill>
                <a:schemeClr val="tx1"/>
              </a:solidFill>
            </a:rPr>
            <a:t>ingénierie-design</a:t>
          </a:r>
        </a:p>
        <a:p>
          <a:pPr algn="ctr">
            <a:spcAft>
              <a:spcPts val="0"/>
            </a:spcAft>
          </a:pPr>
          <a:endParaRPr lang="fr-FR" sz="1050" b="1" baseline="0" dirty="0">
            <a:solidFill>
              <a:schemeClr val="tx1"/>
            </a:solidFill>
          </a:endParaRPr>
        </a:p>
        <a:p>
          <a:pPr algn="ctr">
            <a:spcAft>
              <a:spcPts val="0"/>
            </a:spcAft>
          </a:pPr>
          <a:endParaRPr lang="fr-FR" sz="1050" b="1" baseline="0" dirty="0">
            <a:solidFill>
              <a:schemeClr val="tx1"/>
            </a:solidFill>
          </a:endParaRPr>
        </a:p>
        <a:p>
          <a:pPr algn="ctr">
            <a:spcAft>
              <a:spcPts val="0"/>
            </a:spcAft>
          </a:pPr>
          <a:endParaRPr lang="fr-FR" sz="1050" b="1" baseline="0" dirty="0">
            <a:solidFill>
              <a:schemeClr val="tx1"/>
            </a:solidFill>
          </a:endParaRPr>
        </a:p>
        <a:p>
          <a:pPr algn="ctr">
            <a:spcAft>
              <a:spcPct val="35000"/>
            </a:spcAft>
          </a:pPr>
          <a:endParaRPr lang="fr-FR" sz="1000" dirty="0">
            <a:solidFill>
              <a:schemeClr val="tx1"/>
            </a:solidFill>
          </a:endParaRPr>
        </a:p>
      </dgm:t>
    </dgm:pt>
    <dgm:pt modelId="{710C1B2A-4DE4-4FDE-A263-6F4892C1B314}" type="parTrans" cxnId="{55D788FE-ABF2-41A7-81F9-843AF6136521}">
      <dgm:prSet/>
      <dgm:spPr/>
      <dgm:t>
        <a:bodyPr/>
        <a:lstStyle/>
        <a:p>
          <a:endParaRPr lang="fr-FR" sz="1400">
            <a:solidFill>
              <a:schemeClr val="tx1"/>
            </a:solidFill>
          </a:endParaRPr>
        </a:p>
      </dgm:t>
    </dgm:pt>
    <dgm:pt modelId="{36C23821-42A8-444C-9E19-A24544EA183D}" type="sibTrans" cxnId="{55D788FE-ABF2-41A7-81F9-843AF6136521}">
      <dgm:prSet/>
      <dgm:spPr/>
      <dgm:t>
        <a:bodyPr/>
        <a:lstStyle/>
        <a:p>
          <a:endParaRPr lang="fr-FR" sz="1400">
            <a:solidFill>
              <a:schemeClr val="tx1"/>
            </a:solidFill>
          </a:endParaRPr>
        </a:p>
      </dgm:t>
    </dgm:pt>
    <dgm:pt modelId="{70580A2D-BDFA-41EF-83F5-DF3072504320}" type="pres">
      <dgm:prSet presAssocID="{0D5BEDC3-A63A-4300-8ADD-56A47DE8D6D1}" presName="compositeShape" presStyleCnt="0">
        <dgm:presLayoutVars>
          <dgm:chMax val="7"/>
          <dgm:dir/>
          <dgm:resizeHandles val="exact"/>
        </dgm:presLayoutVars>
      </dgm:prSet>
      <dgm:spPr/>
      <dgm:t>
        <a:bodyPr/>
        <a:lstStyle/>
        <a:p>
          <a:endParaRPr lang="fr-FR"/>
        </a:p>
      </dgm:t>
    </dgm:pt>
    <dgm:pt modelId="{4F669CC3-7B5B-4B7B-A754-47B608F8F562}" type="pres">
      <dgm:prSet presAssocID="{0D5BEDC3-A63A-4300-8ADD-56A47DE8D6D1}" presName="wedge1" presStyleLbl="node1" presStyleIdx="0" presStyleCnt="3" custScaleX="102831" custLinFactNeighborX="-4062" custLinFactNeighborY="-312"/>
      <dgm:spPr/>
      <dgm:t>
        <a:bodyPr/>
        <a:lstStyle/>
        <a:p>
          <a:endParaRPr lang="fr-FR"/>
        </a:p>
      </dgm:t>
    </dgm:pt>
    <dgm:pt modelId="{135D9BB0-4F71-44C6-BEE3-E199E561AD2B}" type="pres">
      <dgm:prSet presAssocID="{0D5BEDC3-A63A-4300-8ADD-56A47DE8D6D1}" presName="wedge1Tx" presStyleLbl="node1" presStyleIdx="0" presStyleCnt="3">
        <dgm:presLayoutVars>
          <dgm:chMax val="0"/>
          <dgm:chPref val="0"/>
          <dgm:bulletEnabled val="1"/>
        </dgm:presLayoutVars>
      </dgm:prSet>
      <dgm:spPr/>
      <dgm:t>
        <a:bodyPr/>
        <a:lstStyle/>
        <a:p>
          <a:endParaRPr lang="fr-FR"/>
        </a:p>
      </dgm:t>
    </dgm:pt>
    <dgm:pt modelId="{4EC56D41-A0D2-49E4-89E2-7E20D92B96E5}" type="pres">
      <dgm:prSet presAssocID="{0D5BEDC3-A63A-4300-8ADD-56A47DE8D6D1}" presName="wedge2" presStyleLbl="node1" presStyleIdx="1" presStyleCnt="3" custScaleX="100000" custScaleY="100000" custLinFactNeighborX="80" custLinFactNeighborY="-951"/>
      <dgm:spPr/>
      <dgm:t>
        <a:bodyPr/>
        <a:lstStyle/>
        <a:p>
          <a:endParaRPr lang="fr-FR"/>
        </a:p>
      </dgm:t>
    </dgm:pt>
    <dgm:pt modelId="{925AD94C-CB63-4D15-B3A9-F9288EE460F7}" type="pres">
      <dgm:prSet presAssocID="{0D5BEDC3-A63A-4300-8ADD-56A47DE8D6D1}" presName="wedge2Tx" presStyleLbl="node1" presStyleIdx="1" presStyleCnt="3">
        <dgm:presLayoutVars>
          <dgm:chMax val="0"/>
          <dgm:chPref val="0"/>
          <dgm:bulletEnabled val="1"/>
        </dgm:presLayoutVars>
      </dgm:prSet>
      <dgm:spPr/>
      <dgm:t>
        <a:bodyPr/>
        <a:lstStyle/>
        <a:p>
          <a:endParaRPr lang="fr-FR"/>
        </a:p>
      </dgm:t>
    </dgm:pt>
    <dgm:pt modelId="{9B848C34-4BFB-4D45-923A-E6F682FCFCCA}" type="pres">
      <dgm:prSet presAssocID="{0D5BEDC3-A63A-4300-8ADD-56A47DE8D6D1}" presName="wedge3" presStyleLbl="node1" presStyleIdx="2" presStyleCnt="3" custLinFactNeighborX="-1445" custLinFactNeighborY="-3288"/>
      <dgm:spPr/>
      <dgm:t>
        <a:bodyPr/>
        <a:lstStyle/>
        <a:p>
          <a:endParaRPr lang="fr-FR"/>
        </a:p>
      </dgm:t>
    </dgm:pt>
    <dgm:pt modelId="{6C06388F-54D5-427C-8AC6-496EBCE30733}" type="pres">
      <dgm:prSet presAssocID="{0D5BEDC3-A63A-4300-8ADD-56A47DE8D6D1}" presName="wedge3Tx" presStyleLbl="node1" presStyleIdx="2" presStyleCnt="3">
        <dgm:presLayoutVars>
          <dgm:chMax val="0"/>
          <dgm:chPref val="0"/>
          <dgm:bulletEnabled val="1"/>
        </dgm:presLayoutVars>
      </dgm:prSet>
      <dgm:spPr/>
      <dgm:t>
        <a:bodyPr/>
        <a:lstStyle/>
        <a:p>
          <a:endParaRPr lang="fr-FR"/>
        </a:p>
      </dgm:t>
    </dgm:pt>
  </dgm:ptLst>
  <dgm:cxnLst>
    <dgm:cxn modelId="{F833D5C5-9C9A-4CDE-86FE-9061E8D3C3A2}" type="presOf" srcId="{0D5BEDC3-A63A-4300-8ADD-56A47DE8D6D1}" destId="{70580A2D-BDFA-41EF-83F5-DF3072504320}" srcOrd="0" destOrd="0" presId="urn:microsoft.com/office/officeart/2005/8/layout/chart3"/>
    <dgm:cxn modelId="{3E9A0C14-C977-4336-954B-09A2025A68B3}" srcId="{0D5BEDC3-A63A-4300-8ADD-56A47DE8D6D1}" destId="{D049336E-53B7-4724-ADAD-EBF81DBC3F0F}" srcOrd="1" destOrd="0" parTransId="{675807DE-0DC9-4D1E-8C98-DEB3E7CB8766}" sibTransId="{F91CE30F-0DB6-4824-BF84-B9180D943242}"/>
    <dgm:cxn modelId="{322927CD-A7F6-4E49-A744-2B8153C37D6F}" type="presOf" srcId="{FAC96BBC-E70B-4A01-A869-009A30B96857}" destId="{9B848C34-4BFB-4D45-923A-E6F682FCFCCA}" srcOrd="0" destOrd="0" presId="urn:microsoft.com/office/officeart/2005/8/layout/chart3"/>
    <dgm:cxn modelId="{7C1E947E-1423-4255-BC44-BA95AC367CFB}" type="presOf" srcId="{457B5753-BE04-4427-BF43-78D2E082050F}" destId="{4F669CC3-7B5B-4B7B-A754-47B608F8F562}" srcOrd="0" destOrd="0" presId="urn:microsoft.com/office/officeart/2005/8/layout/chart3"/>
    <dgm:cxn modelId="{55D788FE-ABF2-41A7-81F9-843AF6136521}" srcId="{0D5BEDC3-A63A-4300-8ADD-56A47DE8D6D1}" destId="{FAC96BBC-E70B-4A01-A869-009A30B96857}" srcOrd="2" destOrd="0" parTransId="{710C1B2A-4DE4-4FDE-A263-6F4892C1B314}" sibTransId="{36C23821-42A8-444C-9E19-A24544EA183D}"/>
    <dgm:cxn modelId="{CAF5AA08-4E8B-415A-8040-013216320C32}" type="presOf" srcId="{457B5753-BE04-4427-BF43-78D2E082050F}" destId="{135D9BB0-4F71-44C6-BEE3-E199E561AD2B}" srcOrd="1" destOrd="0" presId="urn:microsoft.com/office/officeart/2005/8/layout/chart3"/>
    <dgm:cxn modelId="{B17B58BF-D4D9-43C0-B5A2-F34975D2E473}" type="presOf" srcId="{D049336E-53B7-4724-ADAD-EBF81DBC3F0F}" destId="{925AD94C-CB63-4D15-B3A9-F9288EE460F7}" srcOrd="1" destOrd="0" presId="urn:microsoft.com/office/officeart/2005/8/layout/chart3"/>
    <dgm:cxn modelId="{19152D1E-24EB-44A9-9771-CA3D547EC2AC}" srcId="{0D5BEDC3-A63A-4300-8ADD-56A47DE8D6D1}" destId="{457B5753-BE04-4427-BF43-78D2E082050F}" srcOrd="0" destOrd="0" parTransId="{AFA47B3D-22BF-4A9D-BA2E-33061659EF65}" sibTransId="{E818318C-F7C5-47FE-978B-20F3D0BE98A5}"/>
    <dgm:cxn modelId="{0EC2037E-D34E-4E1E-B1AA-C954E21E37F6}" type="presOf" srcId="{FAC96BBC-E70B-4A01-A869-009A30B96857}" destId="{6C06388F-54D5-427C-8AC6-496EBCE30733}" srcOrd="1" destOrd="0" presId="urn:microsoft.com/office/officeart/2005/8/layout/chart3"/>
    <dgm:cxn modelId="{11F34499-D55F-4A23-BD74-1C8BA9D88678}" type="presOf" srcId="{D049336E-53B7-4724-ADAD-EBF81DBC3F0F}" destId="{4EC56D41-A0D2-49E4-89E2-7E20D92B96E5}" srcOrd="0" destOrd="0" presId="urn:microsoft.com/office/officeart/2005/8/layout/chart3"/>
    <dgm:cxn modelId="{D4D82AD7-C45D-4F3D-959F-DBEABE0FA98C}" type="presParOf" srcId="{70580A2D-BDFA-41EF-83F5-DF3072504320}" destId="{4F669CC3-7B5B-4B7B-A754-47B608F8F562}" srcOrd="0" destOrd="0" presId="urn:microsoft.com/office/officeart/2005/8/layout/chart3"/>
    <dgm:cxn modelId="{4C30B261-F3D9-4857-BE4C-1EF4936A0A22}" type="presParOf" srcId="{70580A2D-BDFA-41EF-83F5-DF3072504320}" destId="{135D9BB0-4F71-44C6-BEE3-E199E561AD2B}" srcOrd="1" destOrd="0" presId="urn:microsoft.com/office/officeart/2005/8/layout/chart3"/>
    <dgm:cxn modelId="{6532D847-7D45-47B1-BDC7-AF1140CF9963}" type="presParOf" srcId="{70580A2D-BDFA-41EF-83F5-DF3072504320}" destId="{4EC56D41-A0D2-49E4-89E2-7E20D92B96E5}" srcOrd="2" destOrd="0" presId="urn:microsoft.com/office/officeart/2005/8/layout/chart3"/>
    <dgm:cxn modelId="{87357191-884D-4EAC-A4B4-D9BEBF1C758F}" type="presParOf" srcId="{70580A2D-BDFA-41EF-83F5-DF3072504320}" destId="{925AD94C-CB63-4D15-B3A9-F9288EE460F7}" srcOrd="3" destOrd="0" presId="urn:microsoft.com/office/officeart/2005/8/layout/chart3"/>
    <dgm:cxn modelId="{C1335F37-440E-4008-A4A8-1D23385FCD15}" type="presParOf" srcId="{70580A2D-BDFA-41EF-83F5-DF3072504320}" destId="{9B848C34-4BFB-4D45-923A-E6F682FCFCCA}" srcOrd="4" destOrd="0" presId="urn:microsoft.com/office/officeart/2005/8/layout/chart3"/>
    <dgm:cxn modelId="{05CAA3A2-A7C2-4745-9E70-92A6112DE849}" type="presParOf" srcId="{70580A2D-BDFA-41EF-83F5-DF3072504320}" destId="{6C06388F-54D5-427C-8AC6-496EBCE30733}" srcOrd="5" destOrd="0" presId="urn:microsoft.com/office/officeart/2005/8/layout/chart3"/>
  </dgm:cxnLst>
  <dgm:bg>
    <a:effect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5BEDC3-A63A-4300-8ADD-56A47DE8D6D1}" type="doc">
      <dgm:prSet loTypeId="urn:microsoft.com/office/officeart/2005/8/layout/chart3" loCatId="" qsTypeId="urn:microsoft.com/office/officeart/2005/8/quickstyle/simple5" qsCatId="simple" csTypeId="urn:microsoft.com/office/officeart/2005/8/colors/colorful1" csCatId="colorful" phldr="1"/>
      <dgm:spPr/>
      <dgm:t>
        <a:bodyPr/>
        <a:lstStyle/>
        <a:p>
          <a:endParaRPr lang="fr-FR"/>
        </a:p>
      </dgm:t>
    </dgm:pt>
    <dgm:pt modelId="{457B5753-BE04-4427-BF43-78D2E082050F}">
      <dgm:prSet phldrT="[Texte]" custT="1"/>
      <dgm:spPr>
        <a:solidFill>
          <a:srgbClr val="EB9998"/>
        </a:solidFill>
        <a:scene3d>
          <a:camera prst="orthographicFront">
            <a:rot lat="0" lon="0" rev="0"/>
          </a:camera>
          <a:lightRig rig="threePt" dir="t">
            <a:rot lat="0" lon="0" rev="1200000"/>
          </a:lightRig>
        </a:scene3d>
        <a:sp3d/>
      </dgm:spPr>
      <dgm:t>
        <a:bodyPr/>
        <a:lstStyle/>
        <a:p>
          <a:r>
            <a:rPr lang="fr-FR" sz="1400" b="0" dirty="0">
              <a:solidFill>
                <a:schemeClr val="tx1"/>
              </a:solidFill>
            </a:rPr>
            <a:t>Dimension</a:t>
          </a:r>
          <a:r>
            <a:rPr lang="fr-FR" sz="1400" b="1" dirty="0">
              <a:solidFill>
                <a:schemeClr val="tx1"/>
              </a:solidFill>
            </a:rPr>
            <a:t> </a:t>
          </a:r>
          <a:r>
            <a:rPr lang="fr-FR" sz="1600" b="1" dirty="0">
              <a:solidFill>
                <a:schemeClr val="tx1"/>
              </a:solidFill>
            </a:rPr>
            <a:t>scientifique et technique</a:t>
          </a:r>
        </a:p>
        <a:p>
          <a:r>
            <a:rPr lang="fr-FR" sz="1600" b="1" dirty="0">
              <a:solidFill>
                <a:schemeClr val="tx1"/>
              </a:solidFill>
            </a:rPr>
            <a:t> </a:t>
          </a:r>
        </a:p>
      </dgm:t>
    </dgm:pt>
    <dgm:pt modelId="{AFA47B3D-22BF-4A9D-BA2E-33061659EF65}" type="parTrans" cxnId="{19152D1E-24EB-44A9-9771-CA3D547EC2AC}">
      <dgm:prSet/>
      <dgm:spPr/>
      <dgm:t>
        <a:bodyPr/>
        <a:lstStyle/>
        <a:p>
          <a:endParaRPr lang="fr-FR">
            <a:solidFill>
              <a:schemeClr val="tx1"/>
            </a:solidFill>
          </a:endParaRPr>
        </a:p>
      </dgm:t>
    </dgm:pt>
    <dgm:pt modelId="{E818318C-F7C5-47FE-978B-20F3D0BE98A5}" type="sibTrans" cxnId="{19152D1E-24EB-44A9-9771-CA3D547EC2AC}">
      <dgm:prSet/>
      <dgm:spPr/>
      <dgm:t>
        <a:bodyPr/>
        <a:lstStyle/>
        <a:p>
          <a:endParaRPr lang="fr-FR">
            <a:solidFill>
              <a:schemeClr val="tx1"/>
            </a:solidFill>
          </a:endParaRPr>
        </a:p>
      </dgm:t>
    </dgm:pt>
    <dgm:pt modelId="{D049336E-53B7-4724-ADAD-EBF81DBC3F0F}">
      <dgm:prSet phldrT="[Texte]" custT="1"/>
      <dgm:spPr>
        <a:solidFill>
          <a:srgbClr val="CAF27F"/>
        </a:solidFill>
        <a:scene3d>
          <a:camera prst="orthographicFront">
            <a:rot lat="0" lon="0" rev="0"/>
          </a:camera>
          <a:lightRig rig="threePt" dir="t">
            <a:rot lat="0" lon="0" rev="1200000"/>
          </a:lightRig>
        </a:scene3d>
        <a:sp3d/>
      </dgm:spPr>
      <dgm:t>
        <a:bodyPr/>
        <a:lstStyle/>
        <a:p>
          <a:r>
            <a:rPr lang="fr-FR" sz="1400" b="0" dirty="0">
              <a:solidFill>
                <a:schemeClr val="tx1"/>
              </a:solidFill>
            </a:rPr>
            <a:t>Dimension</a:t>
          </a:r>
          <a:r>
            <a:rPr lang="fr-FR" sz="1700" b="1" dirty="0">
              <a:solidFill>
                <a:schemeClr val="tx1"/>
              </a:solidFill>
            </a:rPr>
            <a:t> </a:t>
          </a:r>
          <a:r>
            <a:rPr lang="fr-FR" sz="1600" b="1" dirty="0">
              <a:solidFill>
                <a:schemeClr val="tx1"/>
              </a:solidFill>
            </a:rPr>
            <a:t>socioculturelle</a:t>
          </a:r>
          <a:br>
            <a:rPr lang="fr-FR" sz="1600" b="1" dirty="0">
              <a:solidFill>
                <a:schemeClr val="tx1"/>
              </a:solidFill>
            </a:rPr>
          </a:br>
          <a:r>
            <a:rPr lang="fr-FR" sz="1200" b="1" dirty="0">
              <a:solidFill>
                <a:schemeClr val="tx1"/>
              </a:solidFill>
            </a:rPr>
            <a:t>Développement Durable</a:t>
          </a:r>
          <a:endParaRPr lang="fr-FR" sz="1600" dirty="0">
            <a:solidFill>
              <a:schemeClr val="tx1"/>
            </a:solidFill>
          </a:endParaRPr>
        </a:p>
      </dgm:t>
    </dgm:pt>
    <dgm:pt modelId="{675807DE-0DC9-4D1E-8C98-DEB3E7CB8766}" type="parTrans" cxnId="{3E9A0C14-C977-4336-954B-09A2025A68B3}">
      <dgm:prSet/>
      <dgm:spPr/>
      <dgm:t>
        <a:bodyPr/>
        <a:lstStyle/>
        <a:p>
          <a:endParaRPr lang="fr-FR">
            <a:solidFill>
              <a:schemeClr val="tx1"/>
            </a:solidFill>
          </a:endParaRPr>
        </a:p>
      </dgm:t>
    </dgm:pt>
    <dgm:pt modelId="{F91CE30F-0DB6-4824-BF84-B9180D943242}" type="sibTrans" cxnId="{3E9A0C14-C977-4336-954B-09A2025A68B3}">
      <dgm:prSet/>
      <dgm:spPr/>
      <dgm:t>
        <a:bodyPr/>
        <a:lstStyle/>
        <a:p>
          <a:endParaRPr lang="fr-FR">
            <a:solidFill>
              <a:schemeClr val="tx1"/>
            </a:solidFill>
          </a:endParaRPr>
        </a:p>
      </dgm:t>
    </dgm:pt>
    <dgm:pt modelId="{FAC96BBC-E70B-4A01-A869-009A30B96857}">
      <dgm:prSet phldrT="[Texte]" custT="1"/>
      <dgm:spPr>
        <a:solidFill>
          <a:srgbClr val="CFB5F6"/>
        </a:solidFill>
        <a:scene3d>
          <a:camera prst="orthographicFront">
            <a:rot lat="0" lon="0" rev="0"/>
          </a:camera>
          <a:lightRig rig="threePt" dir="t">
            <a:rot lat="0" lon="0" rev="1200000"/>
          </a:lightRig>
        </a:scene3d>
        <a:sp3d/>
      </dgm:spPr>
      <dgm:t>
        <a:bodyPr lIns="0" tIns="0" rIns="0" anchor="b" anchorCtr="0"/>
        <a:lstStyle/>
        <a:p>
          <a:pPr marL="0" indent="0" algn="ctr">
            <a:spcAft>
              <a:spcPts val="0"/>
            </a:spcAft>
          </a:pPr>
          <a:r>
            <a:rPr lang="fr-FR" sz="1400" b="0" baseline="0" dirty="0">
              <a:solidFill>
                <a:schemeClr val="tx1"/>
              </a:solidFill>
            </a:rPr>
            <a:t>Dimension </a:t>
          </a:r>
          <a:r>
            <a:rPr lang="fr-FR" sz="1400" b="1" baseline="0" dirty="0">
              <a:solidFill>
                <a:schemeClr val="tx1"/>
              </a:solidFill>
            </a:rPr>
            <a:t>ingénierie-design</a:t>
          </a: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ct val="35000"/>
            </a:spcAft>
          </a:pPr>
          <a:endParaRPr lang="fr-FR" sz="1100" dirty="0">
            <a:solidFill>
              <a:schemeClr val="tx1"/>
            </a:solidFill>
          </a:endParaRPr>
        </a:p>
      </dgm:t>
    </dgm:pt>
    <dgm:pt modelId="{710C1B2A-4DE4-4FDE-A263-6F4892C1B314}" type="parTrans" cxnId="{55D788FE-ABF2-41A7-81F9-843AF6136521}">
      <dgm:prSet/>
      <dgm:spPr/>
      <dgm:t>
        <a:bodyPr/>
        <a:lstStyle/>
        <a:p>
          <a:endParaRPr lang="fr-FR">
            <a:solidFill>
              <a:schemeClr val="tx1"/>
            </a:solidFill>
          </a:endParaRPr>
        </a:p>
      </dgm:t>
    </dgm:pt>
    <dgm:pt modelId="{36C23821-42A8-444C-9E19-A24544EA183D}" type="sibTrans" cxnId="{55D788FE-ABF2-41A7-81F9-843AF6136521}">
      <dgm:prSet/>
      <dgm:spPr/>
      <dgm:t>
        <a:bodyPr/>
        <a:lstStyle/>
        <a:p>
          <a:endParaRPr lang="fr-FR">
            <a:solidFill>
              <a:schemeClr val="tx1"/>
            </a:solidFill>
          </a:endParaRPr>
        </a:p>
      </dgm:t>
    </dgm:pt>
    <dgm:pt modelId="{70580A2D-BDFA-41EF-83F5-DF3072504320}" type="pres">
      <dgm:prSet presAssocID="{0D5BEDC3-A63A-4300-8ADD-56A47DE8D6D1}" presName="compositeShape" presStyleCnt="0">
        <dgm:presLayoutVars>
          <dgm:chMax val="7"/>
          <dgm:dir/>
          <dgm:resizeHandles val="exact"/>
        </dgm:presLayoutVars>
      </dgm:prSet>
      <dgm:spPr/>
      <dgm:t>
        <a:bodyPr/>
        <a:lstStyle/>
        <a:p>
          <a:endParaRPr lang="fr-FR"/>
        </a:p>
      </dgm:t>
    </dgm:pt>
    <dgm:pt modelId="{4F669CC3-7B5B-4B7B-A754-47B608F8F562}" type="pres">
      <dgm:prSet presAssocID="{0D5BEDC3-A63A-4300-8ADD-56A47DE8D6D1}" presName="wedge1" presStyleLbl="node1" presStyleIdx="0" presStyleCnt="3" custScaleX="102831" custLinFactNeighborX="-4062" custLinFactNeighborY="-312"/>
      <dgm:spPr/>
      <dgm:t>
        <a:bodyPr/>
        <a:lstStyle/>
        <a:p>
          <a:endParaRPr lang="fr-FR"/>
        </a:p>
      </dgm:t>
    </dgm:pt>
    <dgm:pt modelId="{135D9BB0-4F71-44C6-BEE3-E199E561AD2B}" type="pres">
      <dgm:prSet presAssocID="{0D5BEDC3-A63A-4300-8ADD-56A47DE8D6D1}" presName="wedge1Tx" presStyleLbl="node1" presStyleIdx="0" presStyleCnt="3">
        <dgm:presLayoutVars>
          <dgm:chMax val="0"/>
          <dgm:chPref val="0"/>
          <dgm:bulletEnabled val="1"/>
        </dgm:presLayoutVars>
      </dgm:prSet>
      <dgm:spPr/>
      <dgm:t>
        <a:bodyPr/>
        <a:lstStyle/>
        <a:p>
          <a:endParaRPr lang="fr-FR"/>
        </a:p>
      </dgm:t>
    </dgm:pt>
    <dgm:pt modelId="{4EC56D41-A0D2-49E4-89E2-7E20D92B96E5}" type="pres">
      <dgm:prSet presAssocID="{0D5BEDC3-A63A-4300-8ADD-56A47DE8D6D1}" presName="wedge2" presStyleLbl="node1" presStyleIdx="1" presStyleCnt="3" custScaleX="100000" custScaleY="100000" custLinFactNeighborX="80" custLinFactNeighborY="-951"/>
      <dgm:spPr/>
      <dgm:t>
        <a:bodyPr/>
        <a:lstStyle/>
        <a:p>
          <a:endParaRPr lang="fr-FR"/>
        </a:p>
      </dgm:t>
    </dgm:pt>
    <dgm:pt modelId="{925AD94C-CB63-4D15-B3A9-F9288EE460F7}" type="pres">
      <dgm:prSet presAssocID="{0D5BEDC3-A63A-4300-8ADD-56A47DE8D6D1}" presName="wedge2Tx" presStyleLbl="node1" presStyleIdx="1" presStyleCnt="3">
        <dgm:presLayoutVars>
          <dgm:chMax val="0"/>
          <dgm:chPref val="0"/>
          <dgm:bulletEnabled val="1"/>
        </dgm:presLayoutVars>
      </dgm:prSet>
      <dgm:spPr/>
      <dgm:t>
        <a:bodyPr/>
        <a:lstStyle/>
        <a:p>
          <a:endParaRPr lang="fr-FR"/>
        </a:p>
      </dgm:t>
    </dgm:pt>
    <dgm:pt modelId="{9B848C34-4BFB-4D45-923A-E6F682FCFCCA}" type="pres">
      <dgm:prSet presAssocID="{0D5BEDC3-A63A-4300-8ADD-56A47DE8D6D1}" presName="wedge3" presStyleLbl="node1" presStyleIdx="2" presStyleCnt="3" custLinFactNeighborX="-1445" custLinFactNeighborY="-3288"/>
      <dgm:spPr/>
      <dgm:t>
        <a:bodyPr/>
        <a:lstStyle/>
        <a:p>
          <a:endParaRPr lang="fr-FR"/>
        </a:p>
      </dgm:t>
    </dgm:pt>
    <dgm:pt modelId="{6C06388F-54D5-427C-8AC6-496EBCE30733}" type="pres">
      <dgm:prSet presAssocID="{0D5BEDC3-A63A-4300-8ADD-56A47DE8D6D1}" presName="wedge3Tx" presStyleLbl="node1" presStyleIdx="2" presStyleCnt="3">
        <dgm:presLayoutVars>
          <dgm:chMax val="0"/>
          <dgm:chPref val="0"/>
          <dgm:bulletEnabled val="1"/>
        </dgm:presLayoutVars>
      </dgm:prSet>
      <dgm:spPr/>
      <dgm:t>
        <a:bodyPr/>
        <a:lstStyle/>
        <a:p>
          <a:endParaRPr lang="fr-FR"/>
        </a:p>
      </dgm:t>
    </dgm:pt>
  </dgm:ptLst>
  <dgm:cxnLst>
    <dgm:cxn modelId="{9D84B7BC-2F0D-4EB5-A750-6466B69C8A60}" type="presOf" srcId="{D049336E-53B7-4724-ADAD-EBF81DBC3F0F}" destId="{4EC56D41-A0D2-49E4-89E2-7E20D92B96E5}" srcOrd="0" destOrd="0" presId="urn:microsoft.com/office/officeart/2005/8/layout/chart3"/>
    <dgm:cxn modelId="{3E9A0C14-C977-4336-954B-09A2025A68B3}" srcId="{0D5BEDC3-A63A-4300-8ADD-56A47DE8D6D1}" destId="{D049336E-53B7-4724-ADAD-EBF81DBC3F0F}" srcOrd="1" destOrd="0" parTransId="{675807DE-0DC9-4D1E-8C98-DEB3E7CB8766}" sibTransId="{F91CE30F-0DB6-4824-BF84-B9180D943242}"/>
    <dgm:cxn modelId="{7781C244-25EC-44F7-B573-DD5AB79B99D5}" type="presOf" srcId="{0D5BEDC3-A63A-4300-8ADD-56A47DE8D6D1}" destId="{70580A2D-BDFA-41EF-83F5-DF3072504320}" srcOrd="0" destOrd="0" presId="urn:microsoft.com/office/officeart/2005/8/layout/chart3"/>
    <dgm:cxn modelId="{55D788FE-ABF2-41A7-81F9-843AF6136521}" srcId="{0D5BEDC3-A63A-4300-8ADD-56A47DE8D6D1}" destId="{FAC96BBC-E70B-4A01-A869-009A30B96857}" srcOrd="2" destOrd="0" parTransId="{710C1B2A-4DE4-4FDE-A263-6F4892C1B314}" sibTransId="{36C23821-42A8-444C-9E19-A24544EA183D}"/>
    <dgm:cxn modelId="{3C722E6A-BF96-4898-8BB1-E170E8E534D5}" type="presOf" srcId="{FAC96BBC-E70B-4A01-A869-009A30B96857}" destId="{9B848C34-4BFB-4D45-923A-E6F682FCFCCA}" srcOrd="0" destOrd="0" presId="urn:microsoft.com/office/officeart/2005/8/layout/chart3"/>
    <dgm:cxn modelId="{C5F637CC-BBE6-4571-8A1E-54FD5A913E5F}" type="presOf" srcId="{FAC96BBC-E70B-4A01-A869-009A30B96857}" destId="{6C06388F-54D5-427C-8AC6-496EBCE30733}" srcOrd="1" destOrd="0" presId="urn:microsoft.com/office/officeart/2005/8/layout/chart3"/>
    <dgm:cxn modelId="{B58014C4-9E9F-4388-8E23-59E274E5296A}" type="presOf" srcId="{457B5753-BE04-4427-BF43-78D2E082050F}" destId="{4F669CC3-7B5B-4B7B-A754-47B608F8F562}" srcOrd="0" destOrd="0" presId="urn:microsoft.com/office/officeart/2005/8/layout/chart3"/>
    <dgm:cxn modelId="{8C53B1C8-A21D-4C92-BF21-6F98C5DAA6BA}" type="presOf" srcId="{457B5753-BE04-4427-BF43-78D2E082050F}" destId="{135D9BB0-4F71-44C6-BEE3-E199E561AD2B}" srcOrd="1" destOrd="0" presId="urn:microsoft.com/office/officeart/2005/8/layout/chart3"/>
    <dgm:cxn modelId="{19152D1E-24EB-44A9-9771-CA3D547EC2AC}" srcId="{0D5BEDC3-A63A-4300-8ADD-56A47DE8D6D1}" destId="{457B5753-BE04-4427-BF43-78D2E082050F}" srcOrd="0" destOrd="0" parTransId="{AFA47B3D-22BF-4A9D-BA2E-33061659EF65}" sibTransId="{E818318C-F7C5-47FE-978B-20F3D0BE98A5}"/>
    <dgm:cxn modelId="{49490130-61BF-40AA-BC55-F08C29687C64}" type="presOf" srcId="{D049336E-53B7-4724-ADAD-EBF81DBC3F0F}" destId="{925AD94C-CB63-4D15-B3A9-F9288EE460F7}" srcOrd="1" destOrd="0" presId="urn:microsoft.com/office/officeart/2005/8/layout/chart3"/>
    <dgm:cxn modelId="{BEC466C3-374E-4AC9-9C2C-5AC3FB90EDCB}" type="presParOf" srcId="{70580A2D-BDFA-41EF-83F5-DF3072504320}" destId="{4F669CC3-7B5B-4B7B-A754-47B608F8F562}" srcOrd="0" destOrd="0" presId="urn:microsoft.com/office/officeart/2005/8/layout/chart3"/>
    <dgm:cxn modelId="{FBEBCAAC-F9D7-4B1E-BEBD-7B380409C51E}" type="presParOf" srcId="{70580A2D-BDFA-41EF-83F5-DF3072504320}" destId="{135D9BB0-4F71-44C6-BEE3-E199E561AD2B}" srcOrd="1" destOrd="0" presId="urn:microsoft.com/office/officeart/2005/8/layout/chart3"/>
    <dgm:cxn modelId="{BB452FEB-FA09-49FC-96DD-4C92E83CDC42}" type="presParOf" srcId="{70580A2D-BDFA-41EF-83F5-DF3072504320}" destId="{4EC56D41-A0D2-49E4-89E2-7E20D92B96E5}" srcOrd="2" destOrd="0" presId="urn:microsoft.com/office/officeart/2005/8/layout/chart3"/>
    <dgm:cxn modelId="{93FFF7E1-310A-4B6D-B284-292EB794B95B}" type="presParOf" srcId="{70580A2D-BDFA-41EF-83F5-DF3072504320}" destId="{925AD94C-CB63-4D15-B3A9-F9288EE460F7}" srcOrd="3" destOrd="0" presId="urn:microsoft.com/office/officeart/2005/8/layout/chart3"/>
    <dgm:cxn modelId="{EAD5FC46-33AB-4D88-8888-1201C75AE106}" type="presParOf" srcId="{70580A2D-BDFA-41EF-83F5-DF3072504320}" destId="{9B848C34-4BFB-4D45-923A-E6F682FCFCCA}" srcOrd="4" destOrd="0" presId="urn:microsoft.com/office/officeart/2005/8/layout/chart3"/>
    <dgm:cxn modelId="{A1E5F38E-D42B-4E49-9DFD-23E2BBF65A66}" type="presParOf" srcId="{70580A2D-BDFA-41EF-83F5-DF3072504320}" destId="{6C06388F-54D5-427C-8AC6-496EBCE30733}" srcOrd="5" destOrd="0" presId="urn:microsoft.com/office/officeart/2005/8/layout/chart3"/>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5BEDC3-A63A-4300-8ADD-56A47DE8D6D1}" type="doc">
      <dgm:prSet loTypeId="urn:microsoft.com/office/officeart/2005/8/layout/chart3" loCatId="" qsTypeId="urn:microsoft.com/office/officeart/2005/8/quickstyle/simple5" qsCatId="simple" csTypeId="urn:microsoft.com/office/officeart/2005/8/colors/colorful1" csCatId="colorful" phldr="1"/>
      <dgm:spPr/>
      <dgm:t>
        <a:bodyPr/>
        <a:lstStyle/>
        <a:p>
          <a:endParaRPr lang="fr-FR"/>
        </a:p>
      </dgm:t>
    </dgm:pt>
    <dgm:pt modelId="{457B5753-BE04-4427-BF43-78D2E082050F}">
      <dgm:prSet phldrT="[Texte]" custT="1"/>
      <dgm:spPr>
        <a:solidFill>
          <a:srgbClr val="EB9998"/>
        </a:solidFill>
        <a:scene3d>
          <a:camera prst="orthographicFront">
            <a:rot lat="0" lon="0" rev="0"/>
          </a:camera>
          <a:lightRig rig="threePt" dir="t">
            <a:rot lat="0" lon="0" rev="1200000"/>
          </a:lightRig>
        </a:scene3d>
        <a:sp3d/>
      </dgm:spPr>
      <dgm:t>
        <a:bodyPr/>
        <a:lstStyle/>
        <a:p>
          <a:r>
            <a:rPr lang="fr-FR" sz="1400" b="0" dirty="0">
              <a:solidFill>
                <a:schemeClr val="tx1"/>
              </a:solidFill>
            </a:rPr>
            <a:t>Dimension</a:t>
          </a:r>
          <a:r>
            <a:rPr lang="fr-FR" sz="1400" b="1" dirty="0">
              <a:solidFill>
                <a:schemeClr val="tx1"/>
              </a:solidFill>
            </a:rPr>
            <a:t> </a:t>
          </a:r>
          <a:r>
            <a:rPr lang="fr-FR" sz="1600" b="1" dirty="0">
              <a:solidFill>
                <a:schemeClr val="tx1"/>
              </a:solidFill>
            </a:rPr>
            <a:t>scientifique et technique</a:t>
          </a:r>
        </a:p>
        <a:p>
          <a:r>
            <a:rPr lang="fr-FR" sz="1600" b="1" dirty="0">
              <a:solidFill>
                <a:schemeClr val="tx1"/>
              </a:solidFill>
            </a:rPr>
            <a:t> </a:t>
          </a:r>
        </a:p>
      </dgm:t>
    </dgm:pt>
    <dgm:pt modelId="{AFA47B3D-22BF-4A9D-BA2E-33061659EF65}" type="parTrans" cxnId="{19152D1E-24EB-44A9-9771-CA3D547EC2AC}">
      <dgm:prSet/>
      <dgm:spPr/>
      <dgm:t>
        <a:bodyPr/>
        <a:lstStyle/>
        <a:p>
          <a:endParaRPr lang="fr-FR">
            <a:solidFill>
              <a:schemeClr val="tx1"/>
            </a:solidFill>
          </a:endParaRPr>
        </a:p>
      </dgm:t>
    </dgm:pt>
    <dgm:pt modelId="{E818318C-F7C5-47FE-978B-20F3D0BE98A5}" type="sibTrans" cxnId="{19152D1E-24EB-44A9-9771-CA3D547EC2AC}">
      <dgm:prSet/>
      <dgm:spPr/>
      <dgm:t>
        <a:bodyPr/>
        <a:lstStyle/>
        <a:p>
          <a:endParaRPr lang="fr-FR">
            <a:solidFill>
              <a:schemeClr val="tx1"/>
            </a:solidFill>
          </a:endParaRPr>
        </a:p>
      </dgm:t>
    </dgm:pt>
    <dgm:pt modelId="{D049336E-53B7-4724-ADAD-EBF81DBC3F0F}">
      <dgm:prSet phldrT="[Texte]" custT="1"/>
      <dgm:spPr>
        <a:solidFill>
          <a:srgbClr val="CAF27F"/>
        </a:solidFill>
        <a:scene3d>
          <a:camera prst="orthographicFront">
            <a:rot lat="0" lon="0" rev="0"/>
          </a:camera>
          <a:lightRig rig="threePt" dir="t">
            <a:rot lat="0" lon="0" rev="1200000"/>
          </a:lightRig>
        </a:scene3d>
        <a:sp3d/>
      </dgm:spPr>
      <dgm:t>
        <a:bodyPr/>
        <a:lstStyle/>
        <a:p>
          <a:r>
            <a:rPr lang="fr-FR" sz="1400" b="0" dirty="0">
              <a:solidFill>
                <a:schemeClr val="tx1"/>
              </a:solidFill>
            </a:rPr>
            <a:t>Dimension</a:t>
          </a:r>
          <a:r>
            <a:rPr lang="fr-FR" sz="1700" b="1" dirty="0">
              <a:solidFill>
                <a:schemeClr val="tx1"/>
              </a:solidFill>
            </a:rPr>
            <a:t> </a:t>
          </a:r>
          <a:r>
            <a:rPr lang="fr-FR" sz="1600" b="1" dirty="0">
              <a:solidFill>
                <a:schemeClr val="tx1"/>
              </a:solidFill>
            </a:rPr>
            <a:t>socioculturelle</a:t>
          </a:r>
          <a:br>
            <a:rPr lang="fr-FR" sz="1600" b="1" dirty="0">
              <a:solidFill>
                <a:schemeClr val="tx1"/>
              </a:solidFill>
            </a:rPr>
          </a:br>
          <a:r>
            <a:rPr lang="fr-FR" sz="1200" b="1" dirty="0">
              <a:solidFill>
                <a:schemeClr val="tx1"/>
              </a:solidFill>
            </a:rPr>
            <a:t>Développement Durable</a:t>
          </a:r>
          <a:endParaRPr lang="fr-FR" sz="1600" dirty="0">
            <a:solidFill>
              <a:schemeClr val="tx1"/>
            </a:solidFill>
          </a:endParaRPr>
        </a:p>
      </dgm:t>
    </dgm:pt>
    <dgm:pt modelId="{675807DE-0DC9-4D1E-8C98-DEB3E7CB8766}" type="parTrans" cxnId="{3E9A0C14-C977-4336-954B-09A2025A68B3}">
      <dgm:prSet/>
      <dgm:spPr/>
      <dgm:t>
        <a:bodyPr/>
        <a:lstStyle/>
        <a:p>
          <a:endParaRPr lang="fr-FR">
            <a:solidFill>
              <a:schemeClr val="tx1"/>
            </a:solidFill>
          </a:endParaRPr>
        </a:p>
      </dgm:t>
    </dgm:pt>
    <dgm:pt modelId="{F91CE30F-0DB6-4824-BF84-B9180D943242}" type="sibTrans" cxnId="{3E9A0C14-C977-4336-954B-09A2025A68B3}">
      <dgm:prSet/>
      <dgm:spPr/>
      <dgm:t>
        <a:bodyPr/>
        <a:lstStyle/>
        <a:p>
          <a:endParaRPr lang="fr-FR">
            <a:solidFill>
              <a:schemeClr val="tx1"/>
            </a:solidFill>
          </a:endParaRPr>
        </a:p>
      </dgm:t>
    </dgm:pt>
    <dgm:pt modelId="{FAC96BBC-E70B-4A01-A869-009A30B96857}">
      <dgm:prSet phldrT="[Texte]" custT="1"/>
      <dgm:spPr>
        <a:solidFill>
          <a:srgbClr val="CFB5F6"/>
        </a:solidFill>
        <a:scene3d>
          <a:camera prst="orthographicFront">
            <a:rot lat="0" lon="0" rev="0"/>
          </a:camera>
          <a:lightRig rig="threePt" dir="t">
            <a:rot lat="0" lon="0" rev="1200000"/>
          </a:lightRig>
        </a:scene3d>
        <a:sp3d/>
      </dgm:spPr>
      <dgm:t>
        <a:bodyPr lIns="0" tIns="0" rIns="0" anchor="b" anchorCtr="0"/>
        <a:lstStyle/>
        <a:p>
          <a:pPr marL="0" indent="0" algn="ctr">
            <a:spcAft>
              <a:spcPts val="0"/>
            </a:spcAft>
          </a:pPr>
          <a:r>
            <a:rPr lang="fr-FR" sz="1400" b="0" baseline="0" dirty="0">
              <a:solidFill>
                <a:schemeClr val="tx1"/>
              </a:solidFill>
            </a:rPr>
            <a:t>Dimension </a:t>
          </a:r>
          <a:r>
            <a:rPr lang="fr-FR" sz="1400" b="1" baseline="0" dirty="0">
              <a:solidFill>
                <a:schemeClr val="tx1"/>
              </a:solidFill>
            </a:rPr>
            <a:t>ingénierie-design</a:t>
          </a: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ct val="35000"/>
            </a:spcAft>
          </a:pPr>
          <a:endParaRPr lang="fr-FR" sz="1100" dirty="0">
            <a:solidFill>
              <a:schemeClr val="tx1"/>
            </a:solidFill>
          </a:endParaRPr>
        </a:p>
      </dgm:t>
    </dgm:pt>
    <dgm:pt modelId="{710C1B2A-4DE4-4FDE-A263-6F4892C1B314}" type="parTrans" cxnId="{55D788FE-ABF2-41A7-81F9-843AF6136521}">
      <dgm:prSet/>
      <dgm:spPr/>
      <dgm:t>
        <a:bodyPr/>
        <a:lstStyle/>
        <a:p>
          <a:endParaRPr lang="fr-FR">
            <a:solidFill>
              <a:schemeClr val="tx1"/>
            </a:solidFill>
          </a:endParaRPr>
        </a:p>
      </dgm:t>
    </dgm:pt>
    <dgm:pt modelId="{36C23821-42A8-444C-9E19-A24544EA183D}" type="sibTrans" cxnId="{55D788FE-ABF2-41A7-81F9-843AF6136521}">
      <dgm:prSet/>
      <dgm:spPr/>
      <dgm:t>
        <a:bodyPr/>
        <a:lstStyle/>
        <a:p>
          <a:endParaRPr lang="fr-FR">
            <a:solidFill>
              <a:schemeClr val="tx1"/>
            </a:solidFill>
          </a:endParaRPr>
        </a:p>
      </dgm:t>
    </dgm:pt>
    <dgm:pt modelId="{70580A2D-BDFA-41EF-83F5-DF3072504320}" type="pres">
      <dgm:prSet presAssocID="{0D5BEDC3-A63A-4300-8ADD-56A47DE8D6D1}" presName="compositeShape" presStyleCnt="0">
        <dgm:presLayoutVars>
          <dgm:chMax val="7"/>
          <dgm:dir/>
          <dgm:resizeHandles val="exact"/>
        </dgm:presLayoutVars>
      </dgm:prSet>
      <dgm:spPr/>
      <dgm:t>
        <a:bodyPr/>
        <a:lstStyle/>
        <a:p>
          <a:endParaRPr lang="fr-FR"/>
        </a:p>
      </dgm:t>
    </dgm:pt>
    <dgm:pt modelId="{4F669CC3-7B5B-4B7B-A754-47B608F8F562}" type="pres">
      <dgm:prSet presAssocID="{0D5BEDC3-A63A-4300-8ADD-56A47DE8D6D1}" presName="wedge1" presStyleLbl="node1" presStyleIdx="0" presStyleCnt="3" custScaleX="102831" custLinFactNeighborX="-4062" custLinFactNeighborY="-312"/>
      <dgm:spPr/>
      <dgm:t>
        <a:bodyPr/>
        <a:lstStyle/>
        <a:p>
          <a:endParaRPr lang="fr-FR"/>
        </a:p>
      </dgm:t>
    </dgm:pt>
    <dgm:pt modelId="{135D9BB0-4F71-44C6-BEE3-E199E561AD2B}" type="pres">
      <dgm:prSet presAssocID="{0D5BEDC3-A63A-4300-8ADD-56A47DE8D6D1}" presName="wedge1Tx" presStyleLbl="node1" presStyleIdx="0" presStyleCnt="3">
        <dgm:presLayoutVars>
          <dgm:chMax val="0"/>
          <dgm:chPref val="0"/>
          <dgm:bulletEnabled val="1"/>
        </dgm:presLayoutVars>
      </dgm:prSet>
      <dgm:spPr/>
      <dgm:t>
        <a:bodyPr/>
        <a:lstStyle/>
        <a:p>
          <a:endParaRPr lang="fr-FR"/>
        </a:p>
      </dgm:t>
    </dgm:pt>
    <dgm:pt modelId="{4EC56D41-A0D2-49E4-89E2-7E20D92B96E5}" type="pres">
      <dgm:prSet presAssocID="{0D5BEDC3-A63A-4300-8ADD-56A47DE8D6D1}" presName="wedge2" presStyleLbl="node1" presStyleIdx="1" presStyleCnt="3" custScaleX="100000" custScaleY="100000" custLinFactNeighborX="80" custLinFactNeighborY="-951"/>
      <dgm:spPr/>
      <dgm:t>
        <a:bodyPr/>
        <a:lstStyle/>
        <a:p>
          <a:endParaRPr lang="fr-FR"/>
        </a:p>
      </dgm:t>
    </dgm:pt>
    <dgm:pt modelId="{925AD94C-CB63-4D15-B3A9-F9288EE460F7}" type="pres">
      <dgm:prSet presAssocID="{0D5BEDC3-A63A-4300-8ADD-56A47DE8D6D1}" presName="wedge2Tx" presStyleLbl="node1" presStyleIdx="1" presStyleCnt="3">
        <dgm:presLayoutVars>
          <dgm:chMax val="0"/>
          <dgm:chPref val="0"/>
          <dgm:bulletEnabled val="1"/>
        </dgm:presLayoutVars>
      </dgm:prSet>
      <dgm:spPr/>
      <dgm:t>
        <a:bodyPr/>
        <a:lstStyle/>
        <a:p>
          <a:endParaRPr lang="fr-FR"/>
        </a:p>
      </dgm:t>
    </dgm:pt>
    <dgm:pt modelId="{9B848C34-4BFB-4D45-923A-E6F682FCFCCA}" type="pres">
      <dgm:prSet presAssocID="{0D5BEDC3-A63A-4300-8ADD-56A47DE8D6D1}" presName="wedge3" presStyleLbl="node1" presStyleIdx="2" presStyleCnt="3" custLinFactNeighborX="-1445" custLinFactNeighborY="-3288"/>
      <dgm:spPr/>
      <dgm:t>
        <a:bodyPr/>
        <a:lstStyle/>
        <a:p>
          <a:endParaRPr lang="fr-FR"/>
        </a:p>
      </dgm:t>
    </dgm:pt>
    <dgm:pt modelId="{6C06388F-54D5-427C-8AC6-496EBCE30733}" type="pres">
      <dgm:prSet presAssocID="{0D5BEDC3-A63A-4300-8ADD-56A47DE8D6D1}" presName="wedge3Tx" presStyleLbl="node1" presStyleIdx="2" presStyleCnt="3">
        <dgm:presLayoutVars>
          <dgm:chMax val="0"/>
          <dgm:chPref val="0"/>
          <dgm:bulletEnabled val="1"/>
        </dgm:presLayoutVars>
      </dgm:prSet>
      <dgm:spPr/>
      <dgm:t>
        <a:bodyPr/>
        <a:lstStyle/>
        <a:p>
          <a:endParaRPr lang="fr-FR"/>
        </a:p>
      </dgm:t>
    </dgm:pt>
  </dgm:ptLst>
  <dgm:cxnLst>
    <dgm:cxn modelId="{A31729AA-3170-4BA0-8BB8-9AF2CFC484C8}" type="presOf" srcId="{457B5753-BE04-4427-BF43-78D2E082050F}" destId="{135D9BB0-4F71-44C6-BEE3-E199E561AD2B}" srcOrd="1" destOrd="0" presId="urn:microsoft.com/office/officeart/2005/8/layout/chart3"/>
    <dgm:cxn modelId="{4E0BB63F-558C-4CDE-87BD-C55F3E11C47C}" type="presOf" srcId="{D049336E-53B7-4724-ADAD-EBF81DBC3F0F}" destId="{4EC56D41-A0D2-49E4-89E2-7E20D92B96E5}" srcOrd="0" destOrd="0" presId="urn:microsoft.com/office/officeart/2005/8/layout/chart3"/>
    <dgm:cxn modelId="{3E9A0C14-C977-4336-954B-09A2025A68B3}" srcId="{0D5BEDC3-A63A-4300-8ADD-56A47DE8D6D1}" destId="{D049336E-53B7-4724-ADAD-EBF81DBC3F0F}" srcOrd="1" destOrd="0" parTransId="{675807DE-0DC9-4D1E-8C98-DEB3E7CB8766}" sibTransId="{F91CE30F-0DB6-4824-BF84-B9180D943242}"/>
    <dgm:cxn modelId="{55D788FE-ABF2-41A7-81F9-843AF6136521}" srcId="{0D5BEDC3-A63A-4300-8ADD-56A47DE8D6D1}" destId="{FAC96BBC-E70B-4A01-A869-009A30B96857}" srcOrd="2" destOrd="0" parTransId="{710C1B2A-4DE4-4FDE-A263-6F4892C1B314}" sibTransId="{36C23821-42A8-444C-9E19-A24544EA183D}"/>
    <dgm:cxn modelId="{35C4DE78-3FB4-4617-AE79-CBC775348DE3}" type="presOf" srcId="{FAC96BBC-E70B-4A01-A869-009A30B96857}" destId="{9B848C34-4BFB-4D45-923A-E6F682FCFCCA}" srcOrd="0" destOrd="0" presId="urn:microsoft.com/office/officeart/2005/8/layout/chart3"/>
    <dgm:cxn modelId="{6ABF023D-3E9F-449B-8390-DBEF14B65E30}" type="presOf" srcId="{D049336E-53B7-4724-ADAD-EBF81DBC3F0F}" destId="{925AD94C-CB63-4D15-B3A9-F9288EE460F7}" srcOrd="1" destOrd="0" presId="urn:microsoft.com/office/officeart/2005/8/layout/chart3"/>
    <dgm:cxn modelId="{19152D1E-24EB-44A9-9771-CA3D547EC2AC}" srcId="{0D5BEDC3-A63A-4300-8ADD-56A47DE8D6D1}" destId="{457B5753-BE04-4427-BF43-78D2E082050F}" srcOrd="0" destOrd="0" parTransId="{AFA47B3D-22BF-4A9D-BA2E-33061659EF65}" sibTransId="{E818318C-F7C5-47FE-978B-20F3D0BE98A5}"/>
    <dgm:cxn modelId="{B42FE6A8-6C7F-436D-8E5A-B3DFB885236B}" type="presOf" srcId="{FAC96BBC-E70B-4A01-A869-009A30B96857}" destId="{6C06388F-54D5-427C-8AC6-496EBCE30733}" srcOrd="1" destOrd="0" presId="urn:microsoft.com/office/officeart/2005/8/layout/chart3"/>
    <dgm:cxn modelId="{1FDEDDB4-0766-4B1C-9B42-9099957069E9}" type="presOf" srcId="{457B5753-BE04-4427-BF43-78D2E082050F}" destId="{4F669CC3-7B5B-4B7B-A754-47B608F8F562}" srcOrd="0" destOrd="0" presId="urn:microsoft.com/office/officeart/2005/8/layout/chart3"/>
    <dgm:cxn modelId="{1FA542A4-AA33-47C2-A138-6203B8AC913B}" type="presOf" srcId="{0D5BEDC3-A63A-4300-8ADD-56A47DE8D6D1}" destId="{70580A2D-BDFA-41EF-83F5-DF3072504320}" srcOrd="0" destOrd="0" presId="urn:microsoft.com/office/officeart/2005/8/layout/chart3"/>
    <dgm:cxn modelId="{1E3F385B-6927-4710-BE49-33319E2BDBE0}" type="presParOf" srcId="{70580A2D-BDFA-41EF-83F5-DF3072504320}" destId="{4F669CC3-7B5B-4B7B-A754-47B608F8F562}" srcOrd="0" destOrd="0" presId="urn:microsoft.com/office/officeart/2005/8/layout/chart3"/>
    <dgm:cxn modelId="{0CFFC303-C00D-4C70-8CAF-585808F10A3C}" type="presParOf" srcId="{70580A2D-BDFA-41EF-83F5-DF3072504320}" destId="{135D9BB0-4F71-44C6-BEE3-E199E561AD2B}" srcOrd="1" destOrd="0" presId="urn:microsoft.com/office/officeart/2005/8/layout/chart3"/>
    <dgm:cxn modelId="{4558E984-AD4B-43D2-92CB-EC5AB6E466F6}" type="presParOf" srcId="{70580A2D-BDFA-41EF-83F5-DF3072504320}" destId="{4EC56D41-A0D2-49E4-89E2-7E20D92B96E5}" srcOrd="2" destOrd="0" presId="urn:microsoft.com/office/officeart/2005/8/layout/chart3"/>
    <dgm:cxn modelId="{D28EE028-5E81-4705-BCD5-A19F349B6254}" type="presParOf" srcId="{70580A2D-BDFA-41EF-83F5-DF3072504320}" destId="{925AD94C-CB63-4D15-B3A9-F9288EE460F7}" srcOrd="3" destOrd="0" presId="urn:microsoft.com/office/officeart/2005/8/layout/chart3"/>
    <dgm:cxn modelId="{833EDFC3-63F6-49B0-BF48-58D34838DF9F}" type="presParOf" srcId="{70580A2D-BDFA-41EF-83F5-DF3072504320}" destId="{9B848C34-4BFB-4D45-923A-E6F682FCFCCA}" srcOrd="4" destOrd="0" presId="urn:microsoft.com/office/officeart/2005/8/layout/chart3"/>
    <dgm:cxn modelId="{0E9726EB-288F-487B-A695-6CD4C4122662}" type="presParOf" srcId="{70580A2D-BDFA-41EF-83F5-DF3072504320}" destId="{6C06388F-54D5-427C-8AC6-496EBCE30733}" srcOrd="5" destOrd="0" presId="urn:microsoft.com/office/officeart/2005/8/layout/chart3"/>
  </dgm:cxnLst>
  <dgm:bg>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5BEDC3-A63A-4300-8ADD-56A47DE8D6D1}" type="doc">
      <dgm:prSet loTypeId="urn:microsoft.com/office/officeart/2005/8/layout/chart3" loCatId="" qsTypeId="urn:microsoft.com/office/officeart/2005/8/quickstyle/simple5" qsCatId="simple" csTypeId="urn:microsoft.com/office/officeart/2005/8/colors/colorful1" csCatId="colorful" phldr="1"/>
      <dgm:spPr/>
      <dgm:t>
        <a:bodyPr/>
        <a:lstStyle/>
        <a:p>
          <a:endParaRPr lang="fr-FR"/>
        </a:p>
      </dgm:t>
    </dgm:pt>
    <dgm:pt modelId="{457B5753-BE04-4427-BF43-78D2E082050F}">
      <dgm:prSet phldrT="[Texte]" custT="1"/>
      <dgm:spPr>
        <a:solidFill>
          <a:srgbClr val="EB9998"/>
        </a:solidFill>
        <a:scene3d>
          <a:camera prst="orthographicFront">
            <a:rot lat="0" lon="0" rev="0"/>
          </a:camera>
          <a:lightRig rig="threePt" dir="t">
            <a:rot lat="0" lon="0" rev="1200000"/>
          </a:lightRig>
        </a:scene3d>
        <a:sp3d/>
      </dgm:spPr>
      <dgm:t>
        <a:bodyPr/>
        <a:lstStyle/>
        <a:p>
          <a:r>
            <a:rPr lang="fr-FR" sz="1400" b="0" dirty="0">
              <a:solidFill>
                <a:schemeClr val="tx1"/>
              </a:solidFill>
            </a:rPr>
            <a:t>Dimension</a:t>
          </a:r>
          <a:r>
            <a:rPr lang="fr-FR" sz="1400" b="1" dirty="0">
              <a:solidFill>
                <a:schemeClr val="tx1"/>
              </a:solidFill>
            </a:rPr>
            <a:t> </a:t>
          </a:r>
          <a:r>
            <a:rPr lang="fr-FR" sz="1600" b="1" dirty="0">
              <a:solidFill>
                <a:schemeClr val="tx1"/>
              </a:solidFill>
            </a:rPr>
            <a:t>scientifique et technique</a:t>
          </a:r>
        </a:p>
        <a:p>
          <a:r>
            <a:rPr lang="fr-FR" sz="1600" b="1" dirty="0">
              <a:solidFill>
                <a:schemeClr val="tx1"/>
              </a:solidFill>
            </a:rPr>
            <a:t> </a:t>
          </a:r>
        </a:p>
      </dgm:t>
    </dgm:pt>
    <dgm:pt modelId="{AFA47B3D-22BF-4A9D-BA2E-33061659EF65}" type="parTrans" cxnId="{19152D1E-24EB-44A9-9771-CA3D547EC2AC}">
      <dgm:prSet/>
      <dgm:spPr/>
      <dgm:t>
        <a:bodyPr/>
        <a:lstStyle/>
        <a:p>
          <a:endParaRPr lang="fr-FR">
            <a:solidFill>
              <a:schemeClr val="tx1"/>
            </a:solidFill>
          </a:endParaRPr>
        </a:p>
      </dgm:t>
    </dgm:pt>
    <dgm:pt modelId="{E818318C-F7C5-47FE-978B-20F3D0BE98A5}" type="sibTrans" cxnId="{19152D1E-24EB-44A9-9771-CA3D547EC2AC}">
      <dgm:prSet/>
      <dgm:spPr/>
      <dgm:t>
        <a:bodyPr/>
        <a:lstStyle/>
        <a:p>
          <a:endParaRPr lang="fr-FR">
            <a:solidFill>
              <a:schemeClr val="tx1"/>
            </a:solidFill>
          </a:endParaRPr>
        </a:p>
      </dgm:t>
    </dgm:pt>
    <dgm:pt modelId="{D049336E-53B7-4724-ADAD-EBF81DBC3F0F}">
      <dgm:prSet phldrT="[Texte]" custT="1"/>
      <dgm:spPr>
        <a:solidFill>
          <a:srgbClr val="CAF27F"/>
        </a:solidFill>
        <a:scene3d>
          <a:camera prst="orthographicFront">
            <a:rot lat="0" lon="0" rev="0"/>
          </a:camera>
          <a:lightRig rig="threePt" dir="t">
            <a:rot lat="0" lon="0" rev="1200000"/>
          </a:lightRig>
        </a:scene3d>
        <a:sp3d/>
      </dgm:spPr>
      <dgm:t>
        <a:bodyPr/>
        <a:lstStyle/>
        <a:p>
          <a:r>
            <a:rPr lang="fr-FR" sz="1400" b="0" dirty="0">
              <a:solidFill>
                <a:schemeClr val="tx1"/>
              </a:solidFill>
            </a:rPr>
            <a:t>Dimension</a:t>
          </a:r>
          <a:r>
            <a:rPr lang="fr-FR" sz="1700" b="1" dirty="0">
              <a:solidFill>
                <a:schemeClr val="tx1"/>
              </a:solidFill>
            </a:rPr>
            <a:t> </a:t>
          </a:r>
          <a:r>
            <a:rPr lang="fr-FR" sz="1600" b="1" dirty="0">
              <a:solidFill>
                <a:schemeClr val="tx1"/>
              </a:solidFill>
            </a:rPr>
            <a:t>socioculturelle</a:t>
          </a:r>
          <a:br>
            <a:rPr lang="fr-FR" sz="1600" b="1" dirty="0">
              <a:solidFill>
                <a:schemeClr val="tx1"/>
              </a:solidFill>
            </a:rPr>
          </a:br>
          <a:r>
            <a:rPr lang="fr-FR" sz="1200" b="1" dirty="0">
              <a:solidFill>
                <a:schemeClr val="tx1"/>
              </a:solidFill>
            </a:rPr>
            <a:t>Développement Durable</a:t>
          </a:r>
          <a:endParaRPr lang="fr-FR" sz="1600" dirty="0">
            <a:solidFill>
              <a:schemeClr val="tx1"/>
            </a:solidFill>
          </a:endParaRPr>
        </a:p>
      </dgm:t>
    </dgm:pt>
    <dgm:pt modelId="{675807DE-0DC9-4D1E-8C98-DEB3E7CB8766}" type="parTrans" cxnId="{3E9A0C14-C977-4336-954B-09A2025A68B3}">
      <dgm:prSet/>
      <dgm:spPr/>
      <dgm:t>
        <a:bodyPr/>
        <a:lstStyle/>
        <a:p>
          <a:endParaRPr lang="fr-FR">
            <a:solidFill>
              <a:schemeClr val="tx1"/>
            </a:solidFill>
          </a:endParaRPr>
        </a:p>
      </dgm:t>
    </dgm:pt>
    <dgm:pt modelId="{F91CE30F-0DB6-4824-BF84-B9180D943242}" type="sibTrans" cxnId="{3E9A0C14-C977-4336-954B-09A2025A68B3}">
      <dgm:prSet/>
      <dgm:spPr/>
      <dgm:t>
        <a:bodyPr/>
        <a:lstStyle/>
        <a:p>
          <a:endParaRPr lang="fr-FR">
            <a:solidFill>
              <a:schemeClr val="tx1"/>
            </a:solidFill>
          </a:endParaRPr>
        </a:p>
      </dgm:t>
    </dgm:pt>
    <dgm:pt modelId="{FAC96BBC-E70B-4A01-A869-009A30B96857}">
      <dgm:prSet phldrT="[Texte]" custT="1"/>
      <dgm:spPr>
        <a:solidFill>
          <a:srgbClr val="CFB5F6"/>
        </a:solidFill>
        <a:scene3d>
          <a:camera prst="orthographicFront">
            <a:rot lat="0" lon="0" rev="0"/>
          </a:camera>
          <a:lightRig rig="threePt" dir="t">
            <a:rot lat="0" lon="0" rev="1200000"/>
          </a:lightRig>
        </a:scene3d>
        <a:sp3d/>
      </dgm:spPr>
      <dgm:t>
        <a:bodyPr lIns="0" tIns="0" rIns="0" anchor="b" anchorCtr="0"/>
        <a:lstStyle/>
        <a:p>
          <a:pPr marL="0" indent="0" algn="ctr">
            <a:spcAft>
              <a:spcPts val="0"/>
            </a:spcAft>
          </a:pPr>
          <a:r>
            <a:rPr lang="fr-FR" sz="1400" b="0" baseline="0" dirty="0">
              <a:solidFill>
                <a:schemeClr val="tx1"/>
              </a:solidFill>
            </a:rPr>
            <a:t>Dimension </a:t>
          </a:r>
          <a:r>
            <a:rPr lang="fr-FR" sz="1400" b="1" baseline="0" dirty="0">
              <a:solidFill>
                <a:schemeClr val="tx1"/>
              </a:solidFill>
            </a:rPr>
            <a:t>ingénierie-design</a:t>
          </a: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ct val="35000"/>
            </a:spcAft>
          </a:pPr>
          <a:endParaRPr lang="fr-FR" sz="1100" dirty="0">
            <a:solidFill>
              <a:schemeClr val="tx1"/>
            </a:solidFill>
          </a:endParaRPr>
        </a:p>
      </dgm:t>
    </dgm:pt>
    <dgm:pt modelId="{710C1B2A-4DE4-4FDE-A263-6F4892C1B314}" type="parTrans" cxnId="{55D788FE-ABF2-41A7-81F9-843AF6136521}">
      <dgm:prSet/>
      <dgm:spPr/>
      <dgm:t>
        <a:bodyPr/>
        <a:lstStyle/>
        <a:p>
          <a:endParaRPr lang="fr-FR">
            <a:solidFill>
              <a:schemeClr val="tx1"/>
            </a:solidFill>
          </a:endParaRPr>
        </a:p>
      </dgm:t>
    </dgm:pt>
    <dgm:pt modelId="{36C23821-42A8-444C-9E19-A24544EA183D}" type="sibTrans" cxnId="{55D788FE-ABF2-41A7-81F9-843AF6136521}">
      <dgm:prSet/>
      <dgm:spPr/>
      <dgm:t>
        <a:bodyPr/>
        <a:lstStyle/>
        <a:p>
          <a:endParaRPr lang="fr-FR">
            <a:solidFill>
              <a:schemeClr val="tx1"/>
            </a:solidFill>
          </a:endParaRPr>
        </a:p>
      </dgm:t>
    </dgm:pt>
    <dgm:pt modelId="{70580A2D-BDFA-41EF-83F5-DF3072504320}" type="pres">
      <dgm:prSet presAssocID="{0D5BEDC3-A63A-4300-8ADD-56A47DE8D6D1}" presName="compositeShape" presStyleCnt="0">
        <dgm:presLayoutVars>
          <dgm:chMax val="7"/>
          <dgm:dir/>
          <dgm:resizeHandles val="exact"/>
        </dgm:presLayoutVars>
      </dgm:prSet>
      <dgm:spPr/>
      <dgm:t>
        <a:bodyPr/>
        <a:lstStyle/>
        <a:p>
          <a:endParaRPr lang="fr-FR"/>
        </a:p>
      </dgm:t>
    </dgm:pt>
    <dgm:pt modelId="{4F669CC3-7B5B-4B7B-A754-47B608F8F562}" type="pres">
      <dgm:prSet presAssocID="{0D5BEDC3-A63A-4300-8ADD-56A47DE8D6D1}" presName="wedge1" presStyleLbl="node1" presStyleIdx="0" presStyleCnt="3" custScaleX="102831" custLinFactNeighborX="-4062" custLinFactNeighborY="-312"/>
      <dgm:spPr/>
      <dgm:t>
        <a:bodyPr/>
        <a:lstStyle/>
        <a:p>
          <a:endParaRPr lang="fr-FR"/>
        </a:p>
      </dgm:t>
    </dgm:pt>
    <dgm:pt modelId="{135D9BB0-4F71-44C6-BEE3-E199E561AD2B}" type="pres">
      <dgm:prSet presAssocID="{0D5BEDC3-A63A-4300-8ADD-56A47DE8D6D1}" presName="wedge1Tx" presStyleLbl="node1" presStyleIdx="0" presStyleCnt="3">
        <dgm:presLayoutVars>
          <dgm:chMax val="0"/>
          <dgm:chPref val="0"/>
          <dgm:bulletEnabled val="1"/>
        </dgm:presLayoutVars>
      </dgm:prSet>
      <dgm:spPr/>
      <dgm:t>
        <a:bodyPr/>
        <a:lstStyle/>
        <a:p>
          <a:endParaRPr lang="fr-FR"/>
        </a:p>
      </dgm:t>
    </dgm:pt>
    <dgm:pt modelId="{4EC56D41-A0D2-49E4-89E2-7E20D92B96E5}" type="pres">
      <dgm:prSet presAssocID="{0D5BEDC3-A63A-4300-8ADD-56A47DE8D6D1}" presName="wedge2" presStyleLbl="node1" presStyleIdx="1" presStyleCnt="3" custScaleX="100000" custScaleY="100000" custLinFactNeighborX="80" custLinFactNeighborY="-951"/>
      <dgm:spPr/>
      <dgm:t>
        <a:bodyPr/>
        <a:lstStyle/>
        <a:p>
          <a:endParaRPr lang="fr-FR"/>
        </a:p>
      </dgm:t>
    </dgm:pt>
    <dgm:pt modelId="{925AD94C-CB63-4D15-B3A9-F9288EE460F7}" type="pres">
      <dgm:prSet presAssocID="{0D5BEDC3-A63A-4300-8ADD-56A47DE8D6D1}" presName="wedge2Tx" presStyleLbl="node1" presStyleIdx="1" presStyleCnt="3">
        <dgm:presLayoutVars>
          <dgm:chMax val="0"/>
          <dgm:chPref val="0"/>
          <dgm:bulletEnabled val="1"/>
        </dgm:presLayoutVars>
      </dgm:prSet>
      <dgm:spPr/>
      <dgm:t>
        <a:bodyPr/>
        <a:lstStyle/>
        <a:p>
          <a:endParaRPr lang="fr-FR"/>
        </a:p>
      </dgm:t>
    </dgm:pt>
    <dgm:pt modelId="{9B848C34-4BFB-4D45-923A-E6F682FCFCCA}" type="pres">
      <dgm:prSet presAssocID="{0D5BEDC3-A63A-4300-8ADD-56A47DE8D6D1}" presName="wedge3" presStyleLbl="node1" presStyleIdx="2" presStyleCnt="3" custLinFactNeighborX="-1445" custLinFactNeighborY="-3288"/>
      <dgm:spPr/>
      <dgm:t>
        <a:bodyPr/>
        <a:lstStyle/>
        <a:p>
          <a:endParaRPr lang="fr-FR"/>
        </a:p>
      </dgm:t>
    </dgm:pt>
    <dgm:pt modelId="{6C06388F-54D5-427C-8AC6-496EBCE30733}" type="pres">
      <dgm:prSet presAssocID="{0D5BEDC3-A63A-4300-8ADD-56A47DE8D6D1}" presName="wedge3Tx" presStyleLbl="node1" presStyleIdx="2" presStyleCnt="3">
        <dgm:presLayoutVars>
          <dgm:chMax val="0"/>
          <dgm:chPref val="0"/>
          <dgm:bulletEnabled val="1"/>
        </dgm:presLayoutVars>
      </dgm:prSet>
      <dgm:spPr/>
      <dgm:t>
        <a:bodyPr/>
        <a:lstStyle/>
        <a:p>
          <a:endParaRPr lang="fr-FR"/>
        </a:p>
      </dgm:t>
    </dgm:pt>
  </dgm:ptLst>
  <dgm:cxnLst>
    <dgm:cxn modelId="{7C190594-3265-46DC-98DE-ECC6D447CB03}" type="presOf" srcId="{D049336E-53B7-4724-ADAD-EBF81DBC3F0F}" destId="{4EC56D41-A0D2-49E4-89E2-7E20D92B96E5}" srcOrd="0" destOrd="0" presId="urn:microsoft.com/office/officeart/2005/8/layout/chart3"/>
    <dgm:cxn modelId="{86BC9E61-4CF3-4DCE-8531-03E64CBC1077}" type="presOf" srcId="{FAC96BBC-E70B-4A01-A869-009A30B96857}" destId="{6C06388F-54D5-427C-8AC6-496EBCE30733}" srcOrd="1" destOrd="0" presId="urn:microsoft.com/office/officeart/2005/8/layout/chart3"/>
    <dgm:cxn modelId="{4C30C3B6-84A7-400F-B85B-D13491BABA74}" type="presOf" srcId="{457B5753-BE04-4427-BF43-78D2E082050F}" destId="{135D9BB0-4F71-44C6-BEE3-E199E561AD2B}" srcOrd="1" destOrd="0" presId="urn:microsoft.com/office/officeart/2005/8/layout/chart3"/>
    <dgm:cxn modelId="{7152BD21-AB50-4237-B95A-F50C4B59C1F9}" type="presOf" srcId="{D049336E-53B7-4724-ADAD-EBF81DBC3F0F}" destId="{925AD94C-CB63-4D15-B3A9-F9288EE460F7}" srcOrd="1" destOrd="0" presId="urn:microsoft.com/office/officeart/2005/8/layout/chart3"/>
    <dgm:cxn modelId="{0F500053-0851-4F92-9BF1-CF7348F65063}" type="presOf" srcId="{0D5BEDC3-A63A-4300-8ADD-56A47DE8D6D1}" destId="{70580A2D-BDFA-41EF-83F5-DF3072504320}" srcOrd="0" destOrd="0" presId="urn:microsoft.com/office/officeart/2005/8/layout/chart3"/>
    <dgm:cxn modelId="{3E9A0C14-C977-4336-954B-09A2025A68B3}" srcId="{0D5BEDC3-A63A-4300-8ADD-56A47DE8D6D1}" destId="{D049336E-53B7-4724-ADAD-EBF81DBC3F0F}" srcOrd="1" destOrd="0" parTransId="{675807DE-0DC9-4D1E-8C98-DEB3E7CB8766}" sibTransId="{F91CE30F-0DB6-4824-BF84-B9180D943242}"/>
    <dgm:cxn modelId="{E70320D4-EE09-40A8-ABEF-744999061597}" type="presOf" srcId="{457B5753-BE04-4427-BF43-78D2E082050F}" destId="{4F669CC3-7B5B-4B7B-A754-47B608F8F562}" srcOrd="0" destOrd="0" presId="urn:microsoft.com/office/officeart/2005/8/layout/chart3"/>
    <dgm:cxn modelId="{55D788FE-ABF2-41A7-81F9-843AF6136521}" srcId="{0D5BEDC3-A63A-4300-8ADD-56A47DE8D6D1}" destId="{FAC96BBC-E70B-4A01-A869-009A30B96857}" srcOrd="2" destOrd="0" parTransId="{710C1B2A-4DE4-4FDE-A263-6F4892C1B314}" sibTransId="{36C23821-42A8-444C-9E19-A24544EA183D}"/>
    <dgm:cxn modelId="{700B3A63-525E-4855-9271-BB4533262ACD}" type="presOf" srcId="{FAC96BBC-E70B-4A01-A869-009A30B96857}" destId="{9B848C34-4BFB-4D45-923A-E6F682FCFCCA}" srcOrd="0" destOrd="0" presId="urn:microsoft.com/office/officeart/2005/8/layout/chart3"/>
    <dgm:cxn modelId="{19152D1E-24EB-44A9-9771-CA3D547EC2AC}" srcId="{0D5BEDC3-A63A-4300-8ADD-56A47DE8D6D1}" destId="{457B5753-BE04-4427-BF43-78D2E082050F}" srcOrd="0" destOrd="0" parTransId="{AFA47B3D-22BF-4A9D-BA2E-33061659EF65}" sibTransId="{E818318C-F7C5-47FE-978B-20F3D0BE98A5}"/>
    <dgm:cxn modelId="{D4160924-A3FA-47A5-B2E6-F449CF8538E9}" type="presParOf" srcId="{70580A2D-BDFA-41EF-83F5-DF3072504320}" destId="{4F669CC3-7B5B-4B7B-A754-47B608F8F562}" srcOrd="0" destOrd="0" presId="urn:microsoft.com/office/officeart/2005/8/layout/chart3"/>
    <dgm:cxn modelId="{83C072B3-1CEF-4FBC-B70C-86973BB6AF16}" type="presParOf" srcId="{70580A2D-BDFA-41EF-83F5-DF3072504320}" destId="{135D9BB0-4F71-44C6-BEE3-E199E561AD2B}" srcOrd="1" destOrd="0" presId="urn:microsoft.com/office/officeart/2005/8/layout/chart3"/>
    <dgm:cxn modelId="{48BDE12E-8901-4AC3-A50D-87A65B013883}" type="presParOf" srcId="{70580A2D-BDFA-41EF-83F5-DF3072504320}" destId="{4EC56D41-A0D2-49E4-89E2-7E20D92B96E5}" srcOrd="2" destOrd="0" presId="urn:microsoft.com/office/officeart/2005/8/layout/chart3"/>
    <dgm:cxn modelId="{408E97C7-E8F6-4848-93F9-B6648F510E5F}" type="presParOf" srcId="{70580A2D-BDFA-41EF-83F5-DF3072504320}" destId="{925AD94C-CB63-4D15-B3A9-F9288EE460F7}" srcOrd="3" destOrd="0" presId="urn:microsoft.com/office/officeart/2005/8/layout/chart3"/>
    <dgm:cxn modelId="{1DDA90AA-492A-42C4-95FB-08E3E006965D}" type="presParOf" srcId="{70580A2D-BDFA-41EF-83F5-DF3072504320}" destId="{9B848C34-4BFB-4D45-923A-E6F682FCFCCA}" srcOrd="4" destOrd="0" presId="urn:microsoft.com/office/officeart/2005/8/layout/chart3"/>
    <dgm:cxn modelId="{D6A8155B-3BD0-4CED-8E79-38E6C7772BD3}" type="presParOf" srcId="{70580A2D-BDFA-41EF-83F5-DF3072504320}" destId="{6C06388F-54D5-427C-8AC6-496EBCE30733}" srcOrd="5" destOrd="0" presId="urn:microsoft.com/office/officeart/2005/8/layout/chart3"/>
  </dgm:cxnLst>
  <dgm:bg>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5BEDC3-A63A-4300-8ADD-56A47DE8D6D1}" type="doc">
      <dgm:prSet loTypeId="urn:microsoft.com/office/officeart/2005/8/layout/chart3" loCatId="" qsTypeId="urn:microsoft.com/office/officeart/2005/8/quickstyle/simple5" qsCatId="simple" csTypeId="urn:microsoft.com/office/officeart/2005/8/colors/colorful1" csCatId="colorful" phldr="1"/>
      <dgm:spPr/>
      <dgm:t>
        <a:bodyPr/>
        <a:lstStyle/>
        <a:p>
          <a:endParaRPr lang="fr-FR"/>
        </a:p>
      </dgm:t>
    </dgm:pt>
    <dgm:pt modelId="{457B5753-BE04-4427-BF43-78D2E082050F}">
      <dgm:prSet phldrT="[Texte]" custT="1"/>
      <dgm:spPr>
        <a:solidFill>
          <a:srgbClr val="EB9998"/>
        </a:solidFill>
        <a:scene3d>
          <a:camera prst="orthographicFront">
            <a:rot lat="0" lon="0" rev="0"/>
          </a:camera>
          <a:lightRig rig="threePt" dir="t">
            <a:rot lat="0" lon="0" rev="1200000"/>
          </a:lightRig>
        </a:scene3d>
        <a:sp3d/>
      </dgm:spPr>
      <dgm:t>
        <a:bodyPr/>
        <a:lstStyle/>
        <a:p>
          <a:r>
            <a:rPr lang="fr-FR" sz="1400" b="0" dirty="0">
              <a:solidFill>
                <a:schemeClr val="tx1"/>
              </a:solidFill>
            </a:rPr>
            <a:t> </a:t>
          </a:r>
          <a:endParaRPr lang="fr-FR" sz="1600" b="1" dirty="0">
            <a:solidFill>
              <a:schemeClr val="tx1"/>
            </a:solidFill>
          </a:endParaRPr>
        </a:p>
        <a:p>
          <a:r>
            <a:rPr lang="fr-FR" sz="1600" b="1" dirty="0">
              <a:solidFill>
                <a:schemeClr val="tx1"/>
              </a:solidFill>
            </a:rPr>
            <a:t> </a:t>
          </a:r>
        </a:p>
      </dgm:t>
    </dgm:pt>
    <dgm:pt modelId="{E818318C-F7C5-47FE-978B-20F3D0BE98A5}" type="sibTrans" cxnId="{19152D1E-24EB-44A9-9771-CA3D547EC2AC}">
      <dgm:prSet/>
      <dgm:spPr/>
      <dgm:t>
        <a:bodyPr/>
        <a:lstStyle/>
        <a:p>
          <a:endParaRPr lang="fr-FR">
            <a:solidFill>
              <a:schemeClr val="tx1"/>
            </a:solidFill>
          </a:endParaRPr>
        </a:p>
      </dgm:t>
    </dgm:pt>
    <dgm:pt modelId="{AFA47B3D-22BF-4A9D-BA2E-33061659EF65}" type="parTrans" cxnId="{19152D1E-24EB-44A9-9771-CA3D547EC2AC}">
      <dgm:prSet/>
      <dgm:spPr/>
      <dgm:t>
        <a:bodyPr/>
        <a:lstStyle/>
        <a:p>
          <a:endParaRPr lang="fr-FR">
            <a:solidFill>
              <a:schemeClr val="tx1"/>
            </a:solidFill>
          </a:endParaRPr>
        </a:p>
      </dgm:t>
    </dgm:pt>
    <dgm:pt modelId="{D049336E-53B7-4724-ADAD-EBF81DBC3F0F}">
      <dgm:prSet phldrT="[Texte]" custT="1"/>
      <dgm:spPr>
        <a:solidFill>
          <a:srgbClr val="CAF27F"/>
        </a:solidFill>
        <a:scene3d>
          <a:camera prst="orthographicFront">
            <a:rot lat="0" lon="0" rev="0"/>
          </a:camera>
          <a:lightRig rig="threePt" dir="t">
            <a:rot lat="0" lon="0" rev="1200000"/>
          </a:lightRig>
        </a:scene3d>
        <a:sp3d/>
      </dgm:spPr>
      <dgm:t>
        <a:bodyPr/>
        <a:lstStyle/>
        <a:p>
          <a:pPr algn="r"/>
          <a:r>
            <a:rPr lang="fr-FR" sz="1400" b="0" dirty="0">
              <a:solidFill>
                <a:schemeClr val="tx1"/>
              </a:solidFill>
            </a:rPr>
            <a:t> </a:t>
          </a:r>
          <a:endParaRPr lang="fr-FR" sz="1600" dirty="0">
            <a:solidFill>
              <a:schemeClr val="tx1"/>
            </a:solidFill>
          </a:endParaRPr>
        </a:p>
      </dgm:t>
    </dgm:pt>
    <dgm:pt modelId="{F91CE30F-0DB6-4824-BF84-B9180D943242}" type="sibTrans" cxnId="{3E9A0C14-C977-4336-954B-09A2025A68B3}">
      <dgm:prSet/>
      <dgm:spPr/>
      <dgm:t>
        <a:bodyPr/>
        <a:lstStyle/>
        <a:p>
          <a:endParaRPr lang="fr-FR">
            <a:solidFill>
              <a:schemeClr val="tx1"/>
            </a:solidFill>
          </a:endParaRPr>
        </a:p>
      </dgm:t>
    </dgm:pt>
    <dgm:pt modelId="{675807DE-0DC9-4D1E-8C98-DEB3E7CB8766}" type="parTrans" cxnId="{3E9A0C14-C977-4336-954B-09A2025A68B3}">
      <dgm:prSet/>
      <dgm:spPr/>
      <dgm:t>
        <a:bodyPr/>
        <a:lstStyle/>
        <a:p>
          <a:endParaRPr lang="fr-FR">
            <a:solidFill>
              <a:schemeClr val="tx1"/>
            </a:solidFill>
          </a:endParaRPr>
        </a:p>
      </dgm:t>
    </dgm:pt>
    <dgm:pt modelId="{FAC96BBC-E70B-4A01-A869-009A30B96857}">
      <dgm:prSet phldrT="[Texte]" custT="1"/>
      <dgm:spPr>
        <a:solidFill>
          <a:srgbClr val="CFB5F6"/>
        </a:solidFill>
        <a:scene3d>
          <a:camera prst="orthographicFront">
            <a:rot lat="0" lon="0" rev="0"/>
          </a:camera>
          <a:lightRig rig="threePt" dir="t">
            <a:rot lat="0" lon="0" rev="1200000"/>
          </a:lightRig>
        </a:scene3d>
        <a:sp3d/>
      </dgm:spPr>
      <dgm:t>
        <a:bodyPr lIns="0" tIns="0" rIns="0" anchor="b" anchorCtr="0"/>
        <a:lstStyle/>
        <a:p>
          <a:pPr marL="0" indent="0" algn="ctr">
            <a:spcAft>
              <a:spcPts val="0"/>
            </a:spcAft>
          </a:pPr>
          <a:r>
            <a:rPr lang="fr-FR" sz="1400" b="0" baseline="0" dirty="0">
              <a:solidFill>
                <a:schemeClr val="tx1"/>
              </a:solidFill>
            </a:rPr>
            <a:t> </a:t>
          </a:r>
          <a:endParaRPr lang="fr-FR" sz="1400" b="1" baseline="0" dirty="0">
            <a:solidFill>
              <a:schemeClr val="tx1"/>
            </a:solidFill>
          </a:endParaRP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ts val="0"/>
            </a:spcAft>
          </a:pPr>
          <a:endParaRPr lang="fr-FR" sz="1200" b="1" baseline="0" dirty="0">
            <a:solidFill>
              <a:schemeClr val="tx1"/>
            </a:solidFill>
          </a:endParaRPr>
        </a:p>
        <a:p>
          <a:pPr algn="ctr">
            <a:spcAft>
              <a:spcPct val="35000"/>
            </a:spcAft>
          </a:pPr>
          <a:endParaRPr lang="fr-FR" sz="1100" dirty="0">
            <a:solidFill>
              <a:schemeClr val="tx1"/>
            </a:solidFill>
          </a:endParaRPr>
        </a:p>
      </dgm:t>
    </dgm:pt>
    <dgm:pt modelId="{36C23821-42A8-444C-9E19-A24544EA183D}" type="sibTrans" cxnId="{55D788FE-ABF2-41A7-81F9-843AF6136521}">
      <dgm:prSet/>
      <dgm:spPr/>
      <dgm:t>
        <a:bodyPr/>
        <a:lstStyle/>
        <a:p>
          <a:endParaRPr lang="fr-FR">
            <a:solidFill>
              <a:schemeClr val="tx1"/>
            </a:solidFill>
          </a:endParaRPr>
        </a:p>
      </dgm:t>
    </dgm:pt>
    <dgm:pt modelId="{710C1B2A-4DE4-4FDE-A263-6F4892C1B314}" type="parTrans" cxnId="{55D788FE-ABF2-41A7-81F9-843AF6136521}">
      <dgm:prSet/>
      <dgm:spPr/>
      <dgm:t>
        <a:bodyPr/>
        <a:lstStyle/>
        <a:p>
          <a:endParaRPr lang="fr-FR">
            <a:solidFill>
              <a:schemeClr val="tx1"/>
            </a:solidFill>
          </a:endParaRPr>
        </a:p>
      </dgm:t>
    </dgm:pt>
    <dgm:pt modelId="{70580A2D-BDFA-41EF-83F5-DF3072504320}" type="pres">
      <dgm:prSet presAssocID="{0D5BEDC3-A63A-4300-8ADD-56A47DE8D6D1}" presName="compositeShape" presStyleCnt="0">
        <dgm:presLayoutVars>
          <dgm:chMax val="7"/>
          <dgm:dir/>
          <dgm:resizeHandles val="exact"/>
        </dgm:presLayoutVars>
      </dgm:prSet>
      <dgm:spPr/>
      <dgm:t>
        <a:bodyPr/>
        <a:lstStyle/>
        <a:p>
          <a:endParaRPr lang="fr-FR"/>
        </a:p>
      </dgm:t>
    </dgm:pt>
    <dgm:pt modelId="{4F669CC3-7B5B-4B7B-A754-47B608F8F562}" type="pres">
      <dgm:prSet presAssocID="{0D5BEDC3-A63A-4300-8ADD-56A47DE8D6D1}" presName="wedge1" presStyleLbl="node1" presStyleIdx="0" presStyleCnt="3" custScaleX="102831" custLinFactNeighborX="-4062" custLinFactNeighborY="-312"/>
      <dgm:spPr/>
      <dgm:t>
        <a:bodyPr/>
        <a:lstStyle/>
        <a:p>
          <a:endParaRPr lang="fr-FR"/>
        </a:p>
      </dgm:t>
    </dgm:pt>
    <dgm:pt modelId="{135D9BB0-4F71-44C6-BEE3-E199E561AD2B}" type="pres">
      <dgm:prSet presAssocID="{0D5BEDC3-A63A-4300-8ADD-56A47DE8D6D1}" presName="wedge1Tx" presStyleLbl="node1" presStyleIdx="0" presStyleCnt="3">
        <dgm:presLayoutVars>
          <dgm:chMax val="0"/>
          <dgm:chPref val="0"/>
          <dgm:bulletEnabled val="1"/>
        </dgm:presLayoutVars>
      </dgm:prSet>
      <dgm:spPr/>
      <dgm:t>
        <a:bodyPr/>
        <a:lstStyle/>
        <a:p>
          <a:endParaRPr lang="fr-FR"/>
        </a:p>
      </dgm:t>
    </dgm:pt>
    <dgm:pt modelId="{4EC56D41-A0D2-49E4-89E2-7E20D92B96E5}" type="pres">
      <dgm:prSet presAssocID="{0D5BEDC3-A63A-4300-8ADD-56A47DE8D6D1}" presName="wedge2" presStyleLbl="node1" presStyleIdx="1" presStyleCnt="3" custScaleX="100000" custScaleY="100000" custLinFactNeighborX="80" custLinFactNeighborY="-951"/>
      <dgm:spPr/>
      <dgm:t>
        <a:bodyPr/>
        <a:lstStyle/>
        <a:p>
          <a:endParaRPr lang="fr-FR"/>
        </a:p>
      </dgm:t>
    </dgm:pt>
    <dgm:pt modelId="{925AD94C-CB63-4D15-B3A9-F9288EE460F7}" type="pres">
      <dgm:prSet presAssocID="{0D5BEDC3-A63A-4300-8ADD-56A47DE8D6D1}" presName="wedge2Tx" presStyleLbl="node1" presStyleIdx="1" presStyleCnt="3">
        <dgm:presLayoutVars>
          <dgm:chMax val="0"/>
          <dgm:chPref val="0"/>
          <dgm:bulletEnabled val="1"/>
        </dgm:presLayoutVars>
      </dgm:prSet>
      <dgm:spPr/>
      <dgm:t>
        <a:bodyPr/>
        <a:lstStyle/>
        <a:p>
          <a:endParaRPr lang="fr-FR"/>
        </a:p>
      </dgm:t>
    </dgm:pt>
    <dgm:pt modelId="{9B848C34-4BFB-4D45-923A-E6F682FCFCCA}" type="pres">
      <dgm:prSet presAssocID="{0D5BEDC3-A63A-4300-8ADD-56A47DE8D6D1}" presName="wedge3" presStyleLbl="node1" presStyleIdx="2" presStyleCnt="3" custLinFactNeighborX="-1445" custLinFactNeighborY="-3288"/>
      <dgm:spPr/>
      <dgm:t>
        <a:bodyPr/>
        <a:lstStyle/>
        <a:p>
          <a:endParaRPr lang="fr-FR"/>
        </a:p>
      </dgm:t>
    </dgm:pt>
    <dgm:pt modelId="{6C06388F-54D5-427C-8AC6-496EBCE30733}" type="pres">
      <dgm:prSet presAssocID="{0D5BEDC3-A63A-4300-8ADD-56A47DE8D6D1}" presName="wedge3Tx" presStyleLbl="node1" presStyleIdx="2" presStyleCnt="3">
        <dgm:presLayoutVars>
          <dgm:chMax val="0"/>
          <dgm:chPref val="0"/>
          <dgm:bulletEnabled val="1"/>
        </dgm:presLayoutVars>
      </dgm:prSet>
      <dgm:spPr/>
      <dgm:t>
        <a:bodyPr/>
        <a:lstStyle/>
        <a:p>
          <a:endParaRPr lang="fr-FR"/>
        </a:p>
      </dgm:t>
    </dgm:pt>
  </dgm:ptLst>
  <dgm:cxnLst>
    <dgm:cxn modelId="{68DFA43C-98DF-4AA5-B9EF-E5F15D7477D8}" type="presOf" srcId="{D049336E-53B7-4724-ADAD-EBF81DBC3F0F}" destId="{925AD94C-CB63-4D15-B3A9-F9288EE460F7}" srcOrd="1" destOrd="0" presId="urn:microsoft.com/office/officeart/2005/8/layout/chart3"/>
    <dgm:cxn modelId="{DD356D6A-85E5-4201-A61C-8C7A53E0BE43}" type="presOf" srcId="{D049336E-53B7-4724-ADAD-EBF81DBC3F0F}" destId="{4EC56D41-A0D2-49E4-89E2-7E20D92B96E5}" srcOrd="0" destOrd="0" presId="urn:microsoft.com/office/officeart/2005/8/layout/chart3"/>
    <dgm:cxn modelId="{DD80301D-D9FE-42F6-B650-C42520DD6C21}" type="presOf" srcId="{FAC96BBC-E70B-4A01-A869-009A30B96857}" destId="{6C06388F-54D5-427C-8AC6-496EBCE30733}" srcOrd="1" destOrd="0" presId="urn:microsoft.com/office/officeart/2005/8/layout/chart3"/>
    <dgm:cxn modelId="{3E9A0C14-C977-4336-954B-09A2025A68B3}" srcId="{0D5BEDC3-A63A-4300-8ADD-56A47DE8D6D1}" destId="{D049336E-53B7-4724-ADAD-EBF81DBC3F0F}" srcOrd="1" destOrd="0" parTransId="{675807DE-0DC9-4D1E-8C98-DEB3E7CB8766}" sibTransId="{F91CE30F-0DB6-4824-BF84-B9180D943242}"/>
    <dgm:cxn modelId="{D5E64991-2CC0-4C65-8891-71D0CC16C30E}" type="presOf" srcId="{0D5BEDC3-A63A-4300-8ADD-56A47DE8D6D1}" destId="{70580A2D-BDFA-41EF-83F5-DF3072504320}" srcOrd="0" destOrd="0" presId="urn:microsoft.com/office/officeart/2005/8/layout/chart3"/>
    <dgm:cxn modelId="{55D788FE-ABF2-41A7-81F9-843AF6136521}" srcId="{0D5BEDC3-A63A-4300-8ADD-56A47DE8D6D1}" destId="{FAC96BBC-E70B-4A01-A869-009A30B96857}" srcOrd="2" destOrd="0" parTransId="{710C1B2A-4DE4-4FDE-A263-6F4892C1B314}" sibTransId="{36C23821-42A8-444C-9E19-A24544EA183D}"/>
    <dgm:cxn modelId="{773BDCA2-BBF3-408D-9AE4-DF2B5378C0D0}" type="presOf" srcId="{FAC96BBC-E70B-4A01-A869-009A30B96857}" destId="{9B848C34-4BFB-4D45-923A-E6F682FCFCCA}" srcOrd="0" destOrd="0" presId="urn:microsoft.com/office/officeart/2005/8/layout/chart3"/>
    <dgm:cxn modelId="{19152D1E-24EB-44A9-9771-CA3D547EC2AC}" srcId="{0D5BEDC3-A63A-4300-8ADD-56A47DE8D6D1}" destId="{457B5753-BE04-4427-BF43-78D2E082050F}" srcOrd="0" destOrd="0" parTransId="{AFA47B3D-22BF-4A9D-BA2E-33061659EF65}" sibTransId="{E818318C-F7C5-47FE-978B-20F3D0BE98A5}"/>
    <dgm:cxn modelId="{82FC23E4-8B0C-4203-8483-48141735C801}" type="presOf" srcId="{457B5753-BE04-4427-BF43-78D2E082050F}" destId="{135D9BB0-4F71-44C6-BEE3-E199E561AD2B}" srcOrd="1" destOrd="0" presId="urn:microsoft.com/office/officeart/2005/8/layout/chart3"/>
    <dgm:cxn modelId="{B422C1E3-BDD6-4AD4-88D4-53B7FAADD4D2}" type="presOf" srcId="{457B5753-BE04-4427-BF43-78D2E082050F}" destId="{4F669CC3-7B5B-4B7B-A754-47B608F8F562}" srcOrd="0" destOrd="0" presId="urn:microsoft.com/office/officeart/2005/8/layout/chart3"/>
    <dgm:cxn modelId="{A01F5BFE-0728-4949-A69C-39FFA8BA5EA2}" type="presParOf" srcId="{70580A2D-BDFA-41EF-83F5-DF3072504320}" destId="{4F669CC3-7B5B-4B7B-A754-47B608F8F562}" srcOrd="0" destOrd="0" presId="urn:microsoft.com/office/officeart/2005/8/layout/chart3"/>
    <dgm:cxn modelId="{0C432FEB-A705-45F6-B76F-2D4FB4E9E979}" type="presParOf" srcId="{70580A2D-BDFA-41EF-83F5-DF3072504320}" destId="{135D9BB0-4F71-44C6-BEE3-E199E561AD2B}" srcOrd="1" destOrd="0" presId="urn:microsoft.com/office/officeart/2005/8/layout/chart3"/>
    <dgm:cxn modelId="{E46195BB-9393-4388-8B37-E51AEC9053B2}" type="presParOf" srcId="{70580A2D-BDFA-41EF-83F5-DF3072504320}" destId="{4EC56D41-A0D2-49E4-89E2-7E20D92B96E5}" srcOrd="2" destOrd="0" presId="urn:microsoft.com/office/officeart/2005/8/layout/chart3"/>
    <dgm:cxn modelId="{E9E07BF3-3DC6-42CC-8831-12D71E7FB212}" type="presParOf" srcId="{70580A2D-BDFA-41EF-83F5-DF3072504320}" destId="{925AD94C-CB63-4D15-B3A9-F9288EE460F7}" srcOrd="3" destOrd="0" presId="urn:microsoft.com/office/officeart/2005/8/layout/chart3"/>
    <dgm:cxn modelId="{E59DBDBA-1B39-431B-94DB-3120FA1A38E8}" type="presParOf" srcId="{70580A2D-BDFA-41EF-83F5-DF3072504320}" destId="{9B848C34-4BFB-4D45-923A-E6F682FCFCCA}" srcOrd="4" destOrd="0" presId="urn:microsoft.com/office/officeart/2005/8/layout/chart3"/>
    <dgm:cxn modelId="{31A62BE8-74B2-40EC-8CE3-2BDD5BA4F1DD}" type="presParOf" srcId="{70580A2D-BDFA-41EF-83F5-DF3072504320}" destId="{6C06388F-54D5-427C-8AC6-496EBCE30733}" srcOrd="5" destOrd="0" presId="urn:microsoft.com/office/officeart/2005/8/layout/chart3"/>
  </dgm:cxnLst>
  <dgm:bg>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5BEDC3-A63A-4300-8ADD-56A47DE8D6D1}" type="doc">
      <dgm:prSet loTypeId="urn:microsoft.com/office/officeart/2005/8/layout/chart3" loCatId="" qsTypeId="urn:microsoft.com/office/officeart/2005/8/quickstyle/simple5" qsCatId="simple" csTypeId="urn:microsoft.com/office/officeart/2005/8/colors/colorful1" csCatId="colorful" phldr="1"/>
      <dgm:spPr/>
      <dgm:t>
        <a:bodyPr/>
        <a:lstStyle/>
        <a:p>
          <a:endParaRPr lang="fr-FR"/>
        </a:p>
      </dgm:t>
    </dgm:pt>
    <dgm:pt modelId="{457B5753-BE04-4427-BF43-78D2E082050F}">
      <dgm:prSet phldrT="[Texte]" custT="1"/>
      <dgm:spPr>
        <a:solidFill>
          <a:srgbClr val="EB9998"/>
        </a:solidFill>
        <a:effectLst/>
        <a:scene3d>
          <a:camera prst="orthographicFront">
            <a:rot lat="0" lon="0" rev="0"/>
          </a:camera>
          <a:lightRig rig="threePt" dir="t">
            <a:rot lat="0" lon="0" rev="1200000"/>
          </a:lightRig>
        </a:scene3d>
        <a:sp3d/>
      </dgm:spPr>
      <dgm:t>
        <a:bodyPr/>
        <a:lstStyle/>
        <a:p>
          <a:endParaRPr lang="fr-FR" sz="900" b="1" dirty="0">
            <a:solidFill>
              <a:schemeClr val="tx1"/>
            </a:solidFill>
          </a:endParaRPr>
        </a:p>
        <a:p>
          <a:r>
            <a:rPr lang="fr-FR" sz="1000" b="1" dirty="0">
              <a:solidFill>
                <a:schemeClr val="tx1"/>
              </a:solidFill>
            </a:rPr>
            <a:t>Scientifique et technique</a:t>
          </a:r>
        </a:p>
        <a:p>
          <a:r>
            <a:rPr lang="fr-FR" sz="1000" b="1" dirty="0">
              <a:solidFill>
                <a:schemeClr val="tx1"/>
              </a:solidFill>
            </a:rPr>
            <a:t> </a:t>
          </a:r>
        </a:p>
      </dgm:t>
    </dgm:pt>
    <dgm:pt modelId="{AFA47B3D-22BF-4A9D-BA2E-33061659EF65}" type="parTrans" cxnId="{19152D1E-24EB-44A9-9771-CA3D547EC2AC}">
      <dgm:prSet/>
      <dgm:spPr/>
      <dgm:t>
        <a:bodyPr/>
        <a:lstStyle/>
        <a:p>
          <a:endParaRPr lang="fr-FR">
            <a:solidFill>
              <a:schemeClr val="tx1"/>
            </a:solidFill>
          </a:endParaRPr>
        </a:p>
      </dgm:t>
    </dgm:pt>
    <dgm:pt modelId="{E818318C-F7C5-47FE-978B-20F3D0BE98A5}" type="sibTrans" cxnId="{19152D1E-24EB-44A9-9771-CA3D547EC2AC}">
      <dgm:prSet/>
      <dgm:spPr/>
      <dgm:t>
        <a:bodyPr/>
        <a:lstStyle/>
        <a:p>
          <a:endParaRPr lang="fr-FR">
            <a:solidFill>
              <a:schemeClr val="tx1"/>
            </a:solidFill>
          </a:endParaRPr>
        </a:p>
      </dgm:t>
    </dgm:pt>
    <dgm:pt modelId="{D049336E-53B7-4724-ADAD-EBF81DBC3F0F}">
      <dgm:prSet phldrT="[Texte]" custT="1"/>
      <dgm:spPr>
        <a:solidFill>
          <a:srgbClr val="CAF27F"/>
        </a:solidFill>
        <a:effectLst/>
        <a:scene3d>
          <a:camera prst="orthographicFront">
            <a:rot lat="0" lon="0" rev="0"/>
          </a:camera>
          <a:lightRig rig="threePt" dir="t">
            <a:rot lat="0" lon="0" rev="1200000"/>
          </a:lightRig>
        </a:scene3d>
        <a:sp3d/>
      </dgm:spPr>
      <dgm:t>
        <a:bodyPr/>
        <a:lstStyle/>
        <a:p>
          <a:r>
            <a:rPr lang="fr-FR" sz="1050" b="1" dirty="0">
              <a:solidFill>
                <a:schemeClr val="tx1"/>
              </a:solidFill>
            </a:rPr>
            <a:t>socioculturelle</a:t>
          </a:r>
          <a:r>
            <a:rPr lang="fr-FR" sz="1050" dirty="0">
              <a:solidFill>
                <a:schemeClr val="tx1"/>
              </a:solidFill>
            </a:rPr>
            <a:t> </a:t>
          </a:r>
        </a:p>
      </dgm:t>
    </dgm:pt>
    <dgm:pt modelId="{675807DE-0DC9-4D1E-8C98-DEB3E7CB8766}" type="parTrans" cxnId="{3E9A0C14-C977-4336-954B-09A2025A68B3}">
      <dgm:prSet/>
      <dgm:spPr/>
      <dgm:t>
        <a:bodyPr/>
        <a:lstStyle/>
        <a:p>
          <a:endParaRPr lang="fr-FR">
            <a:solidFill>
              <a:schemeClr val="tx1"/>
            </a:solidFill>
          </a:endParaRPr>
        </a:p>
      </dgm:t>
    </dgm:pt>
    <dgm:pt modelId="{F91CE30F-0DB6-4824-BF84-B9180D943242}" type="sibTrans" cxnId="{3E9A0C14-C977-4336-954B-09A2025A68B3}">
      <dgm:prSet/>
      <dgm:spPr/>
      <dgm:t>
        <a:bodyPr/>
        <a:lstStyle/>
        <a:p>
          <a:endParaRPr lang="fr-FR">
            <a:solidFill>
              <a:schemeClr val="tx1"/>
            </a:solidFill>
          </a:endParaRPr>
        </a:p>
      </dgm:t>
    </dgm:pt>
    <dgm:pt modelId="{FAC96BBC-E70B-4A01-A869-009A30B96857}">
      <dgm:prSet phldrT="[Texte]" custT="1"/>
      <dgm:spPr>
        <a:solidFill>
          <a:srgbClr val="CFB5F6"/>
        </a:solidFill>
        <a:effectLst/>
        <a:scene3d>
          <a:camera prst="orthographicFront">
            <a:rot lat="0" lon="0" rev="0"/>
          </a:camera>
          <a:lightRig rig="threePt" dir="t">
            <a:rot lat="0" lon="0" rev="1200000"/>
          </a:lightRig>
        </a:scene3d>
        <a:sp3d/>
      </dgm:spPr>
      <dgm:t>
        <a:bodyPr lIns="0" tIns="0" rIns="0" anchor="b" anchorCtr="0"/>
        <a:lstStyle/>
        <a:p>
          <a:pPr marL="0" indent="0" algn="ctr">
            <a:spcAft>
              <a:spcPts val="0"/>
            </a:spcAft>
          </a:pPr>
          <a:r>
            <a:rPr lang="fr-FR" sz="1200" b="1" baseline="0" dirty="0">
              <a:solidFill>
                <a:schemeClr val="tx1"/>
              </a:solidFill>
            </a:rPr>
            <a:t>ingénierie-design</a:t>
          </a:r>
        </a:p>
        <a:p>
          <a:pPr marL="0" indent="0" algn="ctr">
            <a:spcAft>
              <a:spcPts val="0"/>
            </a:spcAft>
          </a:pPr>
          <a:endParaRPr lang="fr-FR" sz="800" b="1" baseline="0" dirty="0">
            <a:solidFill>
              <a:schemeClr val="tx1"/>
            </a:solidFill>
          </a:endParaRPr>
        </a:p>
      </dgm:t>
    </dgm:pt>
    <dgm:pt modelId="{710C1B2A-4DE4-4FDE-A263-6F4892C1B314}" type="parTrans" cxnId="{55D788FE-ABF2-41A7-81F9-843AF6136521}">
      <dgm:prSet/>
      <dgm:spPr/>
      <dgm:t>
        <a:bodyPr/>
        <a:lstStyle/>
        <a:p>
          <a:endParaRPr lang="fr-FR">
            <a:solidFill>
              <a:schemeClr val="tx1"/>
            </a:solidFill>
          </a:endParaRPr>
        </a:p>
      </dgm:t>
    </dgm:pt>
    <dgm:pt modelId="{36C23821-42A8-444C-9E19-A24544EA183D}" type="sibTrans" cxnId="{55D788FE-ABF2-41A7-81F9-843AF6136521}">
      <dgm:prSet/>
      <dgm:spPr/>
      <dgm:t>
        <a:bodyPr/>
        <a:lstStyle/>
        <a:p>
          <a:endParaRPr lang="fr-FR">
            <a:solidFill>
              <a:schemeClr val="tx1"/>
            </a:solidFill>
          </a:endParaRPr>
        </a:p>
      </dgm:t>
    </dgm:pt>
    <dgm:pt modelId="{70580A2D-BDFA-41EF-83F5-DF3072504320}" type="pres">
      <dgm:prSet presAssocID="{0D5BEDC3-A63A-4300-8ADD-56A47DE8D6D1}" presName="compositeShape" presStyleCnt="0">
        <dgm:presLayoutVars>
          <dgm:chMax val="7"/>
          <dgm:dir/>
          <dgm:resizeHandles val="exact"/>
        </dgm:presLayoutVars>
      </dgm:prSet>
      <dgm:spPr/>
      <dgm:t>
        <a:bodyPr/>
        <a:lstStyle/>
        <a:p>
          <a:endParaRPr lang="fr-FR"/>
        </a:p>
      </dgm:t>
    </dgm:pt>
    <dgm:pt modelId="{4F669CC3-7B5B-4B7B-A754-47B608F8F562}" type="pres">
      <dgm:prSet presAssocID="{0D5BEDC3-A63A-4300-8ADD-56A47DE8D6D1}" presName="wedge1" presStyleLbl="node1" presStyleIdx="0" presStyleCnt="3" custScaleX="102831" custLinFactNeighborX="-4062" custLinFactNeighborY="-312"/>
      <dgm:spPr/>
      <dgm:t>
        <a:bodyPr/>
        <a:lstStyle/>
        <a:p>
          <a:endParaRPr lang="fr-FR"/>
        </a:p>
      </dgm:t>
    </dgm:pt>
    <dgm:pt modelId="{135D9BB0-4F71-44C6-BEE3-E199E561AD2B}" type="pres">
      <dgm:prSet presAssocID="{0D5BEDC3-A63A-4300-8ADD-56A47DE8D6D1}" presName="wedge1Tx" presStyleLbl="node1" presStyleIdx="0" presStyleCnt="3">
        <dgm:presLayoutVars>
          <dgm:chMax val="0"/>
          <dgm:chPref val="0"/>
          <dgm:bulletEnabled val="1"/>
        </dgm:presLayoutVars>
      </dgm:prSet>
      <dgm:spPr/>
      <dgm:t>
        <a:bodyPr/>
        <a:lstStyle/>
        <a:p>
          <a:endParaRPr lang="fr-FR"/>
        </a:p>
      </dgm:t>
    </dgm:pt>
    <dgm:pt modelId="{4EC56D41-A0D2-49E4-89E2-7E20D92B96E5}" type="pres">
      <dgm:prSet presAssocID="{0D5BEDC3-A63A-4300-8ADD-56A47DE8D6D1}" presName="wedge2" presStyleLbl="node1" presStyleIdx="1" presStyleCnt="3" custScaleX="100000" custScaleY="100000" custLinFactNeighborX="80" custLinFactNeighborY="-951"/>
      <dgm:spPr/>
      <dgm:t>
        <a:bodyPr/>
        <a:lstStyle/>
        <a:p>
          <a:endParaRPr lang="fr-FR"/>
        </a:p>
      </dgm:t>
    </dgm:pt>
    <dgm:pt modelId="{925AD94C-CB63-4D15-B3A9-F9288EE460F7}" type="pres">
      <dgm:prSet presAssocID="{0D5BEDC3-A63A-4300-8ADD-56A47DE8D6D1}" presName="wedge2Tx" presStyleLbl="node1" presStyleIdx="1" presStyleCnt="3">
        <dgm:presLayoutVars>
          <dgm:chMax val="0"/>
          <dgm:chPref val="0"/>
          <dgm:bulletEnabled val="1"/>
        </dgm:presLayoutVars>
      </dgm:prSet>
      <dgm:spPr/>
      <dgm:t>
        <a:bodyPr/>
        <a:lstStyle/>
        <a:p>
          <a:endParaRPr lang="fr-FR"/>
        </a:p>
      </dgm:t>
    </dgm:pt>
    <dgm:pt modelId="{9B848C34-4BFB-4D45-923A-E6F682FCFCCA}" type="pres">
      <dgm:prSet presAssocID="{0D5BEDC3-A63A-4300-8ADD-56A47DE8D6D1}" presName="wedge3" presStyleLbl="node1" presStyleIdx="2" presStyleCnt="3" custLinFactNeighborX="-1445" custLinFactNeighborY="-3288"/>
      <dgm:spPr/>
      <dgm:t>
        <a:bodyPr/>
        <a:lstStyle/>
        <a:p>
          <a:endParaRPr lang="fr-FR"/>
        </a:p>
      </dgm:t>
    </dgm:pt>
    <dgm:pt modelId="{6C06388F-54D5-427C-8AC6-496EBCE30733}" type="pres">
      <dgm:prSet presAssocID="{0D5BEDC3-A63A-4300-8ADD-56A47DE8D6D1}" presName="wedge3Tx" presStyleLbl="node1" presStyleIdx="2" presStyleCnt="3">
        <dgm:presLayoutVars>
          <dgm:chMax val="0"/>
          <dgm:chPref val="0"/>
          <dgm:bulletEnabled val="1"/>
        </dgm:presLayoutVars>
      </dgm:prSet>
      <dgm:spPr/>
      <dgm:t>
        <a:bodyPr/>
        <a:lstStyle/>
        <a:p>
          <a:endParaRPr lang="fr-FR"/>
        </a:p>
      </dgm:t>
    </dgm:pt>
  </dgm:ptLst>
  <dgm:cxnLst>
    <dgm:cxn modelId="{FA935F41-7277-40B3-A5F6-AB9D53D656C1}" type="presOf" srcId="{457B5753-BE04-4427-BF43-78D2E082050F}" destId="{4F669CC3-7B5B-4B7B-A754-47B608F8F562}" srcOrd="0" destOrd="0" presId="urn:microsoft.com/office/officeart/2005/8/layout/chart3"/>
    <dgm:cxn modelId="{029D4E17-B1FC-4DB5-9BAE-06FE2F9B29B0}" type="presOf" srcId="{457B5753-BE04-4427-BF43-78D2E082050F}" destId="{135D9BB0-4F71-44C6-BEE3-E199E561AD2B}" srcOrd="1" destOrd="0" presId="urn:microsoft.com/office/officeart/2005/8/layout/chart3"/>
    <dgm:cxn modelId="{C342FAE3-AE08-4A60-A149-150A1F47E853}" type="presOf" srcId="{FAC96BBC-E70B-4A01-A869-009A30B96857}" destId="{9B848C34-4BFB-4D45-923A-E6F682FCFCCA}" srcOrd="0" destOrd="0" presId="urn:microsoft.com/office/officeart/2005/8/layout/chart3"/>
    <dgm:cxn modelId="{3E9A0C14-C977-4336-954B-09A2025A68B3}" srcId="{0D5BEDC3-A63A-4300-8ADD-56A47DE8D6D1}" destId="{D049336E-53B7-4724-ADAD-EBF81DBC3F0F}" srcOrd="1" destOrd="0" parTransId="{675807DE-0DC9-4D1E-8C98-DEB3E7CB8766}" sibTransId="{F91CE30F-0DB6-4824-BF84-B9180D943242}"/>
    <dgm:cxn modelId="{55D788FE-ABF2-41A7-81F9-843AF6136521}" srcId="{0D5BEDC3-A63A-4300-8ADD-56A47DE8D6D1}" destId="{FAC96BBC-E70B-4A01-A869-009A30B96857}" srcOrd="2" destOrd="0" parTransId="{710C1B2A-4DE4-4FDE-A263-6F4892C1B314}" sibTransId="{36C23821-42A8-444C-9E19-A24544EA183D}"/>
    <dgm:cxn modelId="{DC854708-D298-4A55-8F5F-5CB1D18CFEA5}" type="presOf" srcId="{D049336E-53B7-4724-ADAD-EBF81DBC3F0F}" destId="{4EC56D41-A0D2-49E4-89E2-7E20D92B96E5}" srcOrd="0" destOrd="0" presId="urn:microsoft.com/office/officeart/2005/8/layout/chart3"/>
    <dgm:cxn modelId="{96415E7C-A6F5-4206-91AE-E7774EE736EF}" type="presOf" srcId="{D049336E-53B7-4724-ADAD-EBF81DBC3F0F}" destId="{925AD94C-CB63-4D15-B3A9-F9288EE460F7}" srcOrd="1" destOrd="0" presId="urn:microsoft.com/office/officeart/2005/8/layout/chart3"/>
    <dgm:cxn modelId="{19152D1E-24EB-44A9-9771-CA3D547EC2AC}" srcId="{0D5BEDC3-A63A-4300-8ADD-56A47DE8D6D1}" destId="{457B5753-BE04-4427-BF43-78D2E082050F}" srcOrd="0" destOrd="0" parTransId="{AFA47B3D-22BF-4A9D-BA2E-33061659EF65}" sibTransId="{E818318C-F7C5-47FE-978B-20F3D0BE98A5}"/>
    <dgm:cxn modelId="{91163227-A6C5-4348-BCFD-C322132ED29D}" type="presOf" srcId="{FAC96BBC-E70B-4A01-A869-009A30B96857}" destId="{6C06388F-54D5-427C-8AC6-496EBCE30733}" srcOrd="1" destOrd="0" presId="urn:microsoft.com/office/officeart/2005/8/layout/chart3"/>
    <dgm:cxn modelId="{36E7DE50-54C8-496C-A2A7-798CDE0C3F1D}" type="presOf" srcId="{0D5BEDC3-A63A-4300-8ADD-56A47DE8D6D1}" destId="{70580A2D-BDFA-41EF-83F5-DF3072504320}" srcOrd="0" destOrd="0" presId="urn:microsoft.com/office/officeart/2005/8/layout/chart3"/>
    <dgm:cxn modelId="{22ABE90F-2C04-4A01-817A-2A82FF6AB284}" type="presParOf" srcId="{70580A2D-BDFA-41EF-83F5-DF3072504320}" destId="{4F669CC3-7B5B-4B7B-A754-47B608F8F562}" srcOrd="0" destOrd="0" presId="urn:microsoft.com/office/officeart/2005/8/layout/chart3"/>
    <dgm:cxn modelId="{CF3B64F2-5B7E-4C3C-A900-D3A1712EC5CF}" type="presParOf" srcId="{70580A2D-BDFA-41EF-83F5-DF3072504320}" destId="{135D9BB0-4F71-44C6-BEE3-E199E561AD2B}" srcOrd="1" destOrd="0" presId="urn:microsoft.com/office/officeart/2005/8/layout/chart3"/>
    <dgm:cxn modelId="{87BEC635-CE89-43CB-8E11-FCCBF30DBD72}" type="presParOf" srcId="{70580A2D-BDFA-41EF-83F5-DF3072504320}" destId="{4EC56D41-A0D2-49E4-89E2-7E20D92B96E5}" srcOrd="2" destOrd="0" presId="urn:microsoft.com/office/officeart/2005/8/layout/chart3"/>
    <dgm:cxn modelId="{88390B52-7C90-4591-AAFF-D3FED13EFFB0}" type="presParOf" srcId="{70580A2D-BDFA-41EF-83F5-DF3072504320}" destId="{925AD94C-CB63-4D15-B3A9-F9288EE460F7}" srcOrd="3" destOrd="0" presId="urn:microsoft.com/office/officeart/2005/8/layout/chart3"/>
    <dgm:cxn modelId="{582C7ACA-2834-49DC-A369-49CF0756DF72}" type="presParOf" srcId="{70580A2D-BDFA-41EF-83F5-DF3072504320}" destId="{9B848C34-4BFB-4D45-923A-E6F682FCFCCA}" srcOrd="4" destOrd="0" presId="urn:microsoft.com/office/officeart/2005/8/layout/chart3"/>
    <dgm:cxn modelId="{3DC919B9-4157-4C62-8F51-E8EE804F2D6A}" type="presParOf" srcId="{70580A2D-BDFA-41EF-83F5-DF3072504320}" destId="{6C06388F-54D5-427C-8AC6-496EBCE30733}" srcOrd="5"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E7A1-C8BE-4525-B282-03432AB73F8B}">
      <dsp:nvSpPr>
        <dsp:cNvPr id="0" name=""/>
        <dsp:cNvSpPr/>
      </dsp:nvSpPr>
      <dsp:spPr>
        <a:xfrm>
          <a:off x="2556779" y="23561"/>
          <a:ext cx="790469"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fr-FR" sz="4700" kern="1200" dirty="0"/>
        </a:p>
      </dsp:txBody>
      <dsp:txXfrm>
        <a:off x="2556779" y="23561"/>
        <a:ext cx="790469" cy="790469"/>
      </dsp:txXfrm>
    </dsp:sp>
    <dsp:sp modelId="{0052C217-A2D3-41F4-9FC6-B57A0728996D}">
      <dsp:nvSpPr>
        <dsp:cNvPr id="0" name=""/>
        <dsp:cNvSpPr/>
      </dsp:nvSpPr>
      <dsp:spPr>
        <a:xfrm>
          <a:off x="776480" y="-202910"/>
          <a:ext cx="2964765" cy="2964765"/>
        </a:xfrm>
        <a:prstGeom prst="circularArrow">
          <a:avLst>
            <a:gd name="adj1" fmla="val 5199"/>
            <a:gd name="adj2" fmla="val 335837"/>
            <a:gd name="adj3" fmla="val 21293552"/>
            <a:gd name="adj4" fmla="val 19765967"/>
            <a:gd name="adj5" fmla="val 606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56E901F-EE50-420B-B545-7CACEBF7A3FE}">
      <dsp:nvSpPr>
        <dsp:cNvPr id="0" name=""/>
        <dsp:cNvSpPr/>
      </dsp:nvSpPr>
      <dsp:spPr>
        <a:xfrm>
          <a:off x="3034625" y="1494219"/>
          <a:ext cx="790469"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fr-FR" sz="4700" kern="1200" dirty="0"/>
        </a:p>
      </dsp:txBody>
      <dsp:txXfrm>
        <a:off x="3034625" y="1494219"/>
        <a:ext cx="790469" cy="790469"/>
      </dsp:txXfrm>
    </dsp:sp>
    <dsp:sp modelId="{259F968A-939B-449A-80F6-8359F5DC9C07}">
      <dsp:nvSpPr>
        <dsp:cNvPr id="0" name=""/>
        <dsp:cNvSpPr/>
      </dsp:nvSpPr>
      <dsp:spPr>
        <a:xfrm rot="20828374">
          <a:off x="793646" y="141061"/>
          <a:ext cx="2964765" cy="2964765"/>
        </a:xfrm>
        <a:prstGeom prst="circularArrow">
          <a:avLst>
            <a:gd name="adj1" fmla="val 5199"/>
            <a:gd name="adj2" fmla="val 335837"/>
            <a:gd name="adj3" fmla="val 4015020"/>
            <a:gd name="adj4" fmla="val 2253137"/>
            <a:gd name="adj5" fmla="val 606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F64B8D5-6198-4A4B-83FD-812182DB8901}">
      <dsp:nvSpPr>
        <dsp:cNvPr id="0" name=""/>
        <dsp:cNvSpPr/>
      </dsp:nvSpPr>
      <dsp:spPr>
        <a:xfrm>
          <a:off x="1783609" y="2403135"/>
          <a:ext cx="790469"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fr-FR" sz="4700" kern="1200" dirty="0"/>
        </a:p>
      </dsp:txBody>
      <dsp:txXfrm>
        <a:off x="1783609" y="2403135"/>
        <a:ext cx="790469" cy="790469"/>
      </dsp:txXfrm>
    </dsp:sp>
    <dsp:sp modelId="{9582D8A2-8256-407A-AA80-C83F240CA144}">
      <dsp:nvSpPr>
        <dsp:cNvPr id="0" name=""/>
        <dsp:cNvSpPr/>
      </dsp:nvSpPr>
      <dsp:spPr>
        <a:xfrm rot="20892726">
          <a:off x="781520" y="145597"/>
          <a:ext cx="2964765" cy="2964765"/>
        </a:xfrm>
        <a:prstGeom prst="circularArrow">
          <a:avLst>
            <a:gd name="adj1" fmla="val 5199"/>
            <a:gd name="adj2" fmla="val 335837"/>
            <a:gd name="adj3" fmla="val 8211026"/>
            <a:gd name="adj4" fmla="val 6449143"/>
            <a:gd name="adj5" fmla="val 606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87E5CE3-8F14-4B7C-AC8A-095DB636C57C}">
      <dsp:nvSpPr>
        <dsp:cNvPr id="0" name=""/>
        <dsp:cNvSpPr/>
      </dsp:nvSpPr>
      <dsp:spPr>
        <a:xfrm>
          <a:off x="532593" y="1494219"/>
          <a:ext cx="790469"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fr-FR" sz="4700" kern="1200" dirty="0"/>
        </a:p>
      </dsp:txBody>
      <dsp:txXfrm>
        <a:off x="532593" y="1494219"/>
        <a:ext cx="790469" cy="790469"/>
      </dsp:txXfrm>
    </dsp:sp>
    <dsp:sp modelId="{640CEC70-F07C-4A6C-931B-39FD37973350}">
      <dsp:nvSpPr>
        <dsp:cNvPr id="0" name=""/>
        <dsp:cNvSpPr/>
      </dsp:nvSpPr>
      <dsp:spPr>
        <a:xfrm rot="19849966">
          <a:off x="492307" y="67150"/>
          <a:ext cx="2964765" cy="2964765"/>
        </a:xfrm>
        <a:prstGeom prst="circularArrow">
          <a:avLst>
            <a:gd name="adj1" fmla="val 5199"/>
            <a:gd name="adj2" fmla="val 335837"/>
            <a:gd name="adj3" fmla="val 12298196"/>
            <a:gd name="adj4" fmla="val 10770611"/>
            <a:gd name="adj5" fmla="val 606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EB71928-169C-457F-8EC3-9F83EB45D3BC}">
      <dsp:nvSpPr>
        <dsp:cNvPr id="0" name=""/>
        <dsp:cNvSpPr/>
      </dsp:nvSpPr>
      <dsp:spPr>
        <a:xfrm>
          <a:off x="1010438" y="23561"/>
          <a:ext cx="790469" cy="790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90" tIns="59690" rIns="59690" bIns="59690" numCol="1" spcCol="1270" anchor="ctr" anchorCtr="0">
          <a:noAutofit/>
        </a:bodyPr>
        <a:lstStyle/>
        <a:p>
          <a:pPr lvl="0" algn="ctr" defTabSz="2089150">
            <a:lnSpc>
              <a:spcPct val="90000"/>
            </a:lnSpc>
            <a:spcBef>
              <a:spcPct val="0"/>
            </a:spcBef>
            <a:spcAft>
              <a:spcPct val="35000"/>
            </a:spcAft>
          </a:pPr>
          <a:endParaRPr lang="fr-FR" sz="4700" kern="1200" dirty="0"/>
        </a:p>
      </dsp:txBody>
      <dsp:txXfrm>
        <a:off x="1010438" y="23561"/>
        <a:ext cx="790469" cy="790469"/>
      </dsp:txXfrm>
    </dsp:sp>
    <dsp:sp modelId="{5A69B659-C03C-4B22-A166-A6AEE5398DEE}">
      <dsp:nvSpPr>
        <dsp:cNvPr id="0" name=""/>
        <dsp:cNvSpPr/>
      </dsp:nvSpPr>
      <dsp:spPr>
        <a:xfrm>
          <a:off x="731000" y="-193630"/>
          <a:ext cx="2964765" cy="2964765"/>
        </a:xfrm>
        <a:prstGeom prst="circularArrow">
          <a:avLst>
            <a:gd name="adj1" fmla="val 5199"/>
            <a:gd name="adj2" fmla="val 335837"/>
            <a:gd name="adj3" fmla="val 16866007"/>
            <a:gd name="adj4" fmla="val 15198156"/>
            <a:gd name="adj5" fmla="val 606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9CC3-7B5B-4B7B-A754-47B608F8F562}">
      <dsp:nvSpPr>
        <dsp:cNvPr id="0" name=""/>
        <dsp:cNvSpPr/>
      </dsp:nvSpPr>
      <dsp:spPr>
        <a:xfrm>
          <a:off x="1201223" y="288037"/>
          <a:ext cx="3834835" cy="3729259"/>
        </a:xfrm>
        <a:prstGeom prst="pie">
          <a:avLst>
            <a:gd name="adj1" fmla="val 16200000"/>
            <a:gd name="adj2" fmla="val 1800000"/>
          </a:avLst>
        </a:prstGeom>
        <a:solidFill>
          <a:srgbClr val="EB9998"/>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0" kern="1200" dirty="0">
              <a:solidFill>
                <a:schemeClr val="tx1"/>
              </a:solidFill>
            </a:rPr>
            <a:t>Dimension</a:t>
          </a:r>
          <a:r>
            <a:rPr lang="fr-FR" sz="1400" b="1" kern="1200" dirty="0">
              <a:solidFill>
                <a:schemeClr val="tx1"/>
              </a:solidFill>
            </a:rPr>
            <a:t> </a:t>
          </a:r>
          <a:r>
            <a:rPr lang="fr-FR" sz="1600" b="1" kern="1200" dirty="0">
              <a:solidFill>
                <a:schemeClr val="tx1"/>
              </a:solidFill>
            </a:rPr>
            <a:t>scientifique et technique</a:t>
          </a:r>
        </a:p>
        <a:p>
          <a:pPr lvl="0" algn="ctr" defTabSz="622300">
            <a:lnSpc>
              <a:spcPct val="90000"/>
            </a:lnSpc>
            <a:spcBef>
              <a:spcPct val="0"/>
            </a:spcBef>
            <a:spcAft>
              <a:spcPct val="35000"/>
            </a:spcAft>
          </a:pPr>
          <a:r>
            <a:rPr lang="fr-FR" sz="1600" b="1" kern="1200" dirty="0">
              <a:solidFill>
                <a:schemeClr val="tx1"/>
              </a:solidFill>
            </a:rPr>
            <a:t> </a:t>
          </a:r>
        </a:p>
      </dsp:txBody>
      <dsp:txXfrm>
        <a:off x="3286186" y="976174"/>
        <a:ext cx="1301104" cy="1243086"/>
      </dsp:txXfrm>
    </dsp:sp>
    <dsp:sp modelId="{4EC56D41-A0D2-49E4-89E2-7E20D92B96E5}">
      <dsp:nvSpPr>
        <dsp:cNvPr id="0" name=""/>
        <dsp:cNvSpPr/>
      </dsp:nvSpPr>
      <dsp:spPr>
        <a:xfrm>
          <a:off x="1216242" y="375197"/>
          <a:ext cx="3729259" cy="3729259"/>
        </a:xfrm>
        <a:prstGeom prst="pie">
          <a:avLst>
            <a:gd name="adj1" fmla="val 1800000"/>
            <a:gd name="adj2" fmla="val 9000000"/>
          </a:avLst>
        </a:prstGeom>
        <a:solidFill>
          <a:srgbClr val="CAF27F"/>
        </a:solidFill>
        <a:ln>
          <a:noFill/>
        </a:ln>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0" kern="1200" dirty="0">
              <a:solidFill>
                <a:schemeClr val="tx1"/>
              </a:solidFill>
            </a:rPr>
            <a:t>Dimension</a:t>
          </a:r>
          <a:r>
            <a:rPr lang="fr-FR" sz="1700" b="1" kern="1200" dirty="0">
              <a:solidFill>
                <a:schemeClr val="tx1"/>
              </a:solidFill>
            </a:rPr>
            <a:t> </a:t>
          </a:r>
          <a:r>
            <a:rPr lang="fr-FR" sz="1600" b="1" kern="1200" dirty="0">
              <a:solidFill>
                <a:schemeClr val="tx1"/>
              </a:solidFill>
            </a:rPr>
            <a:t>socioculturelle</a:t>
          </a:r>
          <a:r>
            <a:rPr lang="fr-FR" sz="1600" kern="1200" dirty="0">
              <a:solidFill>
                <a:schemeClr val="tx1"/>
              </a:solidFill>
            </a:rPr>
            <a:t> </a:t>
          </a:r>
        </a:p>
      </dsp:txBody>
      <dsp:txXfrm>
        <a:off x="2237349" y="2728182"/>
        <a:ext cx="1687046" cy="1154294"/>
      </dsp:txXfrm>
    </dsp:sp>
    <dsp:sp modelId="{9B848C34-4BFB-4D45-923A-E6F682FCFCCA}">
      <dsp:nvSpPr>
        <dsp:cNvPr id="0" name=""/>
        <dsp:cNvSpPr/>
      </dsp:nvSpPr>
      <dsp:spPr>
        <a:xfrm>
          <a:off x="1159371" y="288044"/>
          <a:ext cx="3729259" cy="3729259"/>
        </a:xfrm>
        <a:prstGeom prst="pie">
          <a:avLst>
            <a:gd name="adj1" fmla="val 9000000"/>
            <a:gd name="adj2" fmla="val 16200000"/>
          </a:avLst>
        </a:prstGeom>
        <a:solidFill>
          <a:srgbClr val="CFB5F6"/>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17780" numCol="1" spcCol="1270" anchor="b" anchorCtr="0">
          <a:noAutofit/>
        </a:bodyPr>
        <a:lstStyle/>
        <a:p>
          <a:pPr marL="0" lvl="0" indent="0" algn="ctr" defTabSz="622300">
            <a:lnSpc>
              <a:spcPct val="90000"/>
            </a:lnSpc>
            <a:spcBef>
              <a:spcPct val="0"/>
            </a:spcBef>
            <a:spcAft>
              <a:spcPts val="0"/>
            </a:spcAft>
          </a:pPr>
          <a:r>
            <a:rPr lang="fr-FR" sz="1400" b="0" kern="1200" baseline="0" dirty="0">
              <a:solidFill>
                <a:schemeClr val="tx1"/>
              </a:solidFill>
            </a:rPr>
            <a:t>Dimension </a:t>
          </a:r>
          <a:r>
            <a:rPr lang="fr-FR" sz="1400" b="1" kern="1200" baseline="0" dirty="0">
              <a:solidFill>
                <a:schemeClr val="tx1"/>
              </a:solidFill>
            </a:rPr>
            <a:t>ingénierie</a:t>
          </a:r>
        </a:p>
        <a:p>
          <a:pPr marL="0" lvl="0" indent="0" algn="ctr" defTabSz="622300">
            <a:lnSpc>
              <a:spcPct val="90000"/>
            </a:lnSpc>
            <a:spcBef>
              <a:spcPct val="0"/>
            </a:spcBef>
            <a:spcAft>
              <a:spcPts val="0"/>
            </a:spcAft>
          </a:pPr>
          <a:r>
            <a:rPr lang="fr-FR" sz="1400" b="1" kern="1200" baseline="0" dirty="0">
              <a:solidFill>
                <a:schemeClr val="tx1"/>
              </a:solidFill>
            </a:rPr>
            <a:t>design</a:t>
          </a: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ct val="35000"/>
            </a:spcAft>
          </a:pPr>
          <a:endParaRPr lang="fr-FR" sz="1100" kern="1200" dirty="0">
            <a:solidFill>
              <a:schemeClr val="tx1"/>
            </a:solidFill>
          </a:endParaRPr>
        </a:p>
      </dsp:txBody>
      <dsp:txXfrm>
        <a:off x="1558934" y="1020577"/>
        <a:ext cx="1265284" cy="1243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9BBF9-989A-4AE6-A023-82C322BA1F18}">
      <dsp:nvSpPr>
        <dsp:cNvPr id="0" name=""/>
        <dsp:cNvSpPr/>
      </dsp:nvSpPr>
      <dsp:spPr>
        <a:xfrm>
          <a:off x="2843" y="0"/>
          <a:ext cx="2712799" cy="437709"/>
        </a:xfrm>
        <a:prstGeom prst="homePlate">
          <a:avLst/>
        </a:prstGeom>
        <a:solidFill>
          <a:schemeClr val="accent5">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fr-FR" sz="1400" kern="1200" dirty="0" smtClean="0">
              <a:solidFill>
                <a:srgbClr val="002060"/>
              </a:solidFill>
            </a:rPr>
            <a:t>École</a:t>
          </a:r>
          <a:endParaRPr lang="fr-FR" sz="1400" kern="1200" dirty="0">
            <a:solidFill>
              <a:srgbClr val="002060"/>
            </a:solidFill>
          </a:endParaRPr>
        </a:p>
      </dsp:txBody>
      <dsp:txXfrm>
        <a:off x="2843" y="0"/>
        <a:ext cx="2603372" cy="437709"/>
      </dsp:txXfrm>
    </dsp:sp>
    <dsp:sp modelId="{F4120078-0FDA-4151-B649-DCA10AEA351C}">
      <dsp:nvSpPr>
        <dsp:cNvPr id="0" name=""/>
        <dsp:cNvSpPr/>
      </dsp:nvSpPr>
      <dsp:spPr>
        <a:xfrm>
          <a:off x="2026660" y="0"/>
          <a:ext cx="2990286" cy="437709"/>
        </a:xfrm>
        <a:prstGeom prst="chevron">
          <a:avLst/>
        </a:prstGeom>
        <a:solidFill>
          <a:schemeClr val="accent5">
            <a:lumMod val="60000"/>
            <a:lumOff val="40000"/>
          </a:schemeClr>
        </a:solidFill>
        <a:ln w="25400" cap="flat" cmpd="sng" algn="ctr">
          <a:noFill/>
          <a:prstDash val="solid"/>
          <a:miter lim="800000"/>
        </a:ln>
        <a:effectLst>
          <a:outerShdw blurRad="50800" dist="38100" dir="10800000" algn="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5475">
            <a:lnSpc>
              <a:spcPct val="90000"/>
            </a:lnSpc>
            <a:spcBef>
              <a:spcPct val="0"/>
            </a:spcBef>
            <a:spcAft>
              <a:spcPct val="35000"/>
            </a:spcAft>
          </a:pPr>
          <a:r>
            <a:rPr lang="fr-FR" sz="1400" kern="1200" dirty="0" smtClean="0">
              <a:solidFill>
                <a:schemeClr val="bg1"/>
              </a:solidFill>
            </a:rPr>
            <a:t>Collège</a:t>
          </a:r>
          <a:endParaRPr lang="fr-FR" sz="1400" kern="1200" dirty="0">
            <a:solidFill>
              <a:schemeClr val="bg1"/>
            </a:solidFill>
          </a:endParaRPr>
        </a:p>
      </dsp:txBody>
      <dsp:txXfrm>
        <a:off x="2245515" y="0"/>
        <a:ext cx="2552577" cy="437709"/>
      </dsp:txXfrm>
    </dsp:sp>
    <dsp:sp modelId="{2A19AA52-683E-4C5A-B933-4150B0AB0BCE}">
      <dsp:nvSpPr>
        <dsp:cNvPr id="0" name=""/>
        <dsp:cNvSpPr/>
      </dsp:nvSpPr>
      <dsp:spPr>
        <a:xfrm>
          <a:off x="4327964" y="0"/>
          <a:ext cx="3444911" cy="437709"/>
        </a:xfrm>
        <a:prstGeom prst="chevron">
          <a:avLst/>
        </a:prstGeom>
        <a:solidFill>
          <a:srgbClr val="31859C"/>
        </a:solidFill>
        <a:ln w="25400" cap="flat" cmpd="sng" algn="ctr">
          <a:noFill/>
          <a:prstDash val="solid"/>
          <a:miter lim="800000"/>
        </a:ln>
        <a:effectLst>
          <a:outerShdw blurRad="50800" dist="38100" dir="10800000" algn="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kern="1200" dirty="0" smtClean="0"/>
            <a:t>Lycée</a:t>
          </a:r>
        </a:p>
      </dsp:txBody>
      <dsp:txXfrm>
        <a:off x="4546819" y="0"/>
        <a:ext cx="3007202" cy="437709"/>
      </dsp:txXfrm>
    </dsp:sp>
    <dsp:sp modelId="{112792EE-40C2-4D0B-9625-32CA9A7EA084}">
      <dsp:nvSpPr>
        <dsp:cNvPr id="0" name=""/>
        <dsp:cNvSpPr/>
      </dsp:nvSpPr>
      <dsp:spPr>
        <a:xfrm>
          <a:off x="7083894" y="0"/>
          <a:ext cx="1981616" cy="437709"/>
        </a:xfrm>
        <a:prstGeom prst="chevron">
          <a:avLst/>
        </a:prstGeom>
        <a:solidFill>
          <a:schemeClr val="accent5">
            <a:lumMod val="50000"/>
          </a:schemeClr>
        </a:solidFill>
        <a:ln w="25400" cap="flat" cmpd="sng" algn="ctr">
          <a:noFill/>
          <a:prstDash val="solid"/>
          <a:miter lim="800000"/>
        </a:ln>
        <a:effectLst>
          <a:outerShdw blurRad="50800" dist="38100" dir="10800000" algn="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fr-FR" sz="1400" kern="1200" dirty="0" smtClean="0"/>
            <a:t>Enseignement supérieur</a:t>
          </a:r>
        </a:p>
      </dsp:txBody>
      <dsp:txXfrm>
        <a:off x="7302749" y="0"/>
        <a:ext cx="1543907" cy="4377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9CC3-7B5B-4B7B-A754-47B608F8F562}">
      <dsp:nvSpPr>
        <dsp:cNvPr id="0" name=""/>
        <dsp:cNvSpPr/>
      </dsp:nvSpPr>
      <dsp:spPr>
        <a:xfrm>
          <a:off x="937940" y="224905"/>
          <a:ext cx="2994320" cy="2911885"/>
        </a:xfrm>
        <a:prstGeom prst="pie">
          <a:avLst>
            <a:gd name="adj1" fmla="val 16200000"/>
            <a:gd name="adj2" fmla="val 1800000"/>
          </a:avLst>
        </a:prstGeom>
        <a:gradFill flip="none" rotWithShape="0">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b="0" kern="1200" dirty="0">
              <a:solidFill>
                <a:schemeClr val="tx1"/>
              </a:solidFill>
            </a:rPr>
            <a:t>Dimension</a:t>
          </a:r>
          <a:r>
            <a:rPr lang="fr-FR" sz="1100" b="1" kern="1200" dirty="0">
              <a:solidFill>
                <a:schemeClr val="tx1"/>
              </a:solidFill>
            </a:rPr>
            <a:t> </a:t>
          </a:r>
          <a:r>
            <a:rPr lang="fr-FR" sz="1200" b="1" kern="1200" dirty="0">
              <a:solidFill>
                <a:schemeClr val="tx1"/>
              </a:solidFill>
            </a:rPr>
            <a:t>scientifique et technique</a:t>
          </a:r>
        </a:p>
        <a:p>
          <a:pPr lvl="0" algn="ctr" defTabSz="488950">
            <a:lnSpc>
              <a:spcPct val="90000"/>
            </a:lnSpc>
            <a:spcBef>
              <a:spcPct val="0"/>
            </a:spcBef>
            <a:spcAft>
              <a:spcPct val="35000"/>
            </a:spcAft>
          </a:pPr>
          <a:r>
            <a:rPr lang="fr-FR" sz="1200" b="1" kern="1200" dirty="0">
              <a:solidFill>
                <a:schemeClr val="tx1"/>
              </a:solidFill>
            </a:rPr>
            <a:t> </a:t>
          </a:r>
        </a:p>
      </dsp:txBody>
      <dsp:txXfrm>
        <a:off x="2565924" y="762217"/>
        <a:ext cx="1015930" cy="970628"/>
      </dsp:txXfrm>
    </dsp:sp>
    <dsp:sp modelId="{4EC56D41-A0D2-49E4-89E2-7E20D92B96E5}">
      <dsp:nvSpPr>
        <dsp:cNvPr id="0" name=""/>
        <dsp:cNvSpPr/>
      </dsp:nvSpPr>
      <dsp:spPr>
        <a:xfrm>
          <a:off x="949667" y="292961"/>
          <a:ext cx="2911885" cy="2911885"/>
        </a:xfrm>
        <a:prstGeom prst="pie">
          <a:avLst>
            <a:gd name="adj1" fmla="val 1800000"/>
            <a:gd name="adj2" fmla="val 9000000"/>
          </a:avLst>
        </a:prstGeom>
        <a:gradFill flip="none" rotWithShape="0">
          <a:gsLst>
            <a:gs pos="0">
              <a:srgbClr val="00B050">
                <a:tint val="66000"/>
                <a:satMod val="160000"/>
              </a:srgbClr>
            </a:gs>
            <a:gs pos="50000">
              <a:srgbClr val="00B050">
                <a:tint val="44500"/>
                <a:satMod val="160000"/>
              </a:srgbClr>
            </a:gs>
            <a:gs pos="100000">
              <a:srgbClr val="00B050">
                <a:tint val="23500"/>
                <a:satMod val="160000"/>
              </a:srgbClr>
            </a:gs>
          </a:gsLst>
          <a:lin ang="18900000" scaled="1"/>
          <a:tileRect/>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fr-FR" sz="1100" b="0" kern="1200" dirty="0">
              <a:solidFill>
                <a:schemeClr val="tx1"/>
              </a:solidFill>
            </a:rPr>
            <a:t>Dimension</a:t>
          </a:r>
          <a:r>
            <a:rPr lang="fr-FR" sz="1400" b="1" kern="1200" dirty="0">
              <a:solidFill>
                <a:schemeClr val="tx1"/>
              </a:solidFill>
            </a:rPr>
            <a:t> </a:t>
          </a:r>
          <a:r>
            <a:rPr lang="fr-FR" sz="1200" b="1" kern="1200" dirty="0">
              <a:solidFill>
                <a:schemeClr val="tx1"/>
              </a:solidFill>
            </a:rPr>
            <a:t>socioculturelle</a:t>
          </a:r>
          <a:r>
            <a:rPr lang="fr-FR" sz="1200" kern="1200" dirty="0">
              <a:solidFill>
                <a:schemeClr val="tx1"/>
              </a:solidFill>
            </a:rPr>
            <a:t> </a:t>
          </a:r>
        </a:p>
      </dsp:txBody>
      <dsp:txXfrm>
        <a:off x="1746969" y="2130222"/>
        <a:ext cx="1317281" cy="901297"/>
      </dsp:txXfrm>
    </dsp:sp>
    <dsp:sp modelId="{9B848C34-4BFB-4D45-923A-E6F682FCFCCA}">
      <dsp:nvSpPr>
        <dsp:cNvPr id="0" name=""/>
        <dsp:cNvSpPr/>
      </dsp:nvSpPr>
      <dsp:spPr>
        <a:xfrm>
          <a:off x="905261" y="224911"/>
          <a:ext cx="2911885" cy="2911885"/>
        </a:xfrm>
        <a:prstGeom prst="pie">
          <a:avLst>
            <a:gd name="adj1" fmla="val 9000000"/>
            <a:gd name="adj2" fmla="val 16200000"/>
          </a:avLst>
        </a:prstGeom>
        <a:gradFill flip="none" rotWithShape="0">
          <a:gsLst>
            <a:gs pos="0">
              <a:srgbClr val="7030A0">
                <a:tint val="66000"/>
                <a:satMod val="160000"/>
              </a:srgbClr>
            </a:gs>
            <a:gs pos="50000">
              <a:srgbClr val="7030A0">
                <a:tint val="44500"/>
                <a:satMod val="160000"/>
              </a:srgbClr>
            </a:gs>
            <a:gs pos="100000">
              <a:srgbClr val="7030A0">
                <a:tint val="23500"/>
                <a:satMod val="160000"/>
              </a:srgbClr>
            </a:gs>
          </a:gsLst>
          <a:lin ang="16200000" scaled="1"/>
          <a:tileRect/>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13970" numCol="1" spcCol="1270" anchor="ctr" anchorCtr="0">
          <a:noAutofit/>
        </a:bodyPr>
        <a:lstStyle/>
        <a:p>
          <a:pPr marL="0" lvl="0" indent="0" algn="ctr" defTabSz="488950">
            <a:lnSpc>
              <a:spcPct val="90000"/>
            </a:lnSpc>
            <a:spcBef>
              <a:spcPct val="0"/>
            </a:spcBef>
            <a:spcAft>
              <a:spcPts val="0"/>
            </a:spcAft>
          </a:pPr>
          <a:endParaRPr lang="fr-FR" sz="1100" b="0" kern="1200" baseline="0" dirty="0">
            <a:solidFill>
              <a:schemeClr val="tx1"/>
            </a:solidFill>
          </a:endParaRPr>
        </a:p>
        <a:p>
          <a:pPr marL="0" lvl="0" indent="0" algn="ctr" defTabSz="488950">
            <a:lnSpc>
              <a:spcPct val="90000"/>
            </a:lnSpc>
            <a:spcBef>
              <a:spcPct val="0"/>
            </a:spcBef>
            <a:spcAft>
              <a:spcPts val="0"/>
            </a:spcAft>
          </a:pPr>
          <a:r>
            <a:rPr lang="fr-FR" sz="1100" b="0" kern="1200" baseline="0" dirty="0">
              <a:solidFill>
                <a:schemeClr val="tx1"/>
              </a:solidFill>
            </a:rPr>
            <a:t>Dimension </a:t>
          </a:r>
          <a:r>
            <a:rPr lang="fr-FR" sz="1100" b="1" kern="1200" baseline="0" dirty="0">
              <a:solidFill>
                <a:schemeClr val="tx1"/>
              </a:solidFill>
            </a:rPr>
            <a:t>ingénierie-design</a:t>
          </a:r>
        </a:p>
        <a:p>
          <a:pPr lvl="0" algn="ctr" defTabSz="488950">
            <a:lnSpc>
              <a:spcPct val="90000"/>
            </a:lnSpc>
            <a:spcBef>
              <a:spcPct val="0"/>
            </a:spcBef>
            <a:spcAft>
              <a:spcPts val="0"/>
            </a:spcAft>
          </a:pPr>
          <a:endParaRPr lang="fr-FR" sz="1050" b="1" kern="1200" baseline="0" dirty="0">
            <a:solidFill>
              <a:schemeClr val="tx1"/>
            </a:solidFill>
          </a:endParaRPr>
        </a:p>
        <a:p>
          <a:pPr lvl="0" algn="ctr" defTabSz="488950">
            <a:lnSpc>
              <a:spcPct val="90000"/>
            </a:lnSpc>
            <a:spcBef>
              <a:spcPct val="0"/>
            </a:spcBef>
            <a:spcAft>
              <a:spcPts val="0"/>
            </a:spcAft>
          </a:pPr>
          <a:endParaRPr lang="fr-FR" sz="1050" b="1" kern="1200" baseline="0" dirty="0">
            <a:solidFill>
              <a:schemeClr val="tx1"/>
            </a:solidFill>
          </a:endParaRPr>
        </a:p>
        <a:p>
          <a:pPr lvl="0" algn="ctr" defTabSz="488950">
            <a:lnSpc>
              <a:spcPct val="90000"/>
            </a:lnSpc>
            <a:spcBef>
              <a:spcPct val="0"/>
            </a:spcBef>
            <a:spcAft>
              <a:spcPts val="0"/>
            </a:spcAft>
          </a:pPr>
          <a:endParaRPr lang="fr-FR" sz="1050" b="1" kern="1200" baseline="0" dirty="0">
            <a:solidFill>
              <a:schemeClr val="tx1"/>
            </a:solidFill>
          </a:endParaRPr>
        </a:p>
        <a:p>
          <a:pPr lvl="0" algn="ctr" defTabSz="488950">
            <a:lnSpc>
              <a:spcPct val="90000"/>
            </a:lnSpc>
            <a:spcBef>
              <a:spcPct val="0"/>
            </a:spcBef>
            <a:spcAft>
              <a:spcPct val="35000"/>
            </a:spcAft>
          </a:pPr>
          <a:endParaRPr lang="fr-FR" sz="1000" kern="1200" dirty="0">
            <a:solidFill>
              <a:schemeClr val="tx1"/>
            </a:solidFill>
          </a:endParaRPr>
        </a:p>
      </dsp:txBody>
      <dsp:txXfrm>
        <a:off x="1217249" y="796888"/>
        <a:ext cx="987961" cy="9706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9CC3-7B5B-4B7B-A754-47B608F8F562}">
      <dsp:nvSpPr>
        <dsp:cNvPr id="0" name=""/>
        <dsp:cNvSpPr/>
      </dsp:nvSpPr>
      <dsp:spPr>
        <a:xfrm>
          <a:off x="1201223" y="288037"/>
          <a:ext cx="3834835" cy="3729259"/>
        </a:xfrm>
        <a:prstGeom prst="pie">
          <a:avLst>
            <a:gd name="adj1" fmla="val 16200000"/>
            <a:gd name="adj2" fmla="val 1800000"/>
          </a:avLst>
        </a:prstGeom>
        <a:solidFill>
          <a:srgbClr val="EB9998"/>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0" kern="1200" dirty="0">
              <a:solidFill>
                <a:schemeClr val="tx1"/>
              </a:solidFill>
            </a:rPr>
            <a:t>Dimension</a:t>
          </a:r>
          <a:r>
            <a:rPr lang="fr-FR" sz="1400" b="1" kern="1200" dirty="0">
              <a:solidFill>
                <a:schemeClr val="tx1"/>
              </a:solidFill>
            </a:rPr>
            <a:t> </a:t>
          </a:r>
          <a:r>
            <a:rPr lang="fr-FR" sz="1600" b="1" kern="1200" dirty="0">
              <a:solidFill>
                <a:schemeClr val="tx1"/>
              </a:solidFill>
            </a:rPr>
            <a:t>scientifique et technique</a:t>
          </a:r>
        </a:p>
        <a:p>
          <a:pPr lvl="0" algn="ctr" defTabSz="622300">
            <a:lnSpc>
              <a:spcPct val="90000"/>
            </a:lnSpc>
            <a:spcBef>
              <a:spcPct val="0"/>
            </a:spcBef>
            <a:spcAft>
              <a:spcPct val="35000"/>
            </a:spcAft>
          </a:pPr>
          <a:r>
            <a:rPr lang="fr-FR" sz="1600" b="1" kern="1200" dirty="0">
              <a:solidFill>
                <a:schemeClr val="tx1"/>
              </a:solidFill>
            </a:rPr>
            <a:t> </a:t>
          </a:r>
        </a:p>
      </dsp:txBody>
      <dsp:txXfrm>
        <a:off x="3286186" y="976174"/>
        <a:ext cx="1301104" cy="1243086"/>
      </dsp:txXfrm>
    </dsp:sp>
    <dsp:sp modelId="{4EC56D41-A0D2-49E4-89E2-7E20D92B96E5}">
      <dsp:nvSpPr>
        <dsp:cNvPr id="0" name=""/>
        <dsp:cNvSpPr/>
      </dsp:nvSpPr>
      <dsp:spPr>
        <a:xfrm>
          <a:off x="1216242" y="375197"/>
          <a:ext cx="3729259" cy="3729259"/>
        </a:xfrm>
        <a:prstGeom prst="pie">
          <a:avLst>
            <a:gd name="adj1" fmla="val 1800000"/>
            <a:gd name="adj2" fmla="val 9000000"/>
          </a:avLst>
        </a:prstGeom>
        <a:solidFill>
          <a:srgbClr val="CAF27F"/>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0" kern="1200" dirty="0">
              <a:solidFill>
                <a:schemeClr val="tx1"/>
              </a:solidFill>
            </a:rPr>
            <a:t>Dimension</a:t>
          </a:r>
          <a:r>
            <a:rPr lang="fr-FR" sz="1700" b="1" kern="1200" dirty="0">
              <a:solidFill>
                <a:schemeClr val="tx1"/>
              </a:solidFill>
            </a:rPr>
            <a:t> </a:t>
          </a:r>
          <a:r>
            <a:rPr lang="fr-FR" sz="1600" b="1" kern="1200" dirty="0">
              <a:solidFill>
                <a:schemeClr val="tx1"/>
              </a:solidFill>
            </a:rPr>
            <a:t>socioculturelle</a:t>
          </a:r>
          <a:br>
            <a:rPr lang="fr-FR" sz="1600" b="1" kern="1200" dirty="0">
              <a:solidFill>
                <a:schemeClr val="tx1"/>
              </a:solidFill>
            </a:rPr>
          </a:br>
          <a:r>
            <a:rPr lang="fr-FR" sz="1200" b="1" kern="1200" dirty="0">
              <a:solidFill>
                <a:schemeClr val="tx1"/>
              </a:solidFill>
            </a:rPr>
            <a:t>Développement Durable</a:t>
          </a:r>
          <a:endParaRPr lang="fr-FR" sz="1600" kern="1200" dirty="0">
            <a:solidFill>
              <a:schemeClr val="tx1"/>
            </a:solidFill>
          </a:endParaRPr>
        </a:p>
      </dsp:txBody>
      <dsp:txXfrm>
        <a:off x="2237349" y="2728182"/>
        <a:ext cx="1687046" cy="1154294"/>
      </dsp:txXfrm>
    </dsp:sp>
    <dsp:sp modelId="{9B848C34-4BFB-4D45-923A-E6F682FCFCCA}">
      <dsp:nvSpPr>
        <dsp:cNvPr id="0" name=""/>
        <dsp:cNvSpPr/>
      </dsp:nvSpPr>
      <dsp:spPr>
        <a:xfrm>
          <a:off x="1159371" y="288044"/>
          <a:ext cx="3729259" cy="3729259"/>
        </a:xfrm>
        <a:prstGeom prst="pie">
          <a:avLst>
            <a:gd name="adj1" fmla="val 9000000"/>
            <a:gd name="adj2" fmla="val 16200000"/>
          </a:avLst>
        </a:prstGeom>
        <a:solidFill>
          <a:srgbClr val="CFB5F6"/>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17780" numCol="1" spcCol="1270" anchor="b" anchorCtr="0">
          <a:noAutofit/>
        </a:bodyPr>
        <a:lstStyle/>
        <a:p>
          <a:pPr marL="0" lvl="0" indent="0" algn="ctr" defTabSz="622300">
            <a:lnSpc>
              <a:spcPct val="90000"/>
            </a:lnSpc>
            <a:spcBef>
              <a:spcPct val="0"/>
            </a:spcBef>
            <a:spcAft>
              <a:spcPts val="0"/>
            </a:spcAft>
          </a:pPr>
          <a:r>
            <a:rPr lang="fr-FR" sz="1400" b="0" kern="1200" baseline="0" dirty="0">
              <a:solidFill>
                <a:schemeClr val="tx1"/>
              </a:solidFill>
            </a:rPr>
            <a:t>Dimension </a:t>
          </a:r>
          <a:r>
            <a:rPr lang="fr-FR" sz="1400" b="1" kern="1200" baseline="0" dirty="0">
              <a:solidFill>
                <a:schemeClr val="tx1"/>
              </a:solidFill>
            </a:rPr>
            <a:t>ingénierie-design</a:t>
          </a: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ct val="35000"/>
            </a:spcAft>
          </a:pPr>
          <a:endParaRPr lang="fr-FR" sz="1100" kern="1200" dirty="0">
            <a:solidFill>
              <a:schemeClr val="tx1"/>
            </a:solidFill>
          </a:endParaRPr>
        </a:p>
      </dsp:txBody>
      <dsp:txXfrm>
        <a:off x="1558934" y="1020577"/>
        <a:ext cx="1265284" cy="12430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9CC3-7B5B-4B7B-A754-47B608F8F562}">
      <dsp:nvSpPr>
        <dsp:cNvPr id="0" name=""/>
        <dsp:cNvSpPr/>
      </dsp:nvSpPr>
      <dsp:spPr>
        <a:xfrm>
          <a:off x="1201223" y="288037"/>
          <a:ext cx="3834835" cy="3729259"/>
        </a:xfrm>
        <a:prstGeom prst="pie">
          <a:avLst>
            <a:gd name="adj1" fmla="val 16200000"/>
            <a:gd name="adj2" fmla="val 1800000"/>
          </a:avLst>
        </a:prstGeom>
        <a:solidFill>
          <a:srgbClr val="EB9998"/>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0" kern="1200" dirty="0">
              <a:solidFill>
                <a:schemeClr val="tx1"/>
              </a:solidFill>
            </a:rPr>
            <a:t>Dimension</a:t>
          </a:r>
          <a:r>
            <a:rPr lang="fr-FR" sz="1400" b="1" kern="1200" dirty="0">
              <a:solidFill>
                <a:schemeClr val="tx1"/>
              </a:solidFill>
            </a:rPr>
            <a:t> </a:t>
          </a:r>
          <a:r>
            <a:rPr lang="fr-FR" sz="1600" b="1" kern="1200" dirty="0">
              <a:solidFill>
                <a:schemeClr val="tx1"/>
              </a:solidFill>
            </a:rPr>
            <a:t>scientifique et technique</a:t>
          </a:r>
        </a:p>
        <a:p>
          <a:pPr lvl="0" algn="ctr" defTabSz="622300">
            <a:lnSpc>
              <a:spcPct val="90000"/>
            </a:lnSpc>
            <a:spcBef>
              <a:spcPct val="0"/>
            </a:spcBef>
            <a:spcAft>
              <a:spcPct val="35000"/>
            </a:spcAft>
          </a:pPr>
          <a:r>
            <a:rPr lang="fr-FR" sz="1600" b="1" kern="1200" dirty="0">
              <a:solidFill>
                <a:schemeClr val="tx1"/>
              </a:solidFill>
            </a:rPr>
            <a:t> </a:t>
          </a:r>
        </a:p>
      </dsp:txBody>
      <dsp:txXfrm>
        <a:off x="3286186" y="976174"/>
        <a:ext cx="1301104" cy="1243086"/>
      </dsp:txXfrm>
    </dsp:sp>
    <dsp:sp modelId="{4EC56D41-A0D2-49E4-89E2-7E20D92B96E5}">
      <dsp:nvSpPr>
        <dsp:cNvPr id="0" name=""/>
        <dsp:cNvSpPr/>
      </dsp:nvSpPr>
      <dsp:spPr>
        <a:xfrm>
          <a:off x="1216242" y="375197"/>
          <a:ext cx="3729259" cy="3729259"/>
        </a:xfrm>
        <a:prstGeom prst="pie">
          <a:avLst>
            <a:gd name="adj1" fmla="val 1800000"/>
            <a:gd name="adj2" fmla="val 9000000"/>
          </a:avLst>
        </a:prstGeom>
        <a:solidFill>
          <a:srgbClr val="CAF27F"/>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0" kern="1200" dirty="0">
              <a:solidFill>
                <a:schemeClr val="tx1"/>
              </a:solidFill>
            </a:rPr>
            <a:t>Dimension</a:t>
          </a:r>
          <a:r>
            <a:rPr lang="fr-FR" sz="1700" b="1" kern="1200" dirty="0">
              <a:solidFill>
                <a:schemeClr val="tx1"/>
              </a:solidFill>
            </a:rPr>
            <a:t> </a:t>
          </a:r>
          <a:r>
            <a:rPr lang="fr-FR" sz="1600" b="1" kern="1200" dirty="0">
              <a:solidFill>
                <a:schemeClr val="tx1"/>
              </a:solidFill>
            </a:rPr>
            <a:t>socioculturelle</a:t>
          </a:r>
          <a:br>
            <a:rPr lang="fr-FR" sz="1600" b="1" kern="1200" dirty="0">
              <a:solidFill>
                <a:schemeClr val="tx1"/>
              </a:solidFill>
            </a:rPr>
          </a:br>
          <a:r>
            <a:rPr lang="fr-FR" sz="1200" b="1" kern="1200" dirty="0">
              <a:solidFill>
                <a:schemeClr val="tx1"/>
              </a:solidFill>
            </a:rPr>
            <a:t>Développement Durable</a:t>
          </a:r>
          <a:endParaRPr lang="fr-FR" sz="1600" kern="1200" dirty="0">
            <a:solidFill>
              <a:schemeClr val="tx1"/>
            </a:solidFill>
          </a:endParaRPr>
        </a:p>
      </dsp:txBody>
      <dsp:txXfrm>
        <a:off x="2237349" y="2728182"/>
        <a:ext cx="1687046" cy="1154294"/>
      </dsp:txXfrm>
    </dsp:sp>
    <dsp:sp modelId="{9B848C34-4BFB-4D45-923A-E6F682FCFCCA}">
      <dsp:nvSpPr>
        <dsp:cNvPr id="0" name=""/>
        <dsp:cNvSpPr/>
      </dsp:nvSpPr>
      <dsp:spPr>
        <a:xfrm>
          <a:off x="1159371" y="288044"/>
          <a:ext cx="3729259" cy="3729259"/>
        </a:xfrm>
        <a:prstGeom prst="pie">
          <a:avLst>
            <a:gd name="adj1" fmla="val 9000000"/>
            <a:gd name="adj2" fmla="val 16200000"/>
          </a:avLst>
        </a:prstGeom>
        <a:solidFill>
          <a:srgbClr val="CFB5F6"/>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17780" numCol="1" spcCol="1270" anchor="b" anchorCtr="0">
          <a:noAutofit/>
        </a:bodyPr>
        <a:lstStyle/>
        <a:p>
          <a:pPr marL="0" lvl="0" indent="0" algn="ctr" defTabSz="622300">
            <a:lnSpc>
              <a:spcPct val="90000"/>
            </a:lnSpc>
            <a:spcBef>
              <a:spcPct val="0"/>
            </a:spcBef>
            <a:spcAft>
              <a:spcPts val="0"/>
            </a:spcAft>
          </a:pPr>
          <a:r>
            <a:rPr lang="fr-FR" sz="1400" b="0" kern="1200" baseline="0" dirty="0">
              <a:solidFill>
                <a:schemeClr val="tx1"/>
              </a:solidFill>
            </a:rPr>
            <a:t>Dimension </a:t>
          </a:r>
          <a:r>
            <a:rPr lang="fr-FR" sz="1400" b="1" kern="1200" baseline="0" dirty="0">
              <a:solidFill>
                <a:schemeClr val="tx1"/>
              </a:solidFill>
            </a:rPr>
            <a:t>ingénierie-design</a:t>
          </a: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ct val="35000"/>
            </a:spcAft>
          </a:pPr>
          <a:endParaRPr lang="fr-FR" sz="1100" kern="1200" dirty="0">
            <a:solidFill>
              <a:schemeClr val="tx1"/>
            </a:solidFill>
          </a:endParaRPr>
        </a:p>
      </dsp:txBody>
      <dsp:txXfrm>
        <a:off x="1558934" y="1020577"/>
        <a:ext cx="1265284" cy="12430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9CC3-7B5B-4B7B-A754-47B608F8F562}">
      <dsp:nvSpPr>
        <dsp:cNvPr id="0" name=""/>
        <dsp:cNvSpPr/>
      </dsp:nvSpPr>
      <dsp:spPr>
        <a:xfrm>
          <a:off x="1201223" y="288037"/>
          <a:ext cx="3834835" cy="3729259"/>
        </a:xfrm>
        <a:prstGeom prst="pie">
          <a:avLst>
            <a:gd name="adj1" fmla="val 16200000"/>
            <a:gd name="adj2" fmla="val 1800000"/>
          </a:avLst>
        </a:prstGeom>
        <a:solidFill>
          <a:srgbClr val="EB9998"/>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0" kern="1200" dirty="0">
              <a:solidFill>
                <a:schemeClr val="tx1"/>
              </a:solidFill>
            </a:rPr>
            <a:t>Dimension</a:t>
          </a:r>
          <a:r>
            <a:rPr lang="fr-FR" sz="1400" b="1" kern="1200" dirty="0">
              <a:solidFill>
                <a:schemeClr val="tx1"/>
              </a:solidFill>
            </a:rPr>
            <a:t> </a:t>
          </a:r>
          <a:r>
            <a:rPr lang="fr-FR" sz="1600" b="1" kern="1200" dirty="0">
              <a:solidFill>
                <a:schemeClr val="tx1"/>
              </a:solidFill>
            </a:rPr>
            <a:t>scientifique et technique</a:t>
          </a:r>
        </a:p>
        <a:p>
          <a:pPr lvl="0" algn="ctr" defTabSz="622300">
            <a:lnSpc>
              <a:spcPct val="90000"/>
            </a:lnSpc>
            <a:spcBef>
              <a:spcPct val="0"/>
            </a:spcBef>
            <a:spcAft>
              <a:spcPct val="35000"/>
            </a:spcAft>
          </a:pPr>
          <a:r>
            <a:rPr lang="fr-FR" sz="1600" b="1" kern="1200" dirty="0">
              <a:solidFill>
                <a:schemeClr val="tx1"/>
              </a:solidFill>
            </a:rPr>
            <a:t> </a:t>
          </a:r>
        </a:p>
      </dsp:txBody>
      <dsp:txXfrm>
        <a:off x="3286186" y="976174"/>
        <a:ext cx="1301104" cy="1243086"/>
      </dsp:txXfrm>
    </dsp:sp>
    <dsp:sp modelId="{4EC56D41-A0D2-49E4-89E2-7E20D92B96E5}">
      <dsp:nvSpPr>
        <dsp:cNvPr id="0" name=""/>
        <dsp:cNvSpPr/>
      </dsp:nvSpPr>
      <dsp:spPr>
        <a:xfrm>
          <a:off x="1216242" y="375197"/>
          <a:ext cx="3729259" cy="3729259"/>
        </a:xfrm>
        <a:prstGeom prst="pie">
          <a:avLst>
            <a:gd name="adj1" fmla="val 1800000"/>
            <a:gd name="adj2" fmla="val 9000000"/>
          </a:avLst>
        </a:prstGeom>
        <a:solidFill>
          <a:srgbClr val="CAF27F"/>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0" kern="1200" dirty="0">
              <a:solidFill>
                <a:schemeClr val="tx1"/>
              </a:solidFill>
            </a:rPr>
            <a:t>Dimension</a:t>
          </a:r>
          <a:r>
            <a:rPr lang="fr-FR" sz="1700" b="1" kern="1200" dirty="0">
              <a:solidFill>
                <a:schemeClr val="tx1"/>
              </a:solidFill>
            </a:rPr>
            <a:t> </a:t>
          </a:r>
          <a:r>
            <a:rPr lang="fr-FR" sz="1600" b="1" kern="1200" dirty="0">
              <a:solidFill>
                <a:schemeClr val="tx1"/>
              </a:solidFill>
            </a:rPr>
            <a:t>socioculturelle</a:t>
          </a:r>
          <a:br>
            <a:rPr lang="fr-FR" sz="1600" b="1" kern="1200" dirty="0">
              <a:solidFill>
                <a:schemeClr val="tx1"/>
              </a:solidFill>
            </a:rPr>
          </a:br>
          <a:r>
            <a:rPr lang="fr-FR" sz="1200" b="1" kern="1200" dirty="0">
              <a:solidFill>
                <a:schemeClr val="tx1"/>
              </a:solidFill>
            </a:rPr>
            <a:t>Développement Durable</a:t>
          </a:r>
          <a:endParaRPr lang="fr-FR" sz="1600" kern="1200" dirty="0">
            <a:solidFill>
              <a:schemeClr val="tx1"/>
            </a:solidFill>
          </a:endParaRPr>
        </a:p>
      </dsp:txBody>
      <dsp:txXfrm>
        <a:off x="2237349" y="2728182"/>
        <a:ext cx="1687046" cy="1154294"/>
      </dsp:txXfrm>
    </dsp:sp>
    <dsp:sp modelId="{9B848C34-4BFB-4D45-923A-E6F682FCFCCA}">
      <dsp:nvSpPr>
        <dsp:cNvPr id="0" name=""/>
        <dsp:cNvSpPr/>
      </dsp:nvSpPr>
      <dsp:spPr>
        <a:xfrm>
          <a:off x="1159371" y="288044"/>
          <a:ext cx="3729259" cy="3729259"/>
        </a:xfrm>
        <a:prstGeom prst="pie">
          <a:avLst>
            <a:gd name="adj1" fmla="val 9000000"/>
            <a:gd name="adj2" fmla="val 16200000"/>
          </a:avLst>
        </a:prstGeom>
        <a:solidFill>
          <a:srgbClr val="CFB5F6"/>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17780" numCol="1" spcCol="1270" anchor="b" anchorCtr="0">
          <a:noAutofit/>
        </a:bodyPr>
        <a:lstStyle/>
        <a:p>
          <a:pPr marL="0" lvl="0" indent="0" algn="ctr" defTabSz="622300">
            <a:lnSpc>
              <a:spcPct val="90000"/>
            </a:lnSpc>
            <a:spcBef>
              <a:spcPct val="0"/>
            </a:spcBef>
            <a:spcAft>
              <a:spcPts val="0"/>
            </a:spcAft>
          </a:pPr>
          <a:r>
            <a:rPr lang="fr-FR" sz="1400" b="0" kern="1200" baseline="0" dirty="0">
              <a:solidFill>
                <a:schemeClr val="tx1"/>
              </a:solidFill>
            </a:rPr>
            <a:t>Dimension </a:t>
          </a:r>
          <a:r>
            <a:rPr lang="fr-FR" sz="1400" b="1" kern="1200" baseline="0" dirty="0">
              <a:solidFill>
                <a:schemeClr val="tx1"/>
              </a:solidFill>
            </a:rPr>
            <a:t>ingénierie-design</a:t>
          </a: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ct val="35000"/>
            </a:spcAft>
          </a:pPr>
          <a:endParaRPr lang="fr-FR" sz="1100" kern="1200" dirty="0">
            <a:solidFill>
              <a:schemeClr val="tx1"/>
            </a:solidFill>
          </a:endParaRPr>
        </a:p>
      </dsp:txBody>
      <dsp:txXfrm>
        <a:off x="1558934" y="1020577"/>
        <a:ext cx="1265284" cy="12430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9CC3-7B5B-4B7B-A754-47B608F8F562}">
      <dsp:nvSpPr>
        <dsp:cNvPr id="0" name=""/>
        <dsp:cNvSpPr/>
      </dsp:nvSpPr>
      <dsp:spPr>
        <a:xfrm>
          <a:off x="1201223" y="288037"/>
          <a:ext cx="3834835" cy="3729259"/>
        </a:xfrm>
        <a:prstGeom prst="pie">
          <a:avLst>
            <a:gd name="adj1" fmla="val 16200000"/>
            <a:gd name="adj2" fmla="val 1800000"/>
          </a:avLst>
        </a:prstGeom>
        <a:solidFill>
          <a:srgbClr val="EB9998"/>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fr-FR" sz="1400" b="0" kern="1200" dirty="0">
              <a:solidFill>
                <a:schemeClr val="tx1"/>
              </a:solidFill>
            </a:rPr>
            <a:t> </a:t>
          </a:r>
          <a:endParaRPr lang="fr-FR" sz="1600" b="1" kern="1200" dirty="0">
            <a:solidFill>
              <a:schemeClr val="tx1"/>
            </a:solidFill>
          </a:endParaRPr>
        </a:p>
        <a:p>
          <a:pPr lvl="0" algn="ctr" defTabSz="622300">
            <a:lnSpc>
              <a:spcPct val="90000"/>
            </a:lnSpc>
            <a:spcBef>
              <a:spcPct val="0"/>
            </a:spcBef>
            <a:spcAft>
              <a:spcPct val="35000"/>
            </a:spcAft>
          </a:pPr>
          <a:r>
            <a:rPr lang="fr-FR" sz="1600" b="1" kern="1200" dirty="0">
              <a:solidFill>
                <a:schemeClr val="tx1"/>
              </a:solidFill>
            </a:rPr>
            <a:t> </a:t>
          </a:r>
        </a:p>
      </dsp:txBody>
      <dsp:txXfrm>
        <a:off x="3286186" y="976174"/>
        <a:ext cx="1301104" cy="1243086"/>
      </dsp:txXfrm>
    </dsp:sp>
    <dsp:sp modelId="{4EC56D41-A0D2-49E4-89E2-7E20D92B96E5}">
      <dsp:nvSpPr>
        <dsp:cNvPr id="0" name=""/>
        <dsp:cNvSpPr/>
      </dsp:nvSpPr>
      <dsp:spPr>
        <a:xfrm>
          <a:off x="1216242" y="375197"/>
          <a:ext cx="3729259" cy="3729259"/>
        </a:xfrm>
        <a:prstGeom prst="pie">
          <a:avLst>
            <a:gd name="adj1" fmla="val 1800000"/>
            <a:gd name="adj2" fmla="val 9000000"/>
          </a:avLst>
        </a:prstGeom>
        <a:solidFill>
          <a:srgbClr val="CAF27F"/>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r" defTabSz="622300">
            <a:lnSpc>
              <a:spcPct val="90000"/>
            </a:lnSpc>
            <a:spcBef>
              <a:spcPct val="0"/>
            </a:spcBef>
            <a:spcAft>
              <a:spcPct val="35000"/>
            </a:spcAft>
          </a:pPr>
          <a:r>
            <a:rPr lang="fr-FR" sz="1400" b="0" kern="1200" dirty="0">
              <a:solidFill>
                <a:schemeClr val="tx1"/>
              </a:solidFill>
            </a:rPr>
            <a:t> </a:t>
          </a:r>
          <a:endParaRPr lang="fr-FR" sz="1600" kern="1200" dirty="0">
            <a:solidFill>
              <a:schemeClr val="tx1"/>
            </a:solidFill>
          </a:endParaRPr>
        </a:p>
      </dsp:txBody>
      <dsp:txXfrm>
        <a:off x="2237349" y="2728182"/>
        <a:ext cx="1687046" cy="1154294"/>
      </dsp:txXfrm>
    </dsp:sp>
    <dsp:sp modelId="{9B848C34-4BFB-4D45-923A-E6F682FCFCCA}">
      <dsp:nvSpPr>
        <dsp:cNvPr id="0" name=""/>
        <dsp:cNvSpPr/>
      </dsp:nvSpPr>
      <dsp:spPr>
        <a:xfrm>
          <a:off x="1159371" y="288044"/>
          <a:ext cx="3729259" cy="3729259"/>
        </a:xfrm>
        <a:prstGeom prst="pie">
          <a:avLst>
            <a:gd name="adj1" fmla="val 9000000"/>
            <a:gd name="adj2" fmla="val 16200000"/>
          </a:avLst>
        </a:prstGeom>
        <a:solidFill>
          <a:srgbClr val="CFB5F6"/>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17780" numCol="1" spcCol="1270" anchor="b" anchorCtr="0">
          <a:noAutofit/>
        </a:bodyPr>
        <a:lstStyle/>
        <a:p>
          <a:pPr marL="0" lvl="0" indent="0" algn="ctr" defTabSz="622300">
            <a:lnSpc>
              <a:spcPct val="90000"/>
            </a:lnSpc>
            <a:spcBef>
              <a:spcPct val="0"/>
            </a:spcBef>
            <a:spcAft>
              <a:spcPts val="0"/>
            </a:spcAft>
          </a:pPr>
          <a:r>
            <a:rPr lang="fr-FR" sz="1400" b="0" kern="1200" baseline="0" dirty="0">
              <a:solidFill>
                <a:schemeClr val="tx1"/>
              </a:solidFill>
            </a:rPr>
            <a:t> </a:t>
          </a:r>
          <a:endParaRPr lang="fr-FR" sz="14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ts val="0"/>
            </a:spcAft>
          </a:pPr>
          <a:endParaRPr lang="fr-FR" sz="1200" b="1" kern="1200" baseline="0" dirty="0">
            <a:solidFill>
              <a:schemeClr val="tx1"/>
            </a:solidFill>
          </a:endParaRPr>
        </a:p>
        <a:p>
          <a:pPr lvl="0" algn="ctr" defTabSz="622300">
            <a:lnSpc>
              <a:spcPct val="90000"/>
            </a:lnSpc>
            <a:spcBef>
              <a:spcPct val="0"/>
            </a:spcBef>
            <a:spcAft>
              <a:spcPct val="35000"/>
            </a:spcAft>
          </a:pPr>
          <a:endParaRPr lang="fr-FR" sz="1100" kern="1200" dirty="0">
            <a:solidFill>
              <a:schemeClr val="tx1"/>
            </a:solidFill>
          </a:endParaRPr>
        </a:p>
      </dsp:txBody>
      <dsp:txXfrm>
        <a:off x="1558934" y="1020577"/>
        <a:ext cx="1265284" cy="12430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69CC3-7B5B-4B7B-A754-47B608F8F562}">
      <dsp:nvSpPr>
        <dsp:cNvPr id="0" name=""/>
        <dsp:cNvSpPr/>
      </dsp:nvSpPr>
      <dsp:spPr>
        <a:xfrm>
          <a:off x="600163" y="143911"/>
          <a:ext cx="1915992" cy="1863244"/>
        </a:xfrm>
        <a:prstGeom prst="pie">
          <a:avLst>
            <a:gd name="adj1" fmla="val 16200000"/>
            <a:gd name="adj2" fmla="val 1800000"/>
          </a:avLst>
        </a:prstGeom>
        <a:solidFill>
          <a:srgbClr val="EB9998"/>
        </a:solidFill>
        <a:ln>
          <a:noFill/>
        </a:ln>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endParaRPr lang="fr-FR" sz="900" b="1" kern="1200" dirty="0">
            <a:solidFill>
              <a:schemeClr val="tx1"/>
            </a:solidFill>
          </a:endParaRPr>
        </a:p>
        <a:p>
          <a:pPr lvl="0" algn="ctr" defTabSz="400050">
            <a:lnSpc>
              <a:spcPct val="90000"/>
            </a:lnSpc>
            <a:spcBef>
              <a:spcPct val="0"/>
            </a:spcBef>
            <a:spcAft>
              <a:spcPct val="35000"/>
            </a:spcAft>
          </a:pPr>
          <a:r>
            <a:rPr lang="fr-FR" sz="1000" b="1" kern="1200" dirty="0">
              <a:solidFill>
                <a:schemeClr val="tx1"/>
              </a:solidFill>
            </a:rPr>
            <a:t>Scientifique et technique</a:t>
          </a:r>
        </a:p>
        <a:p>
          <a:pPr lvl="0" algn="ctr" defTabSz="400050">
            <a:lnSpc>
              <a:spcPct val="90000"/>
            </a:lnSpc>
            <a:spcBef>
              <a:spcPct val="0"/>
            </a:spcBef>
            <a:spcAft>
              <a:spcPct val="35000"/>
            </a:spcAft>
          </a:pPr>
          <a:r>
            <a:rPr lang="fr-FR" sz="1000" b="1" kern="1200" dirty="0">
              <a:solidFill>
                <a:schemeClr val="tx1"/>
              </a:solidFill>
            </a:rPr>
            <a:t> </a:t>
          </a:r>
        </a:p>
      </dsp:txBody>
      <dsp:txXfrm>
        <a:off x="1641870" y="487724"/>
        <a:ext cx="650068" cy="621081"/>
      </dsp:txXfrm>
    </dsp:sp>
    <dsp:sp modelId="{4EC56D41-A0D2-49E4-89E2-7E20D92B96E5}">
      <dsp:nvSpPr>
        <dsp:cNvPr id="0" name=""/>
        <dsp:cNvSpPr/>
      </dsp:nvSpPr>
      <dsp:spPr>
        <a:xfrm>
          <a:off x="607667" y="187459"/>
          <a:ext cx="1863244" cy="1863244"/>
        </a:xfrm>
        <a:prstGeom prst="pie">
          <a:avLst>
            <a:gd name="adj1" fmla="val 1800000"/>
            <a:gd name="adj2" fmla="val 9000000"/>
          </a:avLst>
        </a:prstGeom>
        <a:solidFill>
          <a:srgbClr val="CAF27F"/>
        </a:solidFill>
        <a:ln>
          <a:noFill/>
        </a:ln>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fr-FR" sz="1050" b="1" kern="1200" dirty="0">
              <a:solidFill>
                <a:schemeClr val="tx1"/>
              </a:solidFill>
            </a:rPr>
            <a:t>socioculturelle</a:t>
          </a:r>
          <a:r>
            <a:rPr lang="fr-FR" sz="1050" kern="1200" dirty="0">
              <a:solidFill>
                <a:schemeClr val="tx1"/>
              </a:solidFill>
            </a:rPr>
            <a:t> </a:t>
          </a:r>
        </a:p>
      </dsp:txBody>
      <dsp:txXfrm>
        <a:off x="1117841" y="1363077"/>
        <a:ext cx="842896" cy="576718"/>
      </dsp:txXfrm>
    </dsp:sp>
    <dsp:sp modelId="{9B848C34-4BFB-4D45-923A-E6F682FCFCCA}">
      <dsp:nvSpPr>
        <dsp:cNvPr id="0" name=""/>
        <dsp:cNvSpPr/>
      </dsp:nvSpPr>
      <dsp:spPr>
        <a:xfrm>
          <a:off x="579253" y="143915"/>
          <a:ext cx="1863244" cy="1863244"/>
        </a:xfrm>
        <a:prstGeom prst="pie">
          <a:avLst>
            <a:gd name="adj1" fmla="val 9000000"/>
            <a:gd name="adj2" fmla="val 16200000"/>
          </a:avLst>
        </a:prstGeom>
        <a:solidFill>
          <a:srgbClr val="CFB5F6"/>
        </a:solidFill>
        <a:ln>
          <a:noFill/>
        </a:ln>
        <a:effectLst/>
        <a:scene3d>
          <a:camera prst="orthographicFront">
            <a:rot lat="0" lon="0" rev="0"/>
          </a:camera>
          <a:lightRig rig="threePt" dir="t">
            <a:rot lat="0" lon="0" rev="1200000"/>
          </a:lightRig>
        </a:scene3d>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15240" numCol="1" spcCol="1270" anchor="b" anchorCtr="0">
          <a:noAutofit/>
        </a:bodyPr>
        <a:lstStyle/>
        <a:p>
          <a:pPr marL="0" lvl="0" indent="0" algn="ctr" defTabSz="533400">
            <a:lnSpc>
              <a:spcPct val="90000"/>
            </a:lnSpc>
            <a:spcBef>
              <a:spcPct val="0"/>
            </a:spcBef>
            <a:spcAft>
              <a:spcPts val="0"/>
            </a:spcAft>
          </a:pPr>
          <a:r>
            <a:rPr lang="fr-FR" sz="1200" b="1" kern="1200" baseline="0" dirty="0">
              <a:solidFill>
                <a:schemeClr val="tx1"/>
              </a:solidFill>
            </a:rPr>
            <a:t>ingénierie-design</a:t>
          </a:r>
        </a:p>
        <a:p>
          <a:pPr marL="0" lvl="0" indent="0" algn="ctr" defTabSz="533400">
            <a:lnSpc>
              <a:spcPct val="90000"/>
            </a:lnSpc>
            <a:spcBef>
              <a:spcPct val="0"/>
            </a:spcBef>
            <a:spcAft>
              <a:spcPts val="0"/>
            </a:spcAft>
          </a:pPr>
          <a:endParaRPr lang="fr-FR" sz="800" b="1" kern="1200" baseline="0" dirty="0">
            <a:solidFill>
              <a:schemeClr val="tx1"/>
            </a:solidFill>
          </a:endParaRPr>
        </a:p>
      </dsp:txBody>
      <dsp:txXfrm>
        <a:off x="778886" y="509909"/>
        <a:ext cx="632172" cy="621081"/>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740811-B1B8-0E45-BC79-31297C45F462}" type="datetimeFigureOut">
              <a:rPr lang="fr-FR" smtClean="0"/>
              <a:t>15/02/2019</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F093E-77F9-7140-9B66-203546D3E404}" type="slidenum">
              <a:rPr lang="fr-FR" smtClean="0"/>
              <a:t>‹N°›</a:t>
            </a:fld>
            <a:endParaRPr lang="fr-FR"/>
          </a:p>
        </p:txBody>
      </p:sp>
    </p:spTree>
    <p:extLst>
      <p:ext uri="{BB962C8B-B14F-4D97-AF65-F5344CB8AC3E}">
        <p14:creationId xmlns:p14="http://schemas.microsoft.com/office/powerpoint/2010/main" val="533680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1</a:t>
            </a:fld>
            <a:endParaRPr lang="fr-FR"/>
          </a:p>
        </p:txBody>
      </p:sp>
    </p:spTree>
    <p:extLst>
      <p:ext uri="{BB962C8B-B14F-4D97-AF65-F5344CB8AC3E}">
        <p14:creationId xmlns:p14="http://schemas.microsoft.com/office/powerpoint/2010/main" val="167484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rPr>
              <a:t>Une continuité assurée, avec une logique STEM renforcée</a:t>
            </a:r>
          </a:p>
          <a:p>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13</a:t>
            </a:fld>
            <a:endParaRPr lang="fr-FR"/>
          </a:p>
        </p:txBody>
      </p:sp>
    </p:spTree>
    <p:extLst>
      <p:ext uri="{BB962C8B-B14F-4D97-AF65-F5344CB8AC3E}">
        <p14:creationId xmlns:p14="http://schemas.microsoft.com/office/powerpoint/2010/main" val="2761096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programme</a:t>
            </a:r>
            <a:r>
              <a:rPr lang="fr-FR" baseline="0" dirty="0" smtClean="0"/>
              <a:t> introduit plutôt la notion de produit que celle de système.</a:t>
            </a:r>
          </a:p>
          <a:p>
            <a:r>
              <a:rPr lang="fr-FR" baseline="0" dirty="0" smtClean="0"/>
              <a:t>Quatre grandes catégories de produits :</a:t>
            </a:r>
          </a:p>
          <a:p>
            <a:pPr marL="171450" indent="-171450">
              <a:buFontTx/>
              <a:buChar char="-"/>
            </a:pPr>
            <a:r>
              <a:rPr lang="fr-FR" baseline="0" dirty="0" smtClean="0"/>
              <a:t>Objet manufacturé</a:t>
            </a:r>
          </a:p>
          <a:p>
            <a:pPr marL="171450" indent="-171450">
              <a:buFontTx/>
              <a:buChar char="-"/>
            </a:pPr>
            <a:r>
              <a:rPr lang="fr-FR" baseline="0" dirty="0" smtClean="0"/>
              <a:t>Produit immatériel comme une application informatique</a:t>
            </a:r>
          </a:p>
          <a:p>
            <a:pPr marL="171450" indent="-171450">
              <a:buFontTx/>
              <a:buChar char="-"/>
            </a:pPr>
            <a:r>
              <a:rPr lang="fr-FR" baseline="0" dirty="0" smtClean="0"/>
              <a:t>Ouvrage du domaine de la construction</a:t>
            </a:r>
          </a:p>
          <a:p>
            <a:pPr marL="171450" indent="-171450">
              <a:buFontTx/>
              <a:buChar char="-"/>
            </a:pPr>
            <a:r>
              <a:rPr lang="fr-FR" baseline="0" dirty="0" smtClean="0"/>
              <a:t>Système technique, mais qui n’est pas considéré comme un support d’étude adapté en STI2D.</a:t>
            </a:r>
          </a:p>
          <a:p>
            <a:pPr marL="0" indent="0">
              <a:buFontTx/>
              <a:buNone/>
            </a:pPr>
            <a:r>
              <a:rPr lang="fr-FR" baseline="0" dirty="0" smtClean="0"/>
              <a:t>Dans le programme on cite principalement les « produits relevant du domaine de la construction », « produits relevant du domaine de la mécatronique »</a:t>
            </a:r>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14</a:t>
            </a:fld>
            <a:endParaRPr lang="fr-FR"/>
          </a:p>
        </p:txBody>
      </p:sp>
    </p:spTree>
    <p:extLst>
      <p:ext uri="{BB962C8B-B14F-4D97-AF65-F5344CB8AC3E}">
        <p14:creationId xmlns:p14="http://schemas.microsoft.com/office/powerpoint/2010/main" val="144933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a:t>
            </a:r>
            <a:r>
              <a:rPr lang="fr-FR" baseline="0" dirty="0" smtClean="0"/>
              <a:t> retrouve sensiblement les mêmes objectifs de formation que dans le précédent programme. Auparavant, 6 objectifs de formation en transversal et 3 objectifs en spécialité, pour 25 à 27 compétences suivant la spécialité.</a:t>
            </a:r>
          </a:p>
          <a:p>
            <a:r>
              <a:rPr lang="fr-FR" baseline="0" dirty="0" smtClean="0"/>
              <a:t>Dorénavant 7 objectifs de formation pour 24 compétences. Le terme « impact environnemental » a disparu (identifier les éléments permettant la limitation de l’impact environnemental), mais il est bien présent dans les connaissances et le préambule relatif à l’enseignement IT insiste sur ce point. L’objectif « gérer la vie du produit » est reformulé en « expérimenter et réaliser des prototypes et des maquettes ».</a:t>
            </a:r>
            <a:endParaRPr lang="fr-FR" dirty="0" smtClean="0"/>
          </a:p>
          <a:p>
            <a:endParaRPr lang="fr-FR" dirty="0" smtClean="0"/>
          </a:p>
          <a:p>
            <a:r>
              <a:rPr lang="fr-FR" dirty="0" smtClean="0"/>
              <a:t>Les objectifs de formation seront évaluées en 1</a:t>
            </a:r>
            <a:r>
              <a:rPr lang="fr-FR" baseline="30000" dirty="0" smtClean="0"/>
              <a:t>ère</a:t>
            </a:r>
            <a:r>
              <a:rPr lang="fr-FR" dirty="0" smtClean="0"/>
              <a:t> soit en IT dans le cadre du projet</a:t>
            </a:r>
            <a:r>
              <a:rPr lang="fr-FR" baseline="0" dirty="0" smtClean="0"/>
              <a:t> de fin de terminale (évaluation liée à la spécialité abandonnée), soit dans le cadre du contrôle continu (10% du bac).</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19</a:t>
            </a:fld>
            <a:endParaRPr lang="fr-FR"/>
          </a:p>
        </p:txBody>
      </p:sp>
    </p:spTree>
    <p:extLst>
      <p:ext uri="{BB962C8B-B14F-4D97-AF65-F5344CB8AC3E}">
        <p14:creationId xmlns:p14="http://schemas.microsoft.com/office/powerpoint/2010/main" val="2533106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a:t>
            </a:r>
            <a:r>
              <a:rPr lang="fr-FR" baseline="0" dirty="0" smtClean="0"/>
              <a:t> le champ « matière » : l’étude des mouvements se limitait à la spécialité ITEC. Il est maintenant présent dans la spécialité I2D.</a:t>
            </a:r>
          </a:p>
          <a:p>
            <a:endParaRPr lang="fr-FR" baseline="0" dirty="0" smtClean="0"/>
          </a:p>
          <a:p>
            <a:r>
              <a:rPr lang="fr-FR" baseline="0" dirty="0" smtClean="0"/>
              <a:t>Dans le champ « énergie » : les transferts d’énergies sont abordés dès la spécialité IT. Cela concerne les convertisseurs, adaptateurs et modulateurs de puissance.</a:t>
            </a:r>
          </a:p>
          <a:p>
            <a:endParaRPr lang="fr-FR" baseline="0" dirty="0" smtClean="0"/>
          </a:p>
          <a:p>
            <a:r>
              <a:rPr lang="fr-FR" baseline="0" dirty="0" smtClean="0"/>
              <a:t>Dans le champ « information » : transmission de l’information renforcé, vu dès la première en I2D.</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20</a:t>
            </a:fld>
            <a:endParaRPr lang="fr-FR"/>
          </a:p>
        </p:txBody>
      </p:sp>
    </p:spTree>
    <p:extLst>
      <p:ext uri="{BB962C8B-B14F-4D97-AF65-F5344CB8AC3E}">
        <p14:creationId xmlns:p14="http://schemas.microsoft.com/office/powerpoint/2010/main" val="1727207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AC : dimension « aménagement du territoire » qui apparaît.</a:t>
            </a:r>
          </a:p>
          <a:p>
            <a:r>
              <a:rPr lang="fr-FR" dirty="0" smtClean="0"/>
              <a:t>SIN : dimension</a:t>
            </a:r>
            <a:r>
              <a:rPr lang="fr-FR" baseline="0" dirty="0" smtClean="0"/>
              <a:t> « optimisation » renforcée</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22</a:t>
            </a:fld>
            <a:endParaRPr lang="fr-FR"/>
          </a:p>
        </p:txBody>
      </p:sp>
    </p:spTree>
    <p:extLst>
      <p:ext uri="{BB962C8B-B14F-4D97-AF65-F5344CB8AC3E}">
        <p14:creationId xmlns:p14="http://schemas.microsoft.com/office/powerpoint/2010/main" val="4099672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terminale, 2I2D</a:t>
            </a:r>
            <a:r>
              <a:rPr lang="fr-FR" baseline="0" dirty="0" smtClean="0"/>
              <a:t> intègre une part d’enseignement commun aux quatre spécialités, et une part d’enseignement spécifique, sur le schéma des 4 anciennes spécialités.</a:t>
            </a:r>
          </a:p>
          <a:p>
            <a:r>
              <a:rPr lang="fr-FR" baseline="0" dirty="0" smtClean="0"/>
              <a:t>Le tableau du bas indique la projection horaire estimée sur chacune des composantes du programme, en 1</a:t>
            </a:r>
            <a:r>
              <a:rPr lang="fr-FR" baseline="30000" dirty="0" smtClean="0"/>
              <a:t>ère</a:t>
            </a:r>
            <a:r>
              <a:rPr lang="fr-FR" baseline="0" dirty="0" smtClean="0"/>
              <a:t> et en terminale.</a:t>
            </a:r>
          </a:p>
          <a:p>
            <a:r>
              <a:rPr lang="fr-FR" baseline="0" dirty="0" smtClean="0"/>
              <a:t>Principes = Principes de conception des produits et DD</a:t>
            </a:r>
          </a:p>
          <a:p>
            <a:r>
              <a:rPr lang="fr-FR" baseline="0" dirty="0" err="1" smtClean="0"/>
              <a:t>Fonct</a:t>
            </a:r>
            <a:r>
              <a:rPr lang="fr-FR" baseline="0" dirty="0" smtClean="0"/>
              <a:t>. </a:t>
            </a:r>
            <a:r>
              <a:rPr lang="fr-FR" baseline="0" dirty="0" err="1" smtClean="0"/>
              <a:t>Struct</a:t>
            </a:r>
            <a:r>
              <a:rPr lang="fr-FR" baseline="0" dirty="0" smtClean="0"/>
              <a:t>. = Approche fonctionnelle et structurelle des produits</a:t>
            </a:r>
          </a:p>
          <a:p>
            <a:r>
              <a:rPr lang="fr-FR" baseline="0" dirty="0" smtClean="0"/>
              <a:t>En terminale, le ratio enseignement spécifique / corpus commun est estimé à 70% / 30%, soit environ 8h ou 9h de spécialité et 3h ou 4h de tronc commun (au lieu de 9+5). Rappel en 1</a:t>
            </a:r>
            <a:r>
              <a:rPr lang="fr-FR" baseline="30000" dirty="0" smtClean="0"/>
              <a:t>ère</a:t>
            </a:r>
            <a:r>
              <a:rPr lang="fr-FR" baseline="0" dirty="0" smtClean="0"/>
              <a:t> : 5 (spécialité) +7 (commun)</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23</a:t>
            </a:fld>
            <a:endParaRPr lang="fr-FR"/>
          </a:p>
        </p:txBody>
      </p:sp>
    </p:spTree>
    <p:extLst>
      <p:ext uri="{BB962C8B-B14F-4D97-AF65-F5344CB8AC3E}">
        <p14:creationId xmlns:p14="http://schemas.microsoft.com/office/powerpoint/2010/main" val="2171390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anose="020F0502020204030204" pitchFamily="34" charset="0"/>
                <a:ea typeface="Calibri" panose="020F0502020204030204" pitchFamily="34" charset="0"/>
                <a:cs typeface="ArialMT"/>
              </a:rPr>
              <a:t>Une écriture des connaissances répartie en 6 chapitres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anose="020F0502020204030204" pitchFamily="34" charset="0"/>
                <a:ea typeface="Calibri" panose="020F0502020204030204" pitchFamily="34" charset="0"/>
                <a:cs typeface="ArialMT"/>
              </a:rPr>
              <a:t>Partie 1 : Approche système. Ce n’est pas le </a:t>
            </a:r>
            <a:r>
              <a:rPr lang="fr-FR" sz="1200" dirty="0" err="1" smtClean="0">
                <a:solidFill>
                  <a:schemeClr val="bg1"/>
                </a:solidFill>
                <a:latin typeface="Calibri" panose="020F0502020204030204" pitchFamily="34" charset="0"/>
                <a:ea typeface="Calibri" panose="020F0502020204030204" pitchFamily="34" charset="0"/>
                <a:cs typeface="ArialMT"/>
              </a:rPr>
              <a:t>SysML</a:t>
            </a:r>
            <a:r>
              <a:rPr lang="fr-FR" sz="1200" dirty="0" smtClean="0">
                <a:solidFill>
                  <a:schemeClr val="bg1"/>
                </a:solidFill>
                <a:latin typeface="Calibri" panose="020F0502020204030204" pitchFamily="34" charset="0"/>
                <a:ea typeface="Calibri" panose="020F0502020204030204" pitchFamily="34" charset="0"/>
                <a:cs typeface="ArialMT"/>
              </a:rPr>
              <a:t> qui est important mais l’ingénierie système.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anose="020F0502020204030204" pitchFamily="34" charset="0"/>
              </a:rPr>
              <a:t>Partie 2</a:t>
            </a:r>
            <a:r>
              <a:rPr lang="fr-FR" sz="1200" baseline="0" dirty="0" smtClean="0">
                <a:solidFill>
                  <a:schemeClr val="bg1"/>
                </a:solidFill>
                <a:latin typeface="Calibri" panose="020F0502020204030204" pitchFamily="34" charset="0"/>
              </a:rPr>
              <a:t> : on ne parle plus de chaîne d’énergie mais de chaîne de puissance.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Partie 4 : Certains concepts nouveaux qui sont introduits. BIM (déjà mobilisé dans de nombreux établissements par anticipation), mais aussi jumeau numérique (mise en œuvre beaucoup plus floue, on verra pour l’avenir).</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Python explicitement utilisé comme langage de programmation. Commun aux maths-SPC.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Partie 5 : Les solutions constructives sont abordées principalement en enseignement spécifique. On va voir réapparaître les supports </a:t>
            </a:r>
            <a:r>
              <a:rPr lang="fr-FR" sz="1200" baseline="0" dirty="0" err="1" smtClean="0">
                <a:solidFill>
                  <a:schemeClr val="bg1"/>
                </a:solidFill>
                <a:latin typeface="Calibri" panose="020F0502020204030204" pitchFamily="34" charset="0"/>
              </a:rPr>
              <a:t>didactisés</a:t>
            </a:r>
            <a:r>
              <a:rPr lang="fr-FR" sz="1200" baseline="0" dirty="0" smtClean="0">
                <a:solidFill>
                  <a:schemeClr val="bg1"/>
                </a:solidFill>
                <a:latin typeface="Calibri" panose="020F0502020204030204" pitchFamily="34" charset="0"/>
              </a:rPr>
              <a:t> qui permettaient une étude détaillée des solutions constructives. Répondre à la demande des IUT : méthodologie dans l’analyse des solutions constructives.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aseline="0" dirty="0" smtClean="0">
              <a:solidFill>
                <a:schemeClr val="bg1"/>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Globalement : modélisation multi-physique omniprésente pour permettre l’approche globale M-E-I, notamment dans l’approche comportementale.</a:t>
            </a:r>
            <a:endParaRPr lang="fr-FR" sz="1200" dirty="0" smtClean="0">
              <a:solidFill>
                <a:schemeClr val="bg1"/>
              </a:solidFill>
            </a:endParaRPr>
          </a:p>
          <a:p>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24</a:t>
            </a:fld>
            <a:endParaRPr lang="fr-FR"/>
          </a:p>
        </p:txBody>
      </p:sp>
    </p:spTree>
    <p:extLst>
      <p:ext uri="{BB962C8B-B14F-4D97-AF65-F5344CB8AC3E}">
        <p14:creationId xmlns:p14="http://schemas.microsoft.com/office/powerpoint/2010/main" val="2025598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anose="020F0502020204030204" pitchFamily="34" charset="0"/>
                <a:ea typeface="Calibri" panose="020F0502020204030204" pitchFamily="34" charset="0"/>
                <a:cs typeface="ArialMT"/>
              </a:rPr>
              <a:t>L’approche STEM au cœur du processus d’apprentissage.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anose="020F0502020204030204" pitchFamily="34" charset="0"/>
              </a:rPr>
              <a:t>On ne peut pas dissocier</a:t>
            </a:r>
            <a:r>
              <a:rPr lang="fr-FR" sz="1200" baseline="0" dirty="0" smtClean="0">
                <a:solidFill>
                  <a:schemeClr val="bg1"/>
                </a:solidFill>
                <a:latin typeface="Calibri" panose="020F0502020204030204" pitchFamily="34" charset="0"/>
              </a:rPr>
              <a:t> les trois approches : comportement/simulation, solutions constructives, expérimentations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A partir d’un besoin attendu, dans un environnement contraint, les maths et les SPC enrichissent les sciences de l’ingénieur pour </a:t>
            </a:r>
            <a:r>
              <a:rPr lang="fr-FR" sz="1200" baseline="0" dirty="0" smtClean="0">
                <a:solidFill>
                  <a:schemeClr val="bg1"/>
                </a:solidFill>
                <a:latin typeface="Calibri" panose="020F0502020204030204" pitchFamily="34" charset="0"/>
              </a:rPr>
              <a:t>modéliser le </a:t>
            </a:r>
            <a:r>
              <a:rPr lang="fr-FR" sz="1200" baseline="0" dirty="0" smtClean="0">
                <a:solidFill>
                  <a:schemeClr val="bg1"/>
                </a:solidFill>
                <a:latin typeface="Calibri" panose="020F0502020204030204" pitchFamily="34" charset="0"/>
              </a:rPr>
              <a:t>comportement d’un produit. Les sciences de l’ingénieur permettent d’aborder les solutions constructives qui permettent une amélioration du comportement.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De nouveau les maths et les SPC apportent des notions essentielles sur la mise en œuvre de protocoles expérimentaux, les questions d’instrumentation, de mesures… Les SI apportent les compétences de prototypage du produit lui-même ou du dispositif expérimental.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L’observation du comportement, réel ou simulé, permet de qualifier les performances et de les comparer avec le comportement attendu.</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Boucle itérative qui intègre les sciences, la technologie et les maths dans un processus créatif d’ingénierie.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aseline="0" dirty="0" smtClean="0">
              <a:solidFill>
                <a:schemeClr val="bg1"/>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Dans l’idée, avoir 3 espaces à disposition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aseline="0" dirty="0" smtClean="0">
                <a:solidFill>
                  <a:schemeClr val="bg1"/>
                </a:solidFill>
                <a:latin typeface="Calibri" panose="020F0502020204030204" pitchFamily="34" charset="0"/>
              </a:rPr>
              <a:t>Espace de conception-créativité, prototypage -&gt; </a:t>
            </a:r>
            <a:r>
              <a:rPr lang="fr-FR" sz="1200" baseline="0" dirty="0" err="1" smtClean="0">
                <a:solidFill>
                  <a:schemeClr val="bg1"/>
                </a:solidFill>
                <a:latin typeface="Calibri" panose="020F0502020204030204" pitchFamily="34" charset="0"/>
              </a:rPr>
              <a:t>FabLab</a:t>
            </a:r>
            <a:r>
              <a:rPr lang="fr-FR" sz="1200" baseline="0" dirty="0" smtClean="0">
                <a:solidFill>
                  <a:schemeClr val="bg1"/>
                </a:solidFill>
                <a:latin typeface="Calibri" panose="020F0502020204030204" pitchFamily="34" charset="0"/>
              </a:rPr>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aseline="0" dirty="0" smtClean="0">
                <a:solidFill>
                  <a:schemeClr val="bg1"/>
                </a:solidFill>
                <a:latin typeface="Calibri" panose="020F0502020204030204" pitchFamily="34" charset="0"/>
              </a:rPr>
              <a:t>Espace d’analyse des solutions constructives, d’études et de qualification des produits -&gt; ancien labo ETT ? On est sur le produit dans sa globalité, approche collaborative pluri-technologique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aseline="0" dirty="0" smtClean="0">
                <a:solidFill>
                  <a:schemeClr val="bg1"/>
                </a:solidFill>
                <a:latin typeface="Calibri" panose="020F0502020204030204" pitchFamily="34" charset="0"/>
              </a:rPr>
              <a:t>Espace d’expérimentation -&gt; ancien labo de spécialité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Mais impossible de fournir un modèle unique -&gt; très dépendant des spécificités de l’établissement (historique, espaces disponibles, organisation…)</a:t>
            </a:r>
            <a:endParaRPr lang="fr-FR" sz="1200" dirty="0" smtClean="0">
              <a:solidFill>
                <a:schemeClr val="bg1"/>
              </a:solidFill>
            </a:endParaRPr>
          </a:p>
          <a:p>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25</a:t>
            </a:fld>
            <a:endParaRPr lang="fr-FR"/>
          </a:p>
        </p:txBody>
      </p:sp>
    </p:spTree>
    <p:extLst>
      <p:ext uri="{BB962C8B-B14F-4D97-AF65-F5344CB8AC3E}">
        <p14:creationId xmlns:p14="http://schemas.microsoft.com/office/powerpoint/2010/main" val="3964469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anose="020F0502020204030204" pitchFamily="34" charset="0"/>
                <a:ea typeface="Calibri" panose="020F0502020204030204" pitchFamily="34" charset="0"/>
                <a:cs typeface="ArialMT"/>
              </a:rPr>
              <a:t>Une répartition dans chacune des spécialités, une écriture globalisé organisée en 7 objectifs, reliés aux dimensions de la technologie.</a:t>
            </a:r>
            <a:endParaRPr lang="fr-FR" sz="1200" dirty="0" smtClean="0">
              <a:solidFill>
                <a:schemeClr val="bg1"/>
              </a:solidFill>
            </a:endParaRPr>
          </a:p>
          <a:p>
            <a:r>
              <a:rPr lang="fr-FR" dirty="0" smtClean="0"/>
              <a:t>IT : évalué</a:t>
            </a:r>
            <a:r>
              <a:rPr lang="fr-FR" baseline="0" dirty="0" smtClean="0"/>
              <a:t> dans le cadre du contrôle continu puis en fin de 1</a:t>
            </a:r>
            <a:r>
              <a:rPr lang="fr-FR" baseline="30000" dirty="0" smtClean="0"/>
              <a:t>ère</a:t>
            </a:r>
            <a:r>
              <a:rPr lang="fr-FR" baseline="0" dirty="0" smtClean="0"/>
              <a:t> au titre de la spécialité abandonnée</a:t>
            </a:r>
          </a:p>
          <a:p>
            <a:r>
              <a:rPr lang="fr-FR" baseline="0" dirty="0" smtClean="0"/>
              <a:t>I2D : évalué dans le cadre du contrôle continu, puis 2I2D : évalué dans le cadre du contrôle continu en terminale de l’écrit fin de T2 et enfin du grand oral.</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26</a:t>
            </a:fld>
            <a:endParaRPr lang="fr-FR"/>
          </a:p>
        </p:txBody>
      </p:sp>
    </p:spTree>
    <p:extLst>
      <p:ext uri="{BB962C8B-B14F-4D97-AF65-F5344CB8AC3E}">
        <p14:creationId xmlns:p14="http://schemas.microsoft.com/office/powerpoint/2010/main" val="2207279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anose="020F0502020204030204" pitchFamily="34" charset="0"/>
                <a:ea typeface="Calibri" panose="020F0502020204030204" pitchFamily="34" charset="0"/>
                <a:cs typeface="ArialMT"/>
              </a:rPr>
              <a:t>Insister sur l’identification</a:t>
            </a:r>
            <a:r>
              <a:rPr lang="fr-FR" sz="1200" baseline="0" dirty="0" smtClean="0">
                <a:solidFill>
                  <a:schemeClr val="bg1"/>
                </a:solidFill>
                <a:latin typeface="Calibri" panose="020F0502020204030204" pitchFamily="34" charset="0"/>
                <a:ea typeface="Calibri" panose="020F0502020204030204" pitchFamily="34" charset="0"/>
                <a:cs typeface="ArialMT"/>
              </a:rPr>
              <a:t> des connaissances qui sont vues dans le corpus commun, l’équivalent de l’enseignement transversal de terminale, et celles qui sont propres à un enseignement spécifique.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solidFill>
                  <a:schemeClr val="bg1"/>
                </a:solidFill>
                <a:latin typeface="Calibri" panose="020F0502020204030204" pitchFamily="34" charset="0"/>
              </a:rPr>
              <a:t>Niveau taxonomique : aucun n’est au niveau 4 qui est celui de la maîtrise méthodologique, de même que dans l’ancien programme.</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27</a:t>
            </a:fld>
            <a:endParaRPr lang="fr-FR"/>
          </a:p>
        </p:txBody>
      </p:sp>
    </p:spTree>
    <p:extLst>
      <p:ext uri="{BB962C8B-B14F-4D97-AF65-F5344CB8AC3E}">
        <p14:creationId xmlns:p14="http://schemas.microsoft.com/office/powerpoint/2010/main" val="3150272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Rappel</a:t>
            </a:r>
            <a:r>
              <a:rPr lang="fr-FR" baseline="0" dirty="0" smtClean="0"/>
              <a:t> : l’évolution en 2</a:t>
            </a:r>
            <a:r>
              <a:rPr lang="fr-FR" baseline="30000" dirty="0" smtClean="0"/>
              <a:t>nde</a:t>
            </a:r>
            <a:r>
              <a:rPr lang="fr-FR" baseline="0" dirty="0" smtClean="0"/>
              <a:t> aurait dû se faire dès la rentrée 2018. Mais rythme pas tenable -&gt; report à 2019.</a:t>
            </a:r>
          </a:p>
          <a:p>
            <a:r>
              <a:rPr lang="fr-FR" baseline="0" dirty="0" smtClean="0"/>
              <a:t>A noter que parmi les EDE, un des deux EDE d’économie-gestion était obligatoire (SES/PFEG). Les élèves choisissaient à 90% SES, qui a donc basculé dans le tronc commun.</a:t>
            </a:r>
          </a:p>
          <a:p>
            <a:r>
              <a:rPr lang="fr-FR" baseline="0" dirty="0" smtClean="0"/>
              <a:t>Possibilité de prendre 1 enseignement optionnel général et 1 enseignement optionnel technologique, et encore en plus LCA si pas déjà pris.</a:t>
            </a:r>
          </a:p>
          <a:p>
            <a:endParaRPr lang="fr-FR" baseline="0" dirty="0" smtClean="0"/>
          </a:p>
          <a:p>
            <a:r>
              <a:rPr lang="fr-FR" baseline="0" dirty="0" smtClean="0"/>
              <a:t>Attention, l’enveloppe de 12h sert à financer : dédoublements/AP/orientation/options</a:t>
            </a:r>
          </a:p>
          <a:p>
            <a:endParaRPr lang="fr-FR" baseline="0" dirty="0" smtClean="0"/>
          </a:p>
          <a:p>
            <a:r>
              <a:rPr lang="fr-FR" baseline="0" dirty="0" smtClean="0"/>
              <a:t>Invitation forte à faire l’enseignement optionnel sous forme de club, le midi par exemple.</a:t>
            </a:r>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3</a:t>
            </a:fld>
            <a:endParaRPr lang="fr-FR"/>
          </a:p>
        </p:txBody>
      </p:sp>
    </p:spTree>
    <p:extLst>
      <p:ext uri="{BB962C8B-B14F-4D97-AF65-F5344CB8AC3E}">
        <p14:creationId xmlns:p14="http://schemas.microsoft.com/office/powerpoint/2010/main" val="2787131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Calibri" panose="020F0502020204030204" pitchFamily="34" charset="0"/>
                <a:ea typeface="Calibri" panose="020F0502020204030204" pitchFamily="34" charset="0"/>
                <a:cs typeface="ArialMT"/>
              </a:rPr>
              <a:t>Exemple de la spécialité IT. Niveau taxonomique</a:t>
            </a:r>
            <a:r>
              <a:rPr lang="fr-FR" sz="1200" baseline="0" dirty="0" smtClean="0">
                <a:solidFill>
                  <a:schemeClr val="bg1"/>
                </a:solidFill>
                <a:latin typeface="Calibri" panose="020F0502020204030204" pitchFamily="34" charset="0"/>
                <a:ea typeface="Calibri" panose="020F0502020204030204" pitchFamily="34" charset="0"/>
                <a:cs typeface="ArialMT"/>
              </a:rPr>
              <a:t> mis en évidence par la couleur. Objet d’une évaluation mis en évidence par le motif.</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28</a:t>
            </a:fld>
            <a:endParaRPr lang="fr-FR"/>
          </a:p>
        </p:txBody>
      </p:sp>
    </p:spTree>
    <p:extLst>
      <p:ext uri="{BB962C8B-B14F-4D97-AF65-F5344CB8AC3E}">
        <p14:creationId xmlns:p14="http://schemas.microsoft.com/office/powerpoint/2010/main" val="1362200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Sans</a:t>
            </a:r>
            <a:r>
              <a:rPr lang="fr-FR" baseline="0" dirty="0" smtClean="0"/>
              <a:t> forcément être nouveaux, ils apparaissent explicitement dans le programme : cloud PLM BIM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Approche design : était déjà présente en transversale dans les paramètres de la compétitivité. Désormais  un chapitre à part entière. Principalement réservé au domaine du projet (-&gt;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Outils de l’ingénierie système : programme beaucoup plus explicite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IVVQ : intégration, vérification, validation, qualification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Le </a:t>
            </a:r>
            <a:r>
              <a:rPr lang="fr-FR" baseline="0" dirty="0" err="1" smtClean="0"/>
              <a:t>SysML</a:t>
            </a:r>
            <a:r>
              <a:rPr lang="fr-FR" baseline="0" dirty="0" smtClean="0"/>
              <a:t> n’est pas exclusif d’autres outils complémentaires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En </a:t>
            </a:r>
            <a:r>
              <a:rPr lang="fr-FR" baseline="0" dirty="0" err="1" smtClean="0"/>
              <a:t>SysML</a:t>
            </a:r>
            <a:r>
              <a:rPr lang="fr-FR" baseline="0" dirty="0" smtClean="0"/>
              <a:t>, le diagramme d’activités est désormais au programme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Logiciels de simulation généralisés en I2D et 2I2D comme schémas-blocs (modèle causal : entrée et sortie du modèle identifiée a priori), modèles </a:t>
            </a:r>
            <a:r>
              <a:rPr lang="fr-FR" baseline="0" dirty="0" err="1" smtClean="0"/>
              <a:t>multiphysiques</a:t>
            </a:r>
            <a:r>
              <a:rPr lang="fr-FR" baseline="0" dirty="0" smtClean="0"/>
              <a:t> (modèle acausal</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29</a:t>
            </a:fld>
            <a:endParaRPr lang="fr-FR"/>
          </a:p>
        </p:txBody>
      </p:sp>
    </p:spTree>
    <p:extLst>
      <p:ext uri="{BB962C8B-B14F-4D97-AF65-F5344CB8AC3E}">
        <p14:creationId xmlns:p14="http://schemas.microsoft.com/office/powerpoint/2010/main" val="2965450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Rédaction des programmes sur les 4 piliers de l’informatique</a:t>
            </a:r>
            <a:r>
              <a:rPr lang="fr-FR" baseline="0" dirty="0" smtClean="0"/>
              <a:t> déjà effective dans ISN.</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32</a:t>
            </a:fld>
            <a:endParaRPr lang="fr-FR"/>
          </a:p>
        </p:txBody>
      </p:sp>
    </p:spTree>
    <p:extLst>
      <p:ext uri="{BB962C8B-B14F-4D97-AF65-F5344CB8AC3E}">
        <p14:creationId xmlns:p14="http://schemas.microsoft.com/office/powerpoint/2010/main" val="1192994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A noter que l’IA était dans le projet initial, mais a finalement été supprimée. L’IA est en revanche présente dans le programme de SI.</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SNT n’est pas un cours de codage, même</a:t>
            </a:r>
            <a:r>
              <a:rPr lang="fr-FR" baseline="0" dirty="0" smtClean="0"/>
              <a:t> s’il y en a forcément une partie. </a:t>
            </a:r>
            <a:r>
              <a:rPr lang="fr-FR" dirty="0" smtClean="0"/>
              <a:t>On est un peu</a:t>
            </a:r>
            <a:r>
              <a:rPr lang="fr-FR" baseline="0" dirty="0" smtClean="0"/>
              <a:t> dans l’esprit de l’informatique pour tous.</a:t>
            </a:r>
          </a:p>
          <a:p>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33</a:t>
            </a:fld>
            <a:endParaRPr lang="fr-FR"/>
          </a:p>
        </p:txBody>
      </p:sp>
    </p:spTree>
    <p:extLst>
      <p:ext uri="{BB962C8B-B14F-4D97-AF65-F5344CB8AC3E}">
        <p14:creationId xmlns:p14="http://schemas.microsoft.com/office/powerpoint/2010/main" val="1804042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SNT a quelques similitudes avec ICN dans ses contenus, mais</a:t>
            </a:r>
            <a:r>
              <a:rPr lang="fr-FR" baseline="0" dirty="0" smtClean="0"/>
              <a:t> pas du tout la même liberté -&gt; programme impératif.</a:t>
            </a:r>
          </a:p>
          <a:p>
            <a:r>
              <a:rPr lang="fr-FR" baseline="0" dirty="0" smtClean="0"/>
              <a:t>Dimension très artistique dans le programme d’ICN qu’on ne retrouve pas dans SNT.</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36</a:t>
            </a:fld>
            <a:endParaRPr lang="fr-FR"/>
          </a:p>
        </p:txBody>
      </p:sp>
    </p:spTree>
    <p:extLst>
      <p:ext uri="{BB962C8B-B14F-4D97-AF65-F5344CB8AC3E}">
        <p14:creationId xmlns:p14="http://schemas.microsoft.com/office/powerpoint/2010/main" val="12557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SI avait pour objectif de</a:t>
            </a:r>
            <a:r>
              <a:rPr lang="fr-FR" baseline="0" dirty="0" smtClean="0"/>
              <a:t> rentrer dans le cœur des systèmes, en analysant les solutions constructives employées, puis à simuler le comportement des systèmes à partir d’une modélisation fournie, et à évaluer les performances obtenues en faisant évoluer les paramètres du modèle.</a:t>
            </a:r>
          </a:p>
          <a:p>
            <a:endParaRPr lang="fr-FR" baseline="0" dirty="0" smtClean="0"/>
          </a:p>
          <a:p>
            <a:r>
              <a:rPr lang="fr-FR" baseline="0" dirty="0" smtClean="0"/>
              <a:t>CIT : principalement des études de cas qui portaient sur l’analyse et la caractérisation de l’innovation. Un seul projet mettant en œuvre une démarche de créativité. Les 3 champs M-E-I apparaissaient comme dissociés.</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4</a:t>
            </a:fld>
            <a:endParaRPr lang="fr-FR"/>
          </a:p>
        </p:txBody>
      </p:sp>
    </p:spTree>
    <p:extLst>
      <p:ext uri="{BB962C8B-B14F-4D97-AF65-F5344CB8AC3E}">
        <p14:creationId xmlns:p14="http://schemas.microsoft.com/office/powerpoint/2010/main" val="1850539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est dans une relative continuité</a:t>
            </a:r>
            <a:r>
              <a:rPr lang="fr-FR" baseline="0" dirty="0" smtClean="0"/>
              <a:t> par rapport aux EDE, mais…</a:t>
            </a:r>
          </a:p>
          <a:p>
            <a:endParaRPr lang="fr-FR" dirty="0" smtClean="0"/>
          </a:p>
          <a:p>
            <a:r>
              <a:rPr lang="fr-FR" dirty="0" smtClean="0"/>
              <a:t>CIT privilégié</a:t>
            </a:r>
            <a:r>
              <a:rPr lang="fr-FR" baseline="0" dirty="0" smtClean="0"/>
              <a:t> </a:t>
            </a:r>
            <a:r>
              <a:rPr lang="fr-FR" dirty="0" smtClean="0"/>
              <a:t>une démarche de projet et de créativité. On voit la nécessité de disposer d’un </a:t>
            </a:r>
            <a:r>
              <a:rPr lang="fr-FR" dirty="0" err="1" smtClean="0"/>
              <a:t>FabLab</a:t>
            </a:r>
            <a:r>
              <a:rPr lang="fr-FR" dirty="0" smtClean="0"/>
              <a:t> = environnement</a:t>
            </a:r>
            <a:r>
              <a:rPr lang="fr-FR" baseline="0" dirty="0" smtClean="0"/>
              <a:t> de créativité et de réalisation.</a:t>
            </a:r>
          </a:p>
          <a:p>
            <a:r>
              <a:rPr lang="fr-FR" baseline="0" dirty="0" smtClean="0"/>
              <a:t>Suppression de l’approche TRIZ : les approches de créativité sont non formelles</a:t>
            </a:r>
          </a:p>
          <a:p>
            <a:endParaRPr lang="fr-FR" baseline="0" dirty="0" smtClean="0"/>
          </a:p>
          <a:p>
            <a:r>
              <a:rPr lang="fr-FR" baseline="0" dirty="0" smtClean="0"/>
              <a:t>SI privilégie une approche de type R&amp;D. La démarche est très scientifique.</a:t>
            </a:r>
          </a:p>
          <a:p>
            <a:r>
              <a:rPr lang="fr-FR" baseline="0" dirty="0" smtClean="0"/>
              <a:t>On privilégie les activités expérimentales à </a:t>
            </a:r>
            <a:r>
              <a:rPr lang="fr-FR" sz="1200" kern="1200" dirty="0" smtClean="0">
                <a:solidFill>
                  <a:schemeClr val="tx1"/>
                </a:solidFill>
                <a:effectLst/>
                <a:latin typeface="+mn-lt"/>
                <a:ea typeface="+mn-ea"/>
                <a:cs typeface="+mn-cs"/>
              </a:rPr>
              <a:t>partir de problématiques très ciblées, à résoudre collectivement. Relation avec les lois physiques. Démarche pédagogique d’investigation. On conçoit un dispositif expérimental. D’où également la nécessité d’accès</a:t>
            </a:r>
            <a:r>
              <a:rPr lang="fr-FR" sz="1200" kern="1200" baseline="0" dirty="0" smtClean="0">
                <a:solidFill>
                  <a:schemeClr val="tx1"/>
                </a:solidFill>
                <a:effectLst/>
                <a:latin typeface="+mn-lt"/>
                <a:ea typeface="+mn-ea"/>
                <a:cs typeface="+mn-cs"/>
              </a:rPr>
              <a:t> au </a:t>
            </a:r>
            <a:r>
              <a:rPr lang="fr-FR" sz="1200" kern="1200" baseline="0" dirty="0" err="1" smtClean="0">
                <a:solidFill>
                  <a:schemeClr val="tx1"/>
                </a:solidFill>
                <a:effectLst/>
                <a:latin typeface="+mn-lt"/>
                <a:ea typeface="+mn-ea"/>
                <a:cs typeface="+mn-cs"/>
              </a:rPr>
              <a:t>fablab</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5</a:t>
            </a:fld>
            <a:endParaRPr lang="fr-FR"/>
          </a:p>
        </p:txBody>
      </p:sp>
    </p:spTree>
    <p:extLst>
      <p:ext uri="{BB962C8B-B14F-4D97-AF65-F5344CB8AC3E}">
        <p14:creationId xmlns:p14="http://schemas.microsoft.com/office/powerpoint/2010/main" val="2366633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a:t>
            </a:r>
            <a:r>
              <a:rPr lang="fr-FR" dirty="0" err="1" smtClean="0"/>
              <a:t>FabLab</a:t>
            </a:r>
            <a:r>
              <a:rPr lang="fr-FR" baseline="0" dirty="0" smtClean="0"/>
              <a:t> au cœur des enseignements optionnels.</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6</a:t>
            </a:fld>
            <a:endParaRPr lang="fr-FR"/>
          </a:p>
        </p:txBody>
      </p:sp>
    </p:spTree>
    <p:extLst>
      <p:ext uri="{BB962C8B-B14F-4D97-AF65-F5344CB8AC3E}">
        <p14:creationId xmlns:p14="http://schemas.microsoft.com/office/powerpoint/2010/main" val="41610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SI et en CIT, on est dans les deux cas dans des activités de projets.</a:t>
            </a:r>
          </a:p>
          <a:p>
            <a:r>
              <a:rPr lang="fr-FR" dirty="0" smtClean="0"/>
              <a:t>CIT se centre plus sur l’activité de créativité/innovation de l’ingénieur, alors que SI est plus dans l’activité d’investigation</a:t>
            </a:r>
            <a:r>
              <a:rPr lang="fr-FR" baseline="0" dirty="0" smtClean="0"/>
              <a:t> pour modéliser, simuler et résoudre.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Les deux sont liés, et il faudrait donc idéalement </a:t>
            </a:r>
            <a:r>
              <a:rPr lang="fr-FR" sz="1200" kern="1200" dirty="0" smtClean="0">
                <a:solidFill>
                  <a:schemeClr val="tx1"/>
                </a:solidFill>
                <a:effectLst/>
                <a:latin typeface="+mn-lt"/>
                <a:ea typeface="+mn-ea"/>
                <a:cs typeface="+mn-cs"/>
              </a:rPr>
              <a:t>alterner les démarches CIT et SI. Il vaut mieux mixer les deux approches que n’en faire qu’une.</a:t>
            </a:r>
          </a:p>
          <a:p>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7</a:t>
            </a:fld>
            <a:endParaRPr lang="fr-FR"/>
          </a:p>
        </p:txBody>
      </p:sp>
    </p:spTree>
    <p:extLst>
      <p:ext uri="{BB962C8B-B14F-4D97-AF65-F5344CB8AC3E}">
        <p14:creationId xmlns:p14="http://schemas.microsoft.com/office/powerpoint/2010/main" val="77331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Remarque : défi = terme</a:t>
            </a:r>
            <a:r>
              <a:rPr lang="fr-FR" baseline="0" dirty="0" smtClean="0"/>
              <a:t> employé par l’académie des sciences.</a:t>
            </a:r>
          </a:p>
          <a:p>
            <a:r>
              <a:rPr lang="fr-FR" baseline="0" dirty="0" smtClean="0"/>
              <a:t>Option = club le midi indépendamment des classes</a:t>
            </a:r>
          </a:p>
          <a:p>
            <a:r>
              <a:rPr lang="fr-FR" baseline="0" dirty="0" smtClean="0"/>
              <a:t>Ne pas faire 2x1h30, mais mixer les deux, ce qui est d’ailleurs déjà le cas dans beaucoup d’établissements.</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8</a:t>
            </a:fld>
            <a:endParaRPr lang="fr-FR"/>
          </a:p>
        </p:txBody>
      </p:sp>
    </p:spTree>
    <p:extLst>
      <p:ext uri="{BB962C8B-B14F-4D97-AF65-F5344CB8AC3E}">
        <p14:creationId xmlns:p14="http://schemas.microsoft.com/office/powerpoint/2010/main" val="126427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terme « STEM » apparaît. Il était sous-jacent dans l’ancien programme</a:t>
            </a:r>
            <a:r>
              <a:rPr lang="fr-FR" baseline="0" dirty="0" smtClean="0"/>
              <a:t> puisque des liens étaient faits avec les enseignements de mathématiques et de SPC. Maintenant, c’est explicite. Et pour aller plus loin, l’environnement devrait être partagé avec les maths-physiques (inviter les professeurs de maths-SPC à fréquenter le </a:t>
            </a:r>
            <a:r>
              <a:rPr lang="fr-FR" baseline="0" dirty="0" err="1" smtClean="0"/>
              <a:t>FabLab</a:t>
            </a:r>
            <a:r>
              <a:rPr lang="fr-FR" baseline="0" dirty="0" smtClean="0"/>
              <a:t>….).</a:t>
            </a:r>
          </a:p>
          <a:p>
            <a:endParaRPr lang="fr-FR" baseline="0" dirty="0" smtClean="0"/>
          </a:p>
          <a:p>
            <a:r>
              <a:rPr lang="fr-FR" baseline="0" dirty="0" smtClean="0"/>
              <a:t>ETLV : remarque, il s’est même généralisé puisqu’il concerne dorénavant toutes les séries technologiques (inscrit dans le tronc commun). Remarque au passage : ne pas se faire avoir dans les services, l’ETLV est en plus des 12h de la spécialité.</a:t>
            </a:r>
          </a:p>
          <a:p>
            <a:endParaRPr lang="fr-FR" baseline="0" dirty="0" smtClean="0"/>
          </a:p>
          <a:p>
            <a:r>
              <a:rPr lang="fr-FR" baseline="0" dirty="0" smtClean="0"/>
              <a:t>Enseignements spécifiques ne sont plus qu’en terminale, mais dans la pratique, déjà beaucoup d’établissements qui ont reporté le choix de la spécialité à la fin de 1</a:t>
            </a:r>
            <a:r>
              <a:rPr lang="fr-FR" baseline="30000" dirty="0" smtClean="0"/>
              <a:t>ère</a:t>
            </a:r>
            <a:r>
              <a:rPr lang="fr-FR" baseline="0" dirty="0" smtClean="0"/>
              <a:t>, voire des académies entières.</a:t>
            </a:r>
          </a:p>
          <a:p>
            <a:endParaRPr lang="fr-FR" baseline="0" dirty="0" smtClean="0"/>
          </a:p>
          <a:p>
            <a:r>
              <a:rPr lang="fr-FR" baseline="0" dirty="0" smtClean="0"/>
              <a:t>Projet pluri-technologique collaboratif en terminale mobilise nécessairement les trois champs M-E-I. Les deux associations qui marchent bien : AC-EE-SIN, ITEC-EE-SIN.</a:t>
            </a:r>
          </a:p>
          <a:p>
            <a:r>
              <a:rPr lang="fr-FR" b="1" u="sng" baseline="0" dirty="0" smtClean="0"/>
              <a:t>Renforcement des sciences visés</a:t>
            </a:r>
            <a:r>
              <a:rPr lang="fr-FR" baseline="0" dirty="0" smtClean="0"/>
              <a:t>, pour mieux ouvrir vers les études supérieures.</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10</a:t>
            </a:fld>
            <a:endParaRPr lang="fr-FR"/>
          </a:p>
        </p:txBody>
      </p:sp>
    </p:spTree>
    <p:extLst>
      <p:ext uri="{BB962C8B-B14F-4D97-AF65-F5344CB8AC3E}">
        <p14:creationId xmlns:p14="http://schemas.microsoft.com/office/powerpoint/2010/main" val="70674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la continuité école-collège-lycée-supérieur, apparition d’un enseignement </a:t>
            </a:r>
            <a:r>
              <a:rPr lang="fr-FR" b="1" i="0" u="sng" dirty="0" smtClean="0"/>
              <a:t>pour tous </a:t>
            </a:r>
            <a:r>
              <a:rPr lang="fr-FR" dirty="0" smtClean="0"/>
              <a:t>en 2</a:t>
            </a:r>
            <a:r>
              <a:rPr lang="fr-FR" baseline="30000" dirty="0" smtClean="0"/>
              <a:t>nde</a:t>
            </a:r>
            <a:r>
              <a:rPr lang="fr-FR" dirty="0" smtClean="0"/>
              <a:t> : SNT avec</a:t>
            </a:r>
            <a:r>
              <a:rPr lang="fr-FR" baseline="0" dirty="0" smtClean="0"/>
              <a:t> le T de Technologie.</a:t>
            </a:r>
            <a:endParaRPr lang="fr-FR" dirty="0"/>
          </a:p>
        </p:txBody>
      </p:sp>
      <p:sp>
        <p:nvSpPr>
          <p:cNvPr id="4" name="Espace réservé du numéro de diapositive 3"/>
          <p:cNvSpPr>
            <a:spLocks noGrp="1"/>
          </p:cNvSpPr>
          <p:nvPr>
            <p:ph type="sldNum" sz="quarter" idx="10"/>
          </p:nvPr>
        </p:nvSpPr>
        <p:spPr/>
        <p:txBody>
          <a:bodyPr/>
          <a:lstStyle/>
          <a:p>
            <a:fld id="{F8EF093E-77F9-7140-9B66-203546D3E404}" type="slidenum">
              <a:rPr lang="fr-FR" smtClean="0"/>
              <a:t>11</a:t>
            </a:fld>
            <a:endParaRPr lang="fr-FR"/>
          </a:p>
        </p:txBody>
      </p:sp>
    </p:spTree>
    <p:extLst>
      <p:ext uri="{BB962C8B-B14F-4D97-AF65-F5344CB8AC3E}">
        <p14:creationId xmlns:p14="http://schemas.microsoft.com/office/powerpoint/2010/main" val="3126851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80930"/>
            <a:ext cx="7772400" cy="3170582"/>
          </a:xfrm>
        </p:spPr>
        <p:txBody>
          <a:bodyPr anchor="ctr"/>
          <a:lstStyle>
            <a:lvl1pPr algn="ctr">
              <a:defRPr sz="6000">
                <a:solidFill>
                  <a:schemeClr val="bg1"/>
                </a:solidFill>
                <a:latin typeface="Archive" charset="0"/>
                <a:ea typeface="Archive" charset="0"/>
                <a:cs typeface="Archive" charset="0"/>
              </a:defRPr>
            </a:lvl1pPr>
          </a:lstStyle>
          <a:p>
            <a:r>
              <a:rPr lang="fr-FR" smtClean="0"/>
              <a:t>Modifiez le style du titre</a:t>
            </a:r>
            <a:endParaRPr lang="en-US" dirty="0"/>
          </a:p>
        </p:txBody>
      </p:sp>
      <p:sp>
        <p:nvSpPr>
          <p:cNvPr id="3" name="Subtitle 2"/>
          <p:cNvSpPr>
            <a:spLocks noGrp="1"/>
          </p:cNvSpPr>
          <p:nvPr>
            <p:ph type="subTitle" idx="1"/>
          </p:nvPr>
        </p:nvSpPr>
        <p:spPr>
          <a:xfrm>
            <a:off x="685800" y="4651512"/>
            <a:ext cx="7772400" cy="974035"/>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6651" y="526774"/>
            <a:ext cx="8060635" cy="1298851"/>
          </a:xfrm>
        </p:spPr>
        <p:txBody>
          <a:bodyPr>
            <a:normAutofit/>
          </a:bodyPr>
          <a:lstStyle>
            <a:lvl1pPr algn="ctr">
              <a:defRPr sz="4000">
                <a:solidFill>
                  <a:schemeClr val="bg1"/>
                </a:solidFill>
                <a:latin typeface="Archive" charset="0"/>
                <a:ea typeface="Archive" charset="0"/>
                <a:cs typeface="Archive" charset="0"/>
              </a:defRPr>
            </a:lvl1pPr>
          </a:lstStyle>
          <a:p>
            <a:r>
              <a:rPr lang="fr-FR" smtClean="0"/>
              <a:t>Modifiez le style du titre</a:t>
            </a:r>
            <a:endParaRPr lang="en-US" dirty="0"/>
          </a:p>
        </p:txBody>
      </p:sp>
      <p:sp>
        <p:nvSpPr>
          <p:cNvPr id="3" name="Content Placeholder 2"/>
          <p:cNvSpPr>
            <a:spLocks noGrp="1"/>
          </p:cNvSpPr>
          <p:nvPr>
            <p:ph idx="1"/>
          </p:nvPr>
        </p:nvSpPr>
        <p:spPr>
          <a:xfrm>
            <a:off x="447261" y="2604052"/>
            <a:ext cx="8259417" cy="357291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7322" y="437532"/>
            <a:ext cx="8259832" cy="874434"/>
          </a:xfrm>
        </p:spPr>
        <p:txBody>
          <a:bodyPr anchor="ctr">
            <a:normAutofit/>
          </a:bodyPr>
          <a:lstStyle>
            <a:lvl1pPr>
              <a:defRPr sz="3000">
                <a:solidFill>
                  <a:schemeClr val="accent1"/>
                </a:solidFill>
                <a:latin typeface="Archive" charset="0"/>
                <a:ea typeface="Archive" charset="0"/>
                <a:cs typeface="Archive" charset="0"/>
              </a:defRPr>
            </a:lvl1pPr>
          </a:lstStyle>
          <a:p>
            <a:r>
              <a:rPr lang="fr-FR" smtClean="0"/>
              <a:t>Modifiez le style du titre</a:t>
            </a:r>
            <a:endParaRPr lang="en-US" dirty="0"/>
          </a:p>
        </p:txBody>
      </p:sp>
      <p:sp>
        <p:nvSpPr>
          <p:cNvPr id="3" name="Text Placeholder 2"/>
          <p:cNvSpPr>
            <a:spLocks noGrp="1"/>
          </p:cNvSpPr>
          <p:nvPr>
            <p:ph type="body" idx="1"/>
          </p:nvPr>
        </p:nvSpPr>
        <p:spPr>
          <a:xfrm>
            <a:off x="623888" y="1520688"/>
            <a:ext cx="7886700" cy="392595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smtClean="0"/>
              <a:t>Cliquez et modifiez le titre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20161-A64A-1B4E-BB6C-EE10084B857B}" type="datetimeFigureOut">
              <a:rPr lang="fr-FR" smtClean="0"/>
              <a:t>15/02/2019</a:t>
            </a:fld>
            <a:endParaRPr lang="fr-F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DC39AD-C27C-DC4E-91E5-B139DFB1C82A}" type="slidenum">
              <a:rPr lang="fr-FR" smtClean="0"/>
              <a:t>‹N°›</a:t>
            </a:fld>
            <a:endParaRPr lang="fr-FR"/>
          </a:p>
        </p:txBody>
      </p:sp>
    </p:spTree>
    <p:extLst>
      <p:ext uri="{BB962C8B-B14F-4D97-AF65-F5344CB8AC3E}">
        <p14:creationId xmlns:p14="http://schemas.microsoft.com/office/powerpoint/2010/main" val="20920340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diagramLayout" Target="../diagrams/layout3.xml"/><Relationship Id="rId3" Type="http://schemas.openxmlformats.org/officeDocument/2006/relationships/tags" Target="../tags/tag6.xml"/><Relationship Id="rId7" Type="http://schemas.openxmlformats.org/officeDocument/2006/relationships/image" Target="../media/image41.jpeg"/><Relationship Id="rId12" Type="http://schemas.openxmlformats.org/officeDocument/2006/relationships/diagramData" Target="../diagrams/data3.xml"/><Relationship Id="rId2" Type="http://schemas.openxmlformats.org/officeDocument/2006/relationships/tags" Target="../tags/tag5.xml"/><Relationship Id="rId16" Type="http://schemas.microsoft.com/office/2007/relationships/diagramDrawing" Target="../diagrams/drawing3.xml"/><Relationship Id="rId1" Type="http://schemas.openxmlformats.org/officeDocument/2006/relationships/tags" Target="../tags/tag4.xml"/><Relationship Id="rId6" Type="http://schemas.openxmlformats.org/officeDocument/2006/relationships/image" Target="../media/image40.jpeg"/><Relationship Id="rId11" Type="http://schemas.openxmlformats.org/officeDocument/2006/relationships/image" Target="../media/image44.png"/><Relationship Id="rId5" Type="http://schemas.openxmlformats.org/officeDocument/2006/relationships/notesSlide" Target="../notesSlides/notesSlide9.xml"/><Relationship Id="rId15" Type="http://schemas.openxmlformats.org/officeDocument/2006/relationships/diagramColors" Target="../diagrams/colors3.xml"/><Relationship Id="rId10" Type="http://schemas.microsoft.com/office/2007/relationships/hdphoto" Target="../media/hdphoto1.wdp"/><Relationship Id="rId4" Type="http://schemas.openxmlformats.org/officeDocument/2006/relationships/slideLayout" Target="../slideLayouts/slideLayout3.xml"/><Relationship Id="rId9" Type="http://schemas.openxmlformats.org/officeDocument/2006/relationships/image" Target="../media/image43.png"/><Relationship Id="rId1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diagramColors" Target="../diagrams/colors4.xml"/><Relationship Id="rId3" Type="http://schemas.openxmlformats.org/officeDocument/2006/relationships/notesSlide" Target="../notesSlides/notesSlide10.xml"/><Relationship Id="rId7" Type="http://schemas.openxmlformats.org/officeDocument/2006/relationships/image" Target="../media/image48.png"/><Relationship Id="rId12" Type="http://schemas.openxmlformats.org/officeDocument/2006/relationships/diagramQuickStyle" Target="../diagrams/quickStyle4.xml"/><Relationship Id="rId17" Type="http://schemas.openxmlformats.org/officeDocument/2006/relationships/image" Target="../media/image53.png"/><Relationship Id="rId2" Type="http://schemas.openxmlformats.org/officeDocument/2006/relationships/slideLayout" Target="../slideLayouts/slideLayout3.xml"/><Relationship Id="rId16" Type="http://schemas.openxmlformats.org/officeDocument/2006/relationships/image" Target="../media/image52.png"/><Relationship Id="rId1" Type="http://schemas.openxmlformats.org/officeDocument/2006/relationships/tags" Target="../tags/tag14.xml"/><Relationship Id="rId6" Type="http://schemas.openxmlformats.org/officeDocument/2006/relationships/image" Target="../media/image47.png"/><Relationship Id="rId11" Type="http://schemas.openxmlformats.org/officeDocument/2006/relationships/diagramLayout" Target="../diagrams/layout4.xml"/><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diagramData" Target="../diagrams/data4.xml"/><Relationship Id="rId4" Type="http://schemas.openxmlformats.org/officeDocument/2006/relationships/image" Target="../media/image45.png"/><Relationship Id="rId9" Type="http://schemas.openxmlformats.org/officeDocument/2006/relationships/image" Target="../media/image50.png"/><Relationship Id="rId14"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63.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diagramColors" Target="../diagrams/colors5.xml"/><Relationship Id="rId11" Type="http://schemas.openxmlformats.org/officeDocument/2006/relationships/image" Target="../media/image62.png"/><Relationship Id="rId5" Type="http://schemas.openxmlformats.org/officeDocument/2006/relationships/diagramQuickStyle" Target="../diagrams/quickStyle5.xml"/><Relationship Id="rId10" Type="http://schemas.openxmlformats.org/officeDocument/2006/relationships/image" Target="../media/image61.png"/><Relationship Id="rId4" Type="http://schemas.openxmlformats.org/officeDocument/2006/relationships/diagramLayout" Target="../diagrams/layout5.xml"/><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63.png"/><Relationship Id="rId3" Type="http://schemas.openxmlformats.org/officeDocument/2006/relationships/slideLayout" Target="../slideLayouts/slideLayout3.xml"/><Relationship Id="rId7" Type="http://schemas.openxmlformats.org/officeDocument/2006/relationships/diagramColors" Target="../diagrams/colors6.xml"/><Relationship Id="rId12" Type="http://schemas.openxmlformats.org/officeDocument/2006/relationships/image" Target="../media/image6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diagramQuickStyle" Target="../diagrams/quickStyle6.xml"/><Relationship Id="rId11" Type="http://schemas.openxmlformats.org/officeDocument/2006/relationships/image" Target="../media/image61.png"/><Relationship Id="rId5" Type="http://schemas.openxmlformats.org/officeDocument/2006/relationships/diagramLayout" Target="../diagrams/layout6.xml"/><Relationship Id="rId10" Type="http://schemas.openxmlformats.org/officeDocument/2006/relationships/image" Target="../media/image60.png"/><Relationship Id="rId4" Type="http://schemas.openxmlformats.org/officeDocument/2006/relationships/diagramData" Target="../diagrams/data6.xml"/><Relationship Id="rId9" Type="http://schemas.openxmlformats.org/officeDocument/2006/relationships/image" Target="../media/image59.png"/><Relationship Id="rId1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63.png"/><Relationship Id="rId3" Type="http://schemas.openxmlformats.org/officeDocument/2006/relationships/slideLayout" Target="../slideLayouts/slideLayout3.xml"/><Relationship Id="rId7" Type="http://schemas.openxmlformats.org/officeDocument/2006/relationships/diagramColors" Target="../diagrams/colors7.xml"/><Relationship Id="rId12" Type="http://schemas.openxmlformats.org/officeDocument/2006/relationships/image" Target="../media/image6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diagramQuickStyle" Target="../diagrams/quickStyle7.xml"/><Relationship Id="rId11" Type="http://schemas.openxmlformats.org/officeDocument/2006/relationships/image" Target="../media/image61.png"/><Relationship Id="rId5" Type="http://schemas.openxmlformats.org/officeDocument/2006/relationships/diagramLayout" Target="../diagrams/layout7.xml"/><Relationship Id="rId10" Type="http://schemas.openxmlformats.org/officeDocument/2006/relationships/image" Target="../media/image60.png"/><Relationship Id="rId4" Type="http://schemas.openxmlformats.org/officeDocument/2006/relationships/diagramData" Target="../diagrams/data7.xml"/><Relationship Id="rId9" Type="http://schemas.openxmlformats.org/officeDocument/2006/relationships/image" Target="../media/image59.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3.xml"/><Relationship Id="rId7" Type="http://schemas.openxmlformats.org/officeDocument/2006/relationships/diagramColors" Target="../diagrams/colors8.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diagramQuickStyle" Target="../diagrams/quickStyle8.xml"/><Relationship Id="rId11" Type="http://schemas.openxmlformats.org/officeDocument/2006/relationships/image" Target="../media/image64.png"/><Relationship Id="rId5" Type="http://schemas.openxmlformats.org/officeDocument/2006/relationships/diagramLayout" Target="../diagrams/layout8.xml"/><Relationship Id="rId10" Type="http://schemas.openxmlformats.org/officeDocument/2006/relationships/image" Target="../media/image63.png"/><Relationship Id="rId4" Type="http://schemas.openxmlformats.org/officeDocument/2006/relationships/diagramData" Target="../diagrams/data8.xml"/><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notesSlide" Target="../notesSlides/notesSlide12.xml"/><Relationship Id="rId7" Type="http://schemas.openxmlformats.org/officeDocument/2006/relationships/diagramQuickStyle" Target="../diagrams/quickStyle9.xm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65.png"/><Relationship Id="rId9" Type="http://schemas.microsoft.com/office/2007/relationships/diagramDrawing" Target="../diagrams/drawing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package" Target="../embeddings/Document_Microsoft_Word3.docx"/><Relationship Id="rId3" Type="http://schemas.openxmlformats.org/officeDocument/2006/relationships/notesSlide" Target="../notesSlides/notesSlide19.xml"/><Relationship Id="rId7" Type="http://schemas.openxmlformats.org/officeDocument/2006/relationships/image" Target="../media/image75.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package" Target="../embeddings/Document_Microsoft_Word2.docx"/><Relationship Id="rId5" Type="http://schemas.openxmlformats.org/officeDocument/2006/relationships/image" Target="../media/image74.png"/><Relationship Id="rId4" Type="http://schemas.openxmlformats.org/officeDocument/2006/relationships/package" Target="../embeddings/Document_Microsoft_Word1.docx"/><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0.tiff"/><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18" Type="http://schemas.microsoft.com/office/2007/relationships/diagramDrawing" Target="../diagrams/drawing1.xml"/><Relationship Id="rId26" Type="http://schemas.openxmlformats.org/officeDocument/2006/relationships/image" Target="../media/image29.jpeg"/><Relationship Id="rId3" Type="http://schemas.openxmlformats.org/officeDocument/2006/relationships/image" Target="../media/image11.png"/><Relationship Id="rId21" Type="http://schemas.openxmlformats.org/officeDocument/2006/relationships/image" Target="../media/image24.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diagramColors" Target="../diagrams/colors1.xml"/><Relationship Id="rId25" Type="http://schemas.openxmlformats.org/officeDocument/2006/relationships/image" Target="../media/image28.png"/><Relationship Id="rId2" Type="http://schemas.openxmlformats.org/officeDocument/2006/relationships/notesSlide" Target="../notesSlides/notesSlide3.xml"/><Relationship Id="rId16" Type="http://schemas.openxmlformats.org/officeDocument/2006/relationships/diagramQuickStyle" Target="../diagrams/quickStyle1.xml"/><Relationship Id="rId20" Type="http://schemas.openxmlformats.org/officeDocument/2006/relationships/image" Target="../media/image23.png"/><Relationship Id="rId29" Type="http://schemas.openxmlformats.org/officeDocument/2006/relationships/image" Target="../media/image32.jpe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27.png"/><Relationship Id="rId5" Type="http://schemas.openxmlformats.org/officeDocument/2006/relationships/image" Target="../media/image13.png"/><Relationship Id="rId15" Type="http://schemas.openxmlformats.org/officeDocument/2006/relationships/diagramLayout" Target="../diagrams/layout1.xml"/><Relationship Id="rId23" Type="http://schemas.openxmlformats.org/officeDocument/2006/relationships/image" Target="../media/image26.png"/><Relationship Id="rId28" Type="http://schemas.openxmlformats.org/officeDocument/2006/relationships/image" Target="../media/image31.jpeg"/><Relationship Id="rId10" Type="http://schemas.openxmlformats.org/officeDocument/2006/relationships/image" Target="../media/image18.png"/><Relationship Id="rId19" Type="http://schemas.openxmlformats.org/officeDocument/2006/relationships/image" Target="../media/image22.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diagramData" Target="../diagrams/data1.xml"/><Relationship Id="rId22" Type="http://schemas.openxmlformats.org/officeDocument/2006/relationships/image" Target="../media/image25.png"/><Relationship Id="rId27" Type="http://schemas.openxmlformats.org/officeDocument/2006/relationships/image" Target="../media/image30.jpeg"/><Relationship Id="rId30"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5.png"/><Relationship Id="rId3" Type="http://schemas.openxmlformats.org/officeDocument/2006/relationships/tags" Target="../tags/tag3.xml"/><Relationship Id="rId7" Type="http://schemas.openxmlformats.org/officeDocument/2006/relationships/diagramLayout" Target="../diagrams/layout2.xml"/><Relationship Id="rId12"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diagramData" Target="../diagrams/data2.xml"/><Relationship Id="rId11" Type="http://schemas.openxmlformats.org/officeDocument/2006/relationships/image" Target="../media/image34.png"/><Relationship Id="rId5" Type="http://schemas.openxmlformats.org/officeDocument/2006/relationships/notesSlide" Target="../notesSlides/notesSlide5.xml"/><Relationship Id="rId10" Type="http://schemas.microsoft.com/office/2007/relationships/diagramDrawing" Target="../diagrams/drawing2.xml"/><Relationship Id="rId4" Type="http://schemas.openxmlformats.org/officeDocument/2006/relationships/slideLayout" Target="../slideLayouts/slideLayout3.xml"/><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sz="5400" dirty="0" smtClean="0"/>
              <a:t>Nouveaux programmes</a:t>
            </a:r>
            <a:br>
              <a:rPr lang="fr-FR" sz="5400" dirty="0" smtClean="0"/>
            </a:br>
            <a:r>
              <a:rPr lang="fr-FR" sz="2800" dirty="0" smtClean="0"/>
              <a:t>SI-CIT</a:t>
            </a:r>
            <a:br>
              <a:rPr lang="fr-FR" sz="2800" dirty="0" smtClean="0"/>
            </a:br>
            <a:r>
              <a:rPr lang="fr-FR" sz="2800" dirty="0" smtClean="0"/>
              <a:t>STI2D</a:t>
            </a:r>
            <a:br>
              <a:rPr lang="fr-FR" sz="2800" dirty="0" smtClean="0"/>
            </a:br>
            <a:r>
              <a:rPr lang="fr-FR" sz="2800" dirty="0" smtClean="0"/>
              <a:t>SNT et NSI</a:t>
            </a:r>
            <a:endParaRPr lang="fr-FR" sz="2800" dirty="0"/>
          </a:p>
        </p:txBody>
      </p:sp>
      <p:sp>
        <p:nvSpPr>
          <p:cNvPr id="3" name="Sous-titre 2"/>
          <p:cNvSpPr>
            <a:spLocks noGrp="1"/>
          </p:cNvSpPr>
          <p:nvPr>
            <p:ph type="subTitle" idx="1"/>
          </p:nvPr>
        </p:nvSpPr>
        <p:spPr/>
        <p:txBody>
          <a:bodyPr/>
          <a:lstStyle/>
          <a:p>
            <a:r>
              <a:rPr lang="fr-FR" dirty="0" smtClean="0"/>
              <a:t>Séminaire académie de Paris</a:t>
            </a:r>
          </a:p>
          <a:p>
            <a:r>
              <a:rPr lang="fr-FR" dirty="0" smtClean="0"/>
              <a:t>15 février 2019</a:t>
            </a:r>
            <a:endParaRPr lang="fr-FR" dirty="0"/>
          </a:p>
        </p:txBody>
      </p:sp>
    </p:spTree>
    <p:extLst>
      <p:ext uri="{BB962C8B-B14F-4D97-AF65-F5344CB8AC3E}">
        <p14:creationId xmlns:p14="http://schemas.microsoft.com/office/powerpoint/2010/main" val="1394513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STI2D : l’essentiel de la réforme</a:t>
            </a:r>
            <a:endParaRPr lang="fr-FR" dirty="0"/>
          </a:p>
        </p:txBody>
      </p:sp>
      <p:grpSp>
        <p:nvGrpSpPr>
          <p:cNvPr id="24" name="Groupe 23"/>
          <p:cNvGrpSpPr/>
          <p:nvPr/>
        </p:nvGrpSpPr>
        <p:grpSpPr>
          <a:xfrm>
            <a:off x="4735317" y="2117400"/>
            <a:ext cx="4332288" cy="4220503"/>
            <a:chOff x="4656936" y="2544120"/>
            <a:chExt cx="4332288" cy="4220503"/>
          </a:xfrm>
        </p:grpSpPr>
        <p:sp>
          <p:nvSpPr>
            <p:cNvPr id="25" name="Rectangle 24">
              <a:extLst>
                <a:ext uri="{FF2B5EF4-FFF2-40B4-BE49-F238E27FC236}">
                  <a16:creationId xmlns:a16="http://schemas.microsoft.com/office/drawing/2014/main" xmlns="" id="{BA4DFDBF-ECDB-E941-9AA3-9055BB6E43D7}"/>
                </a:ext>
              </a:extLst>
            </p:cNvPr>
            <p:cNvSpPr/>
            <p:nvPr/>
          </p:nvSpPr>
          <p:spPr>
            <a:xfrm>
              <a:off x="4656936" y="2544120"/>
              <a:ext cx="4332287" cy="36448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bg1"/>
                  </a:solidFill>
                </a:rPr>
                <a:t>Les évolutions</a:t>
              </a:r>
            </a:p>
          </p:txBody>
        </p:sp>
        <p:sp>
          <p:nvSpPr>
            <p:cNvPr id="26" name="Rectangle 25">
              <a:extLst>
                <a:ext uri="{FF2B5EF4-FFF2-40B4-BE49-F238E27FC236}">
                  <a16:creationId xmlns:a16="http://schemas.microsoft.com/office/drawing/2014/main" xmlns="" id="{A4FFADD0-BD39-2E40-9057-92838F977B5D}"/>
                </a:ext>
              </a:extLst>
            </p:cNvPr>
            <p:cNvSpPr/>
            <p:nvPr/>
          </p:nvSpPr>
          <p:spPr>
            <a:xfrm>
              <a:off x="4656936" y="2950788"/>
              <a:ext cx="4332288" cy="828895"/>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Un enseignement commun dispensé en première avec  deux spécialités (IT et I2D) et les prolongements en terminale (2I2D)</a:t>
              </a:r>
            </a:p>
          </p:txBody>
        </p:sp>
        <p:sp>
          <p:nvSpPr>
            <p:cNvPr id="27" name="Rectangle 26">
              <a:extLst>
                <a:ext uri="{FF2B5EF4-FFF2-40B4-BE49-F238E27FC236}">
                  <a16:creationId xmlns:a16="http://schemas.microsoft.com/office/drawing/2014/main" xmlns="" id="{A4FFADD0-BD39-2E40-9057-92838F977B5D}"/>
                </a:ext>
              </a:extLst>
            </p:cNvPr>
            <p:cNvSpPr/>
            <p:nvPr/>
          </p:nvSpPr>
          <p:spPr>
            <a:xfrm>
              <a:off x="4656936" y="5559837"/>
              <a:ext cx="4332288" cy="540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Les horaires, les modalités d’examens et des coefficients rééquilibrés</a:t>
              </a:r>
            </a:p>
          </p:txBody>
        </p:sp>
        <p:sp>
          <p:nvSpPr>
            <p:cNvPr id="28" name="Rectangle 27">
              <a:extLst>
                <a:ext uri="{FF2B5EF4-FFF2-40B4-BE49-F238E27FC236}">
                  <a16:creationId xmlns:a16="http://schemas.microsoft.com/office/drawing/2014/main" xmlns="" id="{A4FFADD0-BD39-2E40-9057-92838F977B5D}"/>
                </a:ext>
              </a:extLst>
            </p:cNvPr>
            <p:cNvSpPr/>
            <p:nvPr/>
          </p:nvSpPr>
          <p:spPr>
            <a:xfrm>
              <a:off x="4656936" y="4410865"/>
              <a:ext cx="4332288" cy="288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Une démarche d'ingénierie prédominante</a:t>
              </a:r>
            </a:p>
          </p:txBody>
        </p:sp>
        <p:sp>
          <p:nvSpPr>
            <p:cNvPr id="29" name="Rectangle 28">
              <a:extLst>
                <a:ext uri="{FF2B5EF4-FFF2-40B4-BE49-F238E27FC236}">
                  <a16:creationId xmlns:a16="http://schemas.microsoft.com/office/drawing/2014/main" xmlns="" id="{A4FFADD0-BD39-2E40-9057-92838F977B5D}"/>
                </a:ext>
              </a:extLst>
            </p:cNvPr>
            <p:cNvSpPr/>
            <p:nvPr/>
          </p:nvSpPr>
          <p:spPr>
            <a:xfrm>
              <a:off x="4656936" y="4736573"/>
              <a:ext cx="4332288" cy="784579"/>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Un enseignement par projets bien identifié dès la première en IT, en continuité avec les options SI et CIT de seconde</a:t>
              </a:r>
            </a:p>
          </p:txBody>
        </p:sp>
        <p:sp>
          <p:nvSpPr>
            <p:cNvPr id="30" name="Rectangle 29">
              <a:extLst>
                <a:ext uri="{FF2B5EF4-FFF2-40B4-BE49-F238E27FC236}">
                  <a16:creationId xmlns:a16="http://schemas.microsoft.com/office/drawing/2014/main" xmlns="" id="{A4FFADD0-BD39-2E40-9057-92838F977B5D}"/>
                </a:ext>
              </a:extLst>
            </p:cNvPr>
            <p:cNvSpPr/>
            <p:nvPr/>
          </p:nvSpPr>
          <p:spPr>
            <a:xfrm>
              <a:off x="4656936" y="3819788"/>
              <a:ext cx="4332288" cy="540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Des enseignements spécifiques AC, ITEC, EE et SIN abordés uniquement en terminale</a:t>
              </a:r>
            </a:p>
          </p:txBody>
        </p:sp>
        <p:sp>
          <p:nvSpPr>
            <p:cNvPr id="31" name="Rectangle 30">
              <a:extLst>
                <a:ext uri="{FF2B5EF4-FFF2-40B4-BE49-F238E27FC236}">
                  <a16:creationId xmlns:a16="http://schemas.microsoft.com/office/drawing/2014/main" xmlns="" id="{A4FFADD0-BD39-2E40-9057-92838F977B5D}"/>
                </a:ext>
              </a:extLst>
            </p:cNvPr>
            <p:cNvSpPr/>
            <p:nvPr/>
          </p:nvSpPr>
          <p:spPr>
            <a:xfrm>
              <a:off x="4656936" y="6150914"/>
              <a:ext cx="4332288" cy="288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Projet pluri technologique et collaboratif</a:t>
              </a:r>
            </a:p>
          </p:txBody>
        </p:sp>
        <p:sp>
          <p:nvSpPr>
            <p:cNvPr id="32" name="Rectangle 31">
              <a:extLst>
                <a:ext uri="{FF2B5EF4-FFF2-40B4-BE49-F238E27FC236}">
                  <a16:creationId xmlns:a16="http://schemas.microsoft.com/office/drawing/2014/main" xmlns="" id="{A4FFADD0-BD39-2E40-9057-92838F977B5D}"/>
                </a:ext>
              </a:extLst>
            </p:cNvPr>
            <p:cNvSpPr/>
            <p:nvPr/>
          </p:nvSpPr>
          <p:spPr>
            <a:xfrm>
              <a:off x="4656936" y="6476623"/>
              <a:ext cx="4332288" cy="288000"/>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Notion élargie du produit</a:t>
              </a:r>
            </a:p>
          </p:txBody>
        </p:sp>
      </p:grpSp>
      <p:grpSp>
        <p:nvGrpSpPr>
          <p:cNvPr id="33" name="Groupe 32"/>
          <p:cNvGrpSpPr/>
          <p:nvPr/>
        </p:nvGrpSpPr>
        <p:grpSpPr>
          <a:xfrm>
            <a:off x="90581" y="1188388"/>
            <a:ext cx="4752240" cy="1656544"/>
            <a:chOff x="2466701" y="953574"/>
            <a:chExt cx="4432847" cy="1437670"/>
          </a:xfrm>
        </p:grpSpPr>
        <p:sp>
          <p:nvSpPr>
            <p:cNvPr id="34" name="Rectangle 33">
              <a:extLst>
                <a:ext uri="{FF2B5EF4-FFF2-40B4-BE49-F238E27FC236}">
                  <a16:creationId xmlns:a16="http://schemas.microsoft.com/office/drawing/2014/main" xmlns="" id="{A540A02D-26CB-314D-A397-6274A37178FD}"/>
                </a:ext>
              </a:extLst>
            </p:cNvPr>
            <p:cNvSpPr/>
            <p:nvPr/>
          </p:nvSpPr>
          <p:spPr>
            <a:xfrm>
              <a:off x="2466702" y="1318055"/>
              <a:ext cx="4298177" cy="1073189"/>
            </a:xfrm>
            <a:prstGeom prst="rect">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rtlCol="0" anchor="t"/>
            <a:lstStyle/>
            <a:p>
              <a:r>
                <a:rPr lang="fr-FR" dirty="0"/>
                <a:t>Éducation technologique citoyenne</a:t>
              </a:r>
            </a:p>
            <a:p>
              <a:r>
                <a:rPr lang="fr-FR" dirty="0"/>
                <a:t>Approche pluridisciplinaire STEM</a:t>
              </a:r>
            </a:p>
            <a:p>
              <a:r>
                <a:rPr lang="fr-FR" dirty="0"/>
                <a:t>Modalités d’enseignements actives et variées</a:t>
              </a:r>
            </a:p>
            <a:p>
              <a:r>
                <a:rPr lang="fr-FR" dirty="0"/>
                <a:t>Préparation aux poursuites d’études</a:t>
              </a:r>
            </a:p>
          </p:txBody>
        </p:sp>
        <p:sp>
          <p:nvSpPr>
            <p:cNvPr id="35" name="Rectangle 34">
              <a:extLst>
                <a:ext uri="{FF2B5EF4-FFF2-40B4-BE49-F238E27FC236}">
                  <a16:creationId xmlns:a16="http://schemas.microsoft.com/office/drawing/2014/main" xmlns="" id="{DF5A0203-0D59-3E4C-80A4-FF4F49B5A5F6}"/>
                </a:ext>
              </a:extLst>
            </p:cNvPr>
            <p:cNvSpPr/>
            <p:nvPr/>
          </p:nvSpPr>
          <p:spPr>
            <a:xfrm>
              <a:off x="2466701" y="953574"/>
              <a:ext cx="4307317" cy="36448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bg1"/>
                  </a:solidFill>
                </a:rPr>
                <a:t>Des fondamentaux réaffirmés</a:t>
              </a:r>
            </a:p>
          </p:txBody>
        </p:sp>
        <p:sp>
          <p:nvSpPr>
            <p:cNvPr id="36" name="Rectangle 35"/>
            <p:cNvSpPr/>
            <p:nvPr/>
          </p:nvSpPr>
          <p:spPr>
            <a:xfrm>
              <a:off x="5370293" y="1551222"/>
              <a:ext cx="1529255" cy="338554"/>
            </a:xfrm>
            <a:prstGeom prst="rect">
              <a:avLst/>
            </a:prstGeom>
          </p:spPr>
          <p:txBody>
            <a:bodyPr wrap="square">
              <a:spAutoFit/>
            </a:bodyPr>
            <a:lstStyle/>
            <a:p>
              <a:r>
                <a:rPr lang="fr-FR" sz="800" dirty="0">
                  <a:solidFill>
                    <a:schemeClr val="bg1"/>
                  </a:solidFill>
                </a:rPr>
                <a:t>Science, </a:t>
              </a:r>
              <a:r>
                <a:rPr lang="fr-FR" sz="800" dirty="0" err="1">
                  <a:solidFill>
                    <a:schemeClr val="bg1"/>
                  </a:solidFill>
                </a:rPr>
                <a:t>Technology</a:t>
              </a:r>
              <a:r>
                <a:rPr lang="fr-FR" sz="800" dirty="0">
                  <a:solidFill>
                    <a:schemeClr val="bg1"/>
                  </a:solidFill>
                </a:rPr>
                <a:t>, Engineering and </a:t>
              </a:r>
              <a:r>
                <a:rPr lang="fr-FR" sz="800" dirty="0" err="1">
                  <a:solidFill>
                    <a:schemeClr val="bg1"/>
                  </a:solidFill>
                </a:rPr>
                <a:t>Mathematics</a:t>
              </a:r>
              <a:endParaRPr lang="fr-FR" sz="800" dirty="0">
                <a:solidFill>
                  <a:schemeClr val="bg1"/>
                </a:solidFill>
              </a:endParaRPr>
            </a:p>
          </p:txBody>
        </p:sp>
        <p:cxnSp>
          <p:nvCxnSpPr>
            <p:cNvPr id="37" name="Connecteur droit 36"/>
            <p:cNvCxnSpPr/>
            <p:nvPr/>
          </p:nvCxnSpPr>
          <p:spPr>
            <a:xfrm>
              <a:off x="5442398" y="1614741"/>
              <a:ext cx="0" cy="25200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48" name="Groupe 47"/>
          <p:cNvGrpSpPr/>
          <p:nvPr/>
        </p:nvGrpSpPr>
        <p:grpSpPr>
          <a:xfrm>
            <a:off x="241580" y="3066626"/>
            <a:ext cx="4361700" cy="2926797"/>
            <a:chOff x="241580" y="2544120"/>
            <a:chExt cx="4361700" cy="2926797"/>
          </a:xfrm>
        </p:grpSpPr>
        <p:sp>
          <p:nvSpPr>
            <p:cNvPr id="39" name="Rectangle 38">
              <a:extLst>
                <a:ext uri="{FF2B5EF4-FFF2-40B4-BE49-F238E27FC236}">
                  <a16:creationId xmlns:a16="http://schemas.microsoft.com/office/drawing/2014/main" xmlns="" id="{FBB44C79-D56B-E849-A091-DCC5F3396F7C}"/>
                </a:ext>
              </a:extLst>
            </p:cNvPr>
            <p:cNvSpPr/>
            <p:nvPr/>
          </p:nvSpPr>
          <p:spPr>
            <a:xfrm>
              <a:off x="258355" y="2544120"/>
              <a:ext cx="4344925" cy="33150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bg1"/>
                  </a:solidFill>
                </a:rPr>
                <a:t>Ce qui ne change pas</a:t>
              </a:r>
            </a:p>
          </p:txBody>
        </p:sp>
        <p:sp>
          <p:nvSpPr>
            <p:cNvPr id="40" name="Rectangle 39">
              <a:extLst>
                <a:ext uri="{FF2B5EF4-FFF2-40B4-BE49-F238E27FC236}">
                  <a16:creationId xmlns:a16="http://schemas.microsoft.com/office/drawing/2014/main" xmlns="" id="{A4FFADD0-BD39-2E40-9057-92838F977B5D}"/>
                </a:ext>
              </a:extLst>
            </p:cNvPr>
            <p:cNvSpPr/>
            <p:nvPr/>
          </p:nvSpPr>
          <p:spPr>
            <a:xfrm>
              <a:off x="258355" y="2920979"/>
              <a:ext cx="4332288" cy="898809"/>
            </a:xfrm>
            <a:prstGeom prst="rect">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rtlCol="0" anchor="ctr"/>
            <a:lstStyle/>
            <a:p>
              <a:pPr marL="266700"/>
              <a:r>
                <a:rPr lang="fr-FR" sz="2000" dirty="0"/>
                <a:t>Un enseignement commun et des prolongements dans 4 champs spécifiques</a:t>
              </a:r>
            </a:p>
          </p:txBody>
        </p:sp>
        <p:sp>
          <p:nvSpPr>
            <p:cNvPr id="41" name="Rectangle 40">
              <a:extLst>
                <a:ext uri="{FF2B5EF4-FFF2-40B4-BE49-F238E27FC236}">
                  <a16:creationId xmlns:a16="http://schemas.microsoft.com/office/drawing/2014/main" xmlns="" id="{A4FFADD0-BD39-2E40-9057-92838F977B5D}"/>
                </a:ext>
              </a:extLst>
            </p:cNvPr>
            <p:cNvSpPr/>
            <p:nvPr/>
          </p:nvSpPr>
          <p:spPr>
            <a:xfrm>
              <a:off x="258355" y="3865146"/>
              <a:ext cx="4332288" cy="767997"/>
            </a:xfrm>
            <a:prstGeom prst="rect">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rtlCol="0" anchor="ctr"/>
            <a:lstStyle/>
            <a:p>
              <a:pPr marL="266700"/>
              <a:r>
                <a:rPr lang="fr-FR" sz="2000" dirty="0"/>
                <a:t>Approche concrète basée sur le triptyque MEI</a:t>
              </a:r>
            </a:p>
          </p:txBody>
        </p:sp>
        <p:sp>
          <p:nvSpPr>
            <p:cNvPr id="42" name="Rectangle 41">
              <a:extLst>
                <a:ext uri="{FF2B5EF4-FFF2-40B4-BE49-F238E27FC236}">
                  <a16:creationId xmlns:a16="http://schemas.microsoft.com/office/drawing/2014/main" xmlns="" id="{A4FFADD0-BD39-2E40-9057-92838F977B5D}"/>
                </a:ext>
              </a:extLst>
            </p:cNvPr>
            <p:cNvSpPr/>
            <p:nvPr/>
          </p:nvSpPr>
          <p:spPr>
            <a:xfrm>
              <a:off x="258355" y="5064212"/>
              <a:ext cx="4332288" cy="406705"/>
            </a:xfrm>
            <a:prstGeom prst="rect">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rtlCol="0" anchor="ctr"/>
            <a:lstStyle/>
            <a:p>
              <a:pPr marL="266700"/>
              <a:r>
                <a:rPr lang="fr-FR" sz="2000" dirty="0"/>
                <a:t>Un projet en terminale</a:t>
              </a:r>
            </a:p>
          </p:txBody>
        </p:sp>
        <p:sp>
          <p:nvSpPr>
            <p:cNvPr id="43" name="Rectangle 42">
              <a:extLst>
                <a:ext uri="{FF2B5EF4-FFF2-40B4-BE49-F238E27FC236}">
                  <a16:creationId xmlns:a16="http://schemas.microsoft.com/office/drawing/2014/main" xmlns="" id="{8D6E24B9-7F59-7147-A09C-B9F13E75F149}"/>
                </a:ext>
              </a:extLst>
            </p:cNvPr>
            <p:cNvSpPr/>
            <p:nvPr/>
          </p:nvSpPr>
          <p:spPr>
            <a:xfrm>
              <a:off x="258355" y="3219567"/>
              <a:ext cx="144795" cy="301632"/>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sp>
          <p:nvSpPr>
            <p:cNvPr id="44" name="Rectangle 43">
              <a:extLst>
                <a:ext uri="{FF2B5EF4-FFF2-40B4-BE49-F238E27FC236}">
                  <a16:creationId xmlns:a16="http://schemas.microsoft.com/office/drawing/2014/main" xmlns="" id="{8D6E24B9-7F59-7147-A09C-B9F13E75F149}"/>
                </a:ext>
              </a:extLst>
            </p:cNvPr>
            <p:cNvSpPr/>
            <p:nvPr/>
          </p:nvSpPr>
          <p:spPr>
            <a:xfrm>
              <a:off x="241580" y="4070726"/>
              <a:ext cx="144795" cy="301632"/>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sp>
          <p:nvSpPr>
            <p:cNvPr id="45" name="Rectangle 44">
              <a:extLst>
                <a:ext uri="{FF2B5EF4-FFF2-40B4-BE49-F238E27FC236}">
                  <a16:creationId xmlns:a16="http://schemas.microsoft.com/office/drawing/2014/main" xmlns="" id="{8D6E24B9-7F59-7147-A09C-B9F13E75F149}"/>
                </a:ext>
              </a:extLst>
            </p:cNvPr>
            <p:cNvSpPr/>
            <p:nvPr/>
          </p:nvSpPr>
          <p:spPr>
            <a:xfrm>
              <a:off x="265958" y="5101107"/>
              <a:ext cx="144795" cy="301632"/>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sp>
          <p:nvSpPr>
            <p:cNvPr id="46" name="Rectangle 45">
              <a:extLst>
                <a:ext uri="{FF2B5EF4-FFF2-40B4-BE49-F238E27FC236}">
                  <a16:creationId xmlns:a16="http://schemas.microsoft.com/office/drawing/2014/main" xmlns="" id="{A4FFADD0-BD39-2E40-9057-92838F977B5D}"/>
                </a:ext>
              </a:extLst>
            </p:cNvPr>
            <p:cNvSpPr/>
            <p:nvPr/>
          </p:nvSpPr>
          <p:spPr>
            <a:xfrm>
              <a:off x="254296" y="4657563"/>
              <a:ext cx="4332288" cy="339203"/>
            </a:xfrm>
            <a:prstGeom prst="rect">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rtlCol="0" anchor="ctr"/>
            <a:lstStyle/>
            <a:p>
              <a:pPr marL="266700"/>
              <a:r>
                <a:rPr lang="fr-FR" sz="2000" dirty="0"/>
                <a:t>L’ETLV</a:t>
              </a:r>
            </a:p>
          </p:txBody>
        </p:sp>
        <p:sp>
          <p:nvSpPr>
            <p:cNvPr id="47" name="Rectangle 46">
              <a:extLst>
                <a:ext uri="{FF2B5EF4-FFF2-40B4-BE49-F238E27FC236}">
                  <a16:creationId xmlns:a16="http://schemas.microsoft.com/office/drawing/2014/main" xmlns="" id="{8D6E24B9-7F59-7147-A09C-B9F13E75F149}"/>
                </a:ext>
              </a:extLst>
            </p:cNvPr>
            <p:cNvSpPr/>
            <p:nvPr/>
          </p:nvSpPr>
          <p:spPr>
            <a:xfrm>
              <a:off x="265958" y="4670038"/>
              <a:ext cx="144795" cy="301632"/>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grpSp>
    </p:spTree>
    <p:extLst>
      <p:ext uri="{BB962C8B-B14F-4D97-AF65-F5344CB8AC3E}">
        <p14:creationId xmlns:p14="http://schemas.microsoft.com/office/powerpoint/2010/main" val="1975321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Les sciences de l’ingénieur dans un continuum de formation de l’école à l’enseignement </a:t>
            </a:r>
            <a:r>
              <a:rPr lang="fr-FR" dirty="0" smtClean="0"/>
              <a:t>supérieur</a:t>
            </a:r>
            <a:r>
              <a:rPr lang="fr-FR" dirty="0"/>
              <a:t/>
            </a:r>
            <a:br>
              <a:rPr lang="fr-FR" dirty="0"/>
            </a:br>
            <a:endParaRPr lang="fr-FR" dirty="0"/>
          </a:p>
        </p:txBody>
      </p:sp>
      <p:sp>
        <p:nvSpPr>
          <p:cNvPr id="4" name="Rectangle à coins arrondis 3"/>
          <p:cNvSpPr/>
          <p:nvPr/>
        </p:nvSpPr>
        <p:spPr>
          <a:xfrm>
            <a:off x="60688" y="3967033"/>
            <a:ext cx="2035275" cy="577123"/>
          </a:xfrm>
          <a:prstGeom prst="roundRect">
            <a:avLst>
              <a:gd name="adj" fmla="val 8643"/>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36000" rtlCol="0" anchor="t"/>
          <a:lstStyle/>
          <a:p>
            <a:pPr algn="ctr"/>
            <a:r>
              <a:rPr lang="fr-FR" sz="1000" dirty="0" smtClean="0">
                <a:solidFill>
                  <a:schemeClr val="tx1"/>
                </a:solidFill>
              </a:rPr>
              <a:t>Les </a:t>
            </a:r>
            <a:r>
              <a:rPr lang="fr-FR" sz="1000" dirty="0">
                <a:solidFill>
                  <a:schemeClr val="tx1"/>
                </a:solidFill>
              </a:rPr>
              <a:t>cycles 2 et 3 </a:t>
            </a:r>
            <a:r>
              <a:rPr lang="fr-FR" sz="1000" dirty="0" smtClean="0">
                <a:solidFill>
                  <a:schemeClr val="tx1"/>
                </a:solidFill>
              </a:rPr>
              <a:t>:</a:t>
            </a:r>
            <a:br>
              <a:rPr lang="fr-FR" sz="1000" dirty="0" smtClean="0">
                <a:solidFill>
                  <a:schemeClr val="tx1"/>
                </a:solidFill>
              </a:rPr>
            </a:br>
            <a:r>
              <a:rPr lang="fr-FR" sz="1000" dirty="0" smtClean="0">
                <a:solidFill>
                  <a:schemeClr val="tx1"/>
                </a:solidFill>
              </a:rPr>
              <a:t>une initiation </a:t>
            </a:r>
            <a:r>
              <a:rPr lang="fr-FR" sz="1000" dirty="0">
                <a:solidFill>
                  <a:schemeClr val="tx1"/>
                </a:solidFill>
              </a:rPr>
              <a:t>à la technologie</a:t>
            </a:r>
          </a:p>
        </p:txBody>
      </p:sp>
      <p:sp>
        <p:nvSpPr>
          <p:cNvPr id="6" name="Rectangle à coins arrondis 5"/>
          <p:cNvSpPr/>
          <p:nvPr/>
        </p:nvSpPr>
        <p:spPr>
          <a:xfrm>
            <a:off x="2080974" y="3695994"/>
            <a:ext cx="2301240" cy="816964"/>
          </a:xfrm>
          <a:prstGeom prst="roundRect">
            <a:avLst>
              <a:gd name="adj" fmla="val 8643"/>
            </a:avLst>
          </a:prstGeom>
          <a:solidFill>
            <a:schemeClr val="accent5">
              <a:lumMod val="60000"/>
              <a:lumOff val="40000"/>
            </a:schemeClr>
          </a:solidFill>
          <a:ln>
            <a:noFill/>
          </a:ln>
          <a:effectLst>
            <a:outerShdw blurRad="50800" dist="38100" dir="10800000" algn="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36000" rtlCol="0" anchor="t"/>
          <a:lstStyle/>
          <a:p>
            <a:pPr algn="ctr"/>
            <a:r>
              <a:rPr lang="fr-FR" sz="1000" dirty="0" smtClean="0">
                <a:solidFill>
                  <a:schemeClr val="tx1"/>
                </a:solidFill>
              </a:rPr>
              <a:t>Le </a:t>
            </a:r>
            <a:r>
              <a:rPr lang="fr-FR" sz="1000" dirty="0">
                <a:solidFill>
                  <a:schemeClr val="tx1"/>
                </a:solidFill>
              </a:rPr>
              <a:t>cycle </a:t>
            </a:r>
            <a:r>
              <a:rPr lang="fr-FR" sz="1000" dirty="0" smtClean="0">
                <a:solidFill>
                  <a:schemeClr val="tx1"/>
                </a:solidFill>
              </a:rPr>
              <a:t>4 :</a:t>
            </a:r>
            <a:br>
              <a:rPr lang="fr-FR" sz="1000" dirty="0" smtClean="0">
                <a:solidFill>
                  <a:schemeClr val="tx1"/>
                </a:solidFill>
              </a:rPr>
            </a:br>
            <a:r>
              <a:rPr lang="fr-FR" sz="1000" dirty="0" smtClean="0">
                <a:solidFill>
                  <a:schemeClr val="tx1"/>
                </a:solidFill>
              </a:rPr>
              <a:t>la </a:t>
            </a:r>
            <a:r>
              <a:rPr lang="fr-FR" sz="1000" dirty="0">
                <a:solidFill>
                  <a:schemeClr val="tx1"/>
                </a:solidFill>
              </a:rPr>
              <a:t>découverte de la </a:t>
            </a:r>
            <a:r>
              <a:rPr lang="fr-FR" sz="1000" dirty="0" smtClean="0">
                <a:solidFill>
                  <a:schemeClr val="tx1"/>
                </a:solidFill>
              </a:rPr>
              <a:t>technologie</a:t>
            </a:r>
          </a:p>
        </p:txBody>
      </p:sp>
      <p:grpSp>
        <p:nvGrpSpPr>
          <p:cNvPr id="7" name="Groupe 6"/>
          <p:cNvGrpSpPr/>
          <p:nvPr/>
        </p:nvGrpSpPr>
        <p:grpSpPr>
          <a:xfrm>
            <a:off x="4382214" y="2420173"/>
            <a:ext cx="2775174" cy="2125823"/>
            <a:chOff x="4373505" y="2830782"/>
            <a:chExt cx="2775174" cy="2125823"/>
          </a:xfrm>
        </p:grpSpPr>
        <p:sp>
          <p:nvSpPr>
            <p:cNvPr id="8" name="Rectangle à coins arrondis 7"/>
            <p:cNvSpPr/>
            <p:nvPr/>
          </p:nvSpPr>
          <p:spPr>
            <a:xfrm>
              <a:off x="4373505" y="2830782"/>
              <a:ext cx="2775174" cy="2018280"/>
            </a:xfrm>
            <a:prstGeom prst="roundRect">
              <a:avLst>
                <a:gd name="adj" fmla="val 4929"/>
              </a:avLst>
            </a:prstGeom>
            <a:solidFill>
              <a:srgbClr val="31859C"/>
            </a:solidFill>
            <a:ln>
              <a:noFill/>
            </a:ln>
            <a:effectLst>
              <a:outerShdw blurRad="50800" dist="38100" dir="10800000" algn="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tIns="36000" rIns="36000" rtlCol="0" anchor="t"/>
            <a:lstStyle/>
            <a:p>
              <a:pPr algn="ctr"/>
              <a:r>
                <a:rPr lang="fr-FR" sz="1000" dirty="0" smtClean="0">
                  <a:solidFill>
                    <a:srgbClr val="FFFF00"/>
                  </a:solidFill>
                </a:rPr>
                <a:t>L’enseignement scientifique au lycée</a:t>
              </a:r>
              <a:endParaRPr lang="fr-FR" sz="1000" dirty="0">
                <a:solidFill>
                  <a:srgbClr val="FFFF00"/>
                </a:solidFill>
              </a:endParaRPr>
            </a:p>
          </p:txBody>
        </p:sp>
        <p:sp>
          <p:nvSpPr>
            <p:cNvPr id="9" name="Rectangle à coins arrondis 8"/>
            <p:cNvSpPr/>
            <p:nvPr/>
          </p:nvSpPr>
          <p:spPr>
            <a:xfrm>
              <a:off x="5292030" y="3097178"/>
              <a:ext cx="1852336" cy="1842026"/>
            </a:xfrm>
            <a:prstGeom prst="roundRect">
              <a:avLst>
                <a:gd name="adj" fmla="val 8643"/>
              </a:avLst>
            </a:prstGeom>
            <a:solidFill>
              <a:srgbClr val="31859C"/>
            </a:solidFill>
            <a:ln>
              <a:noFill/>
            </a:ln>
          </p:spPr>
          <p:style>
            <a:lnRef idx="1">
              <a:schemeClr val="accent1"/>
            </a:lnRef>
            <a:fillRef idx="3">
              <a:schemeClr val="accent1"/>
            </a:fillRef>
            <a:effectRef idx="2">
              <a:schemeClr val="accent1"/>
            </a:effectRef>
            <a:fontRef idx="minor">
              <a:schemeClr val="lt1"/>
            </a:fontRef>
          </p:style>
          <p:txBody>
            <a:bodyPr lIns="36000" tIns="36000" rIns="36000" rtlCol="0" anchor="t"/>
            <a:lstStyle/>
            <a:p>
              <a:pPr algn="ctr"/>
              <a:r>
                <a:rPr lang="fr-FR" sz="1000" dirty="0" smtClean="0">
                  <a:solidFill>
                    <a:srgbClr val="FFFF00"/>
                  </a:solidFill>
                </a:rPr>
                <a:t>En 1</a:t>
              </a:r>
              <a:r>
                <a:rPr lang="fr-FR" sz="1000" baseline="30000" dirty="0" smtClean="0">
                  <a:solidFill>
                    <a:srgbClr val="FFFF00"/>
                  </a:solidFill>
                </a:rPr>
                <a:t>ère</a:t>
              </a:r>
              <a:r>
                <a:rPr lang="fr-FR" sz="1000" dirty="0" smtClean="0">
                  <a:solidFill>
                    <a:srgbClr val="FFFF00"/>
                  </a:solidFill>
                </a:rPr>
                <a:t> et terminale</a:t>
              </a:r>
              <a:endParaRPr lang="fr-FR" sz="1000" dirty="0">
                <a:solidFill>
                  <a:srgbClr val="FFFF00"/>
                </a:solidFill>
              </a:endParaRPr>
            </a:p>
            <a:p>
              <a:r>
                <a:rPr lang="fr-FR" sz="1000" dirty="0" smtClean="0"/>
                <a:t>le </a:t>
              </a:r>
              <a:r>
                <a:rPr lang="fr-FR" sz="1000" dirty="0"/>
                <a:t>nouvel enseignement de sciences de l’ingénieur  :</a:t>
              </a:r>
            </a:p>
            <a:p>
              <a:pPr marL="171450" lvl="0" indent="-171450">
                <a:buFont typeface="Arial" panose="020B0604020202020204" pitchFamily="34" charset="0"/>
                <a:buChar char="•"/>
              </a:pPr>
              <a:r>
                <a:rPr lang="fr-FR" sz="1000" dirty="0" smtClean="0"/>
                <a:t>4h de SI en </a:t>
              </a:r>
              <a:r>
                <a:rPr lang="fr-FR" sz="1000" dirty="0"/>
                <a:t>classe de première </a:t>
              </a:r>
              <a:endParaRPr lang="fr-FR" sz="1000" dirty="0" smtClean="0"/>
            </a:p>
            <a:p>
              <a:pPr marL="171450" lvl="0" indent="-171450">
                <a:buFont typeface="Arial" panose="020B0604020202020204" pitchFamily="34" charset="0"/>
                <a:buChar char="•"/>
              </a:pPr>
              <a:r>
                <a:rPr lang="fr-FR" sz="1000" dirty="0" smtClean="0"/>
                <a:t>6h de SI en </a:t>
              </a:r>
              <a:r>
                <a:rPr lang="fr-FR" sz="1000" dirty="0"/>
                <a:t>classe de terminale </a:t>
              </a:r>
              <a:r>
                <a:rPr lang="fr-FR" sz="1000" dirty="0" smtClean="0"/>
                <a:t>et </a:t>
              </a:r>
              <a:r>
                <a:rPr lang="fr-FR" sz="1000" dirty="0"/>
                <a:t>2 heures de physique</a:t>
              </a:r>
              <a:r>
                <a:rPr lang="fr-FR" sz="1000" dirty="0" smtClean="0"/>
                <a:t>.</a:t>
              </a:r>
              <a:endParaRPr lang="fr-FR" sz="1000" dirty="0"/>
            </a:p>
          </p:txBody>
        </p:sp>
        <p:sp>
          <p:nvSpPr>
            <p:cNvPr id="10" name="Rectangle à coins arrondis 9"/>
            <p:cNvSpPr/>
            <p:nvPr/>
          </p:nvSpPr>
          <p:spPr>
            <a:xfrm>
              <a:off x="4403985" y="3165894"/>
              <a:ext cx="880550" cy="1790711"/>
            </a:xfrm>
            <a:prstGeom prst="roundRect">
              <a:avLst>
                <a:gd name="adj" fmla="val 8643"/>
              </a:avLst>
            </a:prstGeom>
            <a:solidFill>
              <a:srgbClr val="31859C"/>
            </a:solidFill>
            <a:ln>
              <a:noFill/>
            </a:ln>
            <a:effectLst/>
          </p:spPr>
          <p:style>
            <a:lnRef idx="1">
              <a:schemeClr val="accent1"/>
            </a:lnRef>
            <a:fillRef idx="3">
              <a:schemeClr val="accent1"/>
            </a:fillRef>
            <a:effectRef idx="2">
              <a:schemeClr val="accent1"/>
            </a:effectRef>
            <a:fontRef idx="minor">
              <a:schemeClr val="lt1"/>
            </a:fontRef>
          </p:style>
          <p:txBody>
            <a:bodyPr lIns="0" tIns="0" rIns="0" bIns="36000" rtlCol="0" anchor="t"/>
            <a:lstStyle/>
            <a:p>
              <a:pPr algn="ctr"/>
              <a:r>
                <a:rPr lang="fr-FR" sz="1000" dirty="0" smtClean="0">
                  <a:solidFill>
                    <a:srgbClr val="FFFF00"/>
                  </a:solidFill>
                </a:rPr>
                <a:t>En seconde</a:t>
              </a:r>
            </a:p>
            <a:p>
              <a:pPr algn="ctr"/>
              <a:r>
                <a:rPr lang="fr-FR" sz="900" dirty="0">
                  <a:solidFill>
                    <a:schemeClr val="bg1"/>
                  </a:solidFill>
                </a:rPr>
                <a:t>N</a:t>
              </a:r>
              <a:r>
                <a:rPr lang="fr-FR" sz="900" dirty="0" smtClean="0">
                  <a:solidFill>
                    <a:schemeClr val="bg1"/>
                  </a:solidFill>
                </a:rPr>
                <a:t>ouvel </a:t>
              </a:r>
              <a:r>
                <a:rPr lang="fr-FR" sz="900" dirty="0">
                  <a:solidFill>
                    <a:schemeClr val="bg1"/>
                  </a:solidFill>
                </a:rPr>
                <a:t>enseignement commun </a:t>
              </a:r>
              <a:r>
                <a:rPr lang="fr-FR" sz="900" dirty="0" smtClean="0">
                  <a:solidFill>
                    <a:schemeClr val="bg1"/>
                  </a:solidFill>
                </a:rPr>
                <a:t>« Sciences </a:t>
              </a:r>
              <a:r>
                <a:rPr lang="fr-FR" sz="900" dirty="0">
                  <a:solidFill>
                    <a:schemeClr val="bg1"/>
                  </a:solidFill>
                </a:rPr>
                <a:t>N</a:t>
              </a:r>
              <a:r>
                <a:rPr lang="fr-FR" sz="900" dirty="0" smtClean="0">
                  <a:solidFill>
                    <a:schemeClr val="bg1"/>
                  </a:solidFill>
                </a:rPr>
                <a:t>umériques </a:t>
              </a:r>
              <a:r>
                <a:rPr lang="fr-FR" sz="900" dirty="0">
                  <a:solidFill>
                    <a:schemeClr val="bg1"/>
                  </a:solidFill>
                </a:rPr>
                <a:t>et T</a:t>
              </a:r>
              <a:r>
                <a:rPr lang="fr-FR" sz="900" dirty="0" smtClean="0">
                  <a:solidFill>
                    <a:schemeClr val="bg1"/>
                  </a:solidFill>
                </a:rPr>
                <a:t>echnologie » (SNT)</a:t>
              </a:r>
            </a:p>
            <a:p>
              <a:pPr algn="ctr"/>
              <a:r>
                <a:rPr lang="fr-FR" sz="400" dirty="0" smtClean="0">
                  <a:solidFill>
                    <a:schemeClr val="bg1"/>
                  </a:solidFill>
                </a:rPr>
                <a:t> </a:t>
              </a:r>
              <a:r>
                <a:rPr lang="fr-FR" sz="900" dirty="0" smtClean="0">
                  <a:solidFill>
                    <a:schemeClr val="bg1"/>
                  </a:solidFill>
                </a:rPr>
                <a:t/>
              </a:r>
              <a:br>
                <a:rPr lang="fr-FR" sz="900" dirty="0" smtClean="0">
                  <a:solidFill>
                    <a:schemeClr val="bg1"/>
                  </a:solidFill>
                </a:rPr>
              </a:br>
              <a:r>
                <a:rPr lang="fr-FR" sz="900" dirty="0" smtClean="0">
                  <a:solidFill>
                    <a:schemeClr val="bg1"/>
                  </a:solidFill>
                </a:rPr>
                <a:t>Options</a:t>
              </a:r>
            </a:p>
            <a:p>
              <a:pPr algn="ctr"/>
              <a:r>
                <a:rPr lang="fr-FR" sz="900" dirty="0" smtClean="0">
                  <a:solidFill>
                    <a:schemeClr val="bg1"/>
                  </a:solidFill>
                </a:rPr>
                <a:t>SI et CIT</a:t>
              </a:r>
              <a:endParaRPr lang="fr-FR" sz="900" dirty="0">
                <a:solidFill>
                  <a:schemeClr val="bg1"/>
                </a:solidFill>
              </a:endParaRPr>
            </a:p>
          </p:txBody>
        </p:sp>
      </p:grpSp>
      <p:pic>
        <p:nvPicPr>
          <p:cNvPr id="11" name="Image 10"/>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a:xfrm>
            <a:off x="53193" y="4371285"/>
            <a:ext cx="2063199" cy="1367077"/>
          </a:xfrm>
          <a:prstGeom prst="rect">
            <a:avLst/>
          </a:prstGeom>
        </p:spPr>
      </p:pic>
      <p:pic>
        <p:nvPicPr>
          <p:cNvPr id="12" name="Image 11"/>
          <p:cNvPicPr>
            <a:picLocks noChangeAspect="1"/>
          </p:cNvPicPr>
          <p:nvPr>
            <p:custDataLst>
              <p:tags r:id="rId2"/>
            </p:custDataLst>
          </p:nvPr>
        </p:nvPicPr>
        <p:blipFill rotWithShape="1">
          <a:blip r:embed="rId7" cstate="print">
            <a:extLst>
              <a:ext uri="{28A0092B-C50C-407E-A947-70E740481C1C}">
                <a14:useLocalDpi xmlns:a14="http://schemas.microsoft.com/office/drawing/2010/main"/>
              </a:ext>
            </a:extLst>
          </a:blip>
          <a:srcRect/>
          <a:stretch/>
        </p:blipFill>
        <p:spPr>
          <a:xfrm>
            <a:off x="5292742" y="4371285"/>
            <a:ext cx="1852837" cy="1367078"/>
          </a:xfrm>
          <a:prstGeom prst="rect">
            <a:avLst/>
          </a:prstGeom>
        </p:spPr>
      </p:pic>
      <p:pic>
        <p:nvPicPr>
          <p:cNvPr id="13" name="Image 12"/>
          <p:cNvPicPr>
            <a:picLocks noChangeAspect="1"/>
          </p:cNvPicPr>
          <p:nvPr/>
        </p:nvPicPr>
        <p:blipFill rotWithShape="1">
          <a:blip r:embed="rId8" cstate="print">
            <a:extLst>
              <a:ext uri="{28A0092B-C50C-407E-A947-70E740481C1C}">
                <a14:useLocalDpi xmlns:a14="http://schemas.microsoft.com/office/drawing/2010/main"/>
              </a:ext>
            </a:extLst>
          </a:blip>
          <a:srcRect l="-120"/>
          <a:stretch/>
        </p:blipFill>
        <p:spPr>
          <a:xfrm>
            <a:off x="2080849" y="4373950"/>
            <a:ext cx="2346948" cy="1364411"/>
          </a:xfrm>
          <a:prstGeom prst="rect">
            <a:avLst/>
          </a:prstGeom>
          <a:effectLst>
            <a:outerShdw blurRad="50800" dist="38100" dir="10800000" algn="r" rotWithShape="0">
              <a:prstClr val="black">
                <a:alpha val="40000"/>
              </a:prstClr>
            </a:outerShdw>
          </a:effectLst>
        </p:spPr>
      </p:pic>
      <p:pic>
        <p:nvPicPr>
          <p:cNvPr id="14" name="Image 13"/>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4382464" y="4373950"/>
            <a:ext cx="910779" cy="1364684"/>
          </a:xfrm>
          <a:prstGeom prst="rect">
            <a:avLst/>
          </a:prstGeom>
          <a:effectLst>
            <a:outerShdw blurRad="50800" dist="38100" dir="10800000" algn="r" rotWithShape="0">
              <a:prstClr val="black">
                <a:alpha val="40000"/>
              </a:prstClr>
            </a:outerShdw>
          </a:effectLst>
        </p:spPr>
      </p:pic>
      <p:sp>
        <p:nvSpPr>
          <p:cNvPr id="15" name="Rectangle à coins arrondis 14"/>
          <p:cNvSpPr/>
          <p:nvPr/>
        </p:nvSpPr>
        <p:spPr>
          <a:xfrm>
            <a:off x="7154205" y="1599728"/>
            <a:ext cx="1884960" cy="2899157"/>
          </a:xfrm>
          <a:prstGeom prst="roundRect">
            <a:avLst>
              <a:gd name="adj" fmla="val 5462"/>
            </a:avLst>
          </a:prstGeom>
          <a:solidFill>
            <a:schemeClr val="accent5">
              <a:lumMod val="50000"/>
            </a:schemeClr>
          </a:solidFill>
          <a:ln>
            <a:noFill/>
          </a:ln>
          <a:effectLst>
            <a:outerShdw blurRad="50800" dist="38100" dir="10800000" algn="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tIns="36000" rIns="36000" rtlCol="0" anchor="t"/>
          <a:lstStyle/>
          <a:p>
            <a:pPr algn="ctr"/>
            <a:r>
              <a:rPr lang="fr-FR" sz="1000" dirty="0" smtClean="0">
                <a:solidFill>
                  <a:srgbClr val="FFFF00"/>
                </a:solidFill>
              </a:rPr>
              <a:t>Poursuites d’études</a:t>
            </a:r>
            <a:endParaRPr lang="fr-FR" sz="1000" dirty="0">
              <a:solidFill>
                <a:srgbClr val="FFFF00"/>
              </a:solidFill>
            </a:endParaRPr>
          </a:p>
          <a:p>
            <a:endParaRPr lang="fr-FR" sz="1000" dirty="0" smtClean="0"/>
          </a:p>
          <a:p>
            <a:r>
              <a:rPr lang="fr-FR" sz="1000" dirty="0" smtClean="0"/>
              <a:t>Les </a:t>
            </a:r>
            <a:r>
              <a:rPr lang="fr-FR" sz="1000" dirty="0"/>
              <a:t>élèves qui suivront cet enseignement de sciences de l’ingénieur au cycle terminal du lycée se destinent </a:t>
            </a:r>
            <a:r>
              <a:rPr lang="fr-FR" sz="1000" dirty="0" smtClean="0"/>
              <a:t>à </a:t>
            </a:r>
            <a:r>
              <a:rPr lang="fr-FR" sz="1000" dirty="0"/>
              <a:t>poursuivre vers des études d’ingénieur. </a:t>
            </a:r>
            <a:endParaRPr lang="fr-FR" sz="1000" dirty="0" smtClean="0"/>
          </a:p>
          <a:p>
            <a:r>
              <a:rPr lang="fr-FR" sz="1000" dirty="0" smtClean="0"/>
              <a:t>Les </a:t>
            </a:r>
            <a:r>
              <a:rPr lang="fr-FR" sz="1000" dirty="0"/>
              <a:t>parcours qui le permettent sont </a:t>
            </a:r>
            <a:r>
              <a:rPr lang="fr-FR" sz="1000" dirty="0" smtClean="0"/>
              <a:t>nombreux : </a:t>
            </a:r>
          </a:p>
          <a:p>
            <a:pPr marL="171450" indent="-171450">
              <a:buFont typeface="Arial" panose="020B0604020202020204" pitchFamily="34" charset="0"/>
              <a:buChar char="•"/>
            </a:pPr>
            <a:r>
              <a:rPr lang="fr-FR" sz="1000" dirty="0" smtClean="0"/>
              <a:t>CPGE</a:t>
            </a:r>
          </a:p>
          <a:p>
            <a:pPr marL="171450" indent="-171450">
              <a:buFont typeface="Arial" panose="020B0604020202020204" pitchFamily="34" charset="0"/>
              <a:buChar char="•"/>
            </a:pPr>
            <a:r>
              <a:rPr lang="fr-FR" sz="1000" dirty="0"/>
              <a:t>C</a:t>
            </a:r>
            <a:r>
              <a:rPr lang="fr-FR" sz="1000" dirty="0" smtClean="0"/>
              <a:t>lasses </a:t>
            </a:r>
            <a:r>
              <a:rPr lang="fr-FR" sz="1000" dirty="0"/>
              <a:t>préparatoires intégrées dans les écoles d’ingénieur en cinq </a:t>
            </a:r>
            <a:r>
              <a:rPr lang="fr-FR" sz="1000" dirty="0" smtClean="0"/>
              <a:t>ans,</a:t>
            </a:r>
          </a:p>
          <a:p>
            <a:pPr marL="171450" indent="-171450">
              <a:buFont typeface="Arial" panose="020B0604020202020204" pitchFamily="34" charset="0"/>
              <a:buChar char="•"/>
            </a:pPr>
            <a:r>
              <a:rPr lang="fr-FR" sz="1000" dirty="0" smtClean="0"/>
              <a:t>L’université </a:t>
            </a:r>
            <a:r>
              <a:rPr lang="fr-FR" sz="1000" dirty="0"/>
              <a:t>à l’issue d’un DUT et l’intégration en </a:t>
            </a:r>
            <a:r>
              <a:rPr lang="fr-FR" sz="1000" dirty="0" smtClean="0"/>
              <a:t>3ème</a:t>
            </a:r>
            <a:r>
              <a:rPr lang="fr-FR" sz="1000" dirty="0"/>
              <a:t> année</a:t>
            </a:r>
            <a:r>
              <a:rPr lang="fr-FR" sz="1000" dirty="0" smtClean="0"/>
              <a:t>.</a:t>
            </a:r>
          </a:p>
          <a:p>
            <a:pPr marL="171450" indent="-171450">
              <a:buFont typeface="Arial" panose="020B0604020202020204" pitchFamily="34" charset="0"/>
              <a:buChar char="•"/>
            </a:pPr>
            <a:r>
              <a:rPr lang="fr-FR" sz="1000" dirty="0" smtClean="0"/>
              <a:t>BTS puis CPGE ATS</a:t>
            </a:r>
            <a:endParaRPr lang="fr-FR" sz="1000" dirty="0"/>
          </a:p>
        </p:txBody>
      </p:sp>
      <p:pic>
        <p:nvPicPr>
          <p:cNvPr id="16" name="Image 15"/>
          <p:cNvPicPr>
            <a:picLocks noChangeAspect="1"/>
          </p:cNvPicPr>
          <p:nvPr>
            <p:custDataLst>
              <p:tags r:id="rId3"/>
            </p:custDataLst>
          </p:nvPr>
        </p:nvPicPr>
        <p:blipFill rotWithShape="1">
          <a:blip r:embed="rId11" cstate="print">
            <a:extLst>
              <a:ext uri="{28A0092B-C50C-407E-A947-70E740481C1C}">
                <a14:useLocalDpi xmlns:a14="http://schemas.microsoft.com/office/drawing/2010/main"/>
              </a:ext>
            </a:extLst>
          </a:blip>
          <a:srcRect/>
          <a:stretch/>
        </p:blipFill>
        <p:spPr>
          <a:xfrm>
            <a:off x="7142755" y="4371844"/>
            <a:ext cx="1896410" cy="1378720"/>
          </a:xfrm>
          <a:prstGeom prst="rect">
            <a:avLst/>
          </a:prstGeom>
          <a:effectLst>
            <a:outerShdw blurRad="50800" dist="38100" dir="10800000" algn="r" rotWithShape="0">
              <a:prstClr val="black">
                <a:alpha val="40000"/>
              </a:prstClr>
            </a:outerShdw>
          </a:effectLst>
        </p:spPr>
      </p:pic>
      <p:graphicFrame>
        <p:nvGraphicFramePr>
          <p:cNvPr id="17" name="Diagramme 16"/>
          <p:cNvGraphicFramePr/>
          <p:nvPr>
            <p:extLst>
              <p:ext uri="{D42A27DB-BD31-4B8C-83A1-F6EECF244321}">
                <p14:modId xmlns:p14="http://schemas.microsoft.com/office/powerpoint/2010/main" val="820323971"/>
              </p:ext>
            </p:extLst>
          </p:nvPr>
        </p:nvGraphicFramePr>
        <p:xfrm>
          <a:off x="53068" y="5720854"/>
          <a:ext cx="9068354" cy="43770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7040841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à coins arrondis 27"/>
          <p:cNvSpPr/>
          <p:nvPr/>
        </p:nvSpPr>
        <p:spPr>
          <a:xfrm>
            <a:off x="4110446" y="1586316"/>
            <a:ext cx="4644576" cy="5167266"/>
          </a:xfrm>
          <a:prstGeom prst="roundRect">
            <a:avLst>
              <a:gd name="adj" fmla="val 2956"/>
            </a:avLst>
          </a:prstGeom>
          <a:solidFill>
            <a:schemeClr val="bg1"/>
          </a:solidFill>
          <a:ln w="254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Titre 4"/>
          <p:cNvSpPr>
            <a:spLocks noGrp="1"/>
          </p:cNvSpPr>
          <p:nvPr>
            <p:ph type="title"/>
          </p:nvPr>
        </p:nvSpPr>
        <p:spPr/>
        <p:txBody>
          <a:bodyPr>
            <a:normAutofit fontScale="90000"/>
          </a:bodyPr>
          <a:lstStyle/>
          <a:p>
            <a:r>
              <a:rPr lang="fr-FR" dirty="0" smtClean="0"/>
              <a:t>Les compétences au cycle 4</a:t>
            </a:r>
            <a:r>
              <a:rPr lang="fr-FR" dirty="0"/>
              <a:t/>
            </a:r>
            <a:br>
              <a:rPr lang="fr-FR" dirty="0"/>
            </a:br>
            <a:endParaRPr lang="fr-FR" dirty="0"/>
          </a:p>
        </p:txBody>
      </p:sp>
      <p:sp>
        <p:nvSpPr>
          <p:cNvPr id="22" name="ZoneTexte 21"/>
          <p:cNvSpPr txBox="1"/>
          <p:nvPr/>
        </p:nvSpPr>
        <p:spPr>
          <a:xfrm>
            <a:off x="374469" y="914396"/>
            <a:ext cx="8322686" cy="923330"/>
          </a:xfrm>
          <a:prstGeom prst="rect">
            <a:avLst/>
          </a:prstGeom>
          <a:solidFill>
            <a:schemeClr val="bg1"/>
          </a:solidFill>
        </p:spPr>
        <p:txBody>
          <a:bodyPr wrap="square" rtlCol="0">
            <a:spAutoFit/>
          </a:bodyPr>
          <a:lstStyle/>
          <a:p>
            <a:pPr algn="just"/>
            <a:r>
              <a:rPr lang="fr-FR" b="1" dirty="0" smtClean="0">
                <a:solidFill>
                  <a:schemeClr val="bg1">
                    <a:lumMod val="50000"/>
                  </a:schemeClr>
                </a:solidFill>
                <a:latin typeface="Arial"/>
                <a:ea typeface="Calibri"/>
              </a:rPr>
              <a:t>Les </a:t>
            </a:r>
            <a:r>
              <a:rPr lang="fr-FR" b="1" dirty="0">
                <a:solidFill>
                  <a:schemeClr val="bg1">
                    <a:lumMod val="50000"/>
                  </a:schemeClr>
                </a:solidFill>
                <a:latin typeface="Arial"/>
                <a:ea typeface="Calibri"/>
              </a:rPr>
              <a:t>compétences  s’appuient sur les acquisitions des cycles précédents et préparent celles attendues pour l’enseignement supérieur.</a:t>
            </a:r>
          </a:p>
          <a:p>
            <a:pPr algn="just"/>
            <a:endParaRPr lang="fr-FR" b="1" dirty="0">
              <a:solidFill>
                <a:schemeClr val="bg1">
                  <a:lumMod val="50000"/>
                </a:schemeClr>
              </a:solidFill>
              <a:latin typeface="Arial"/>
              <a:ea typeface="Calibri"/>
            </a:endParaRPr>
          </a:p>
        </p:txBody>
      </p:sp>
      <p:sp>
        <p:nvSpPr>
          <p:cNvPr id="4" name="Rectangle à coins arrondis 3"/>
          <p:cNvSpPr/>
          <p:nvPr/>
        </p:nvSpPr>
        <p:spPr>
          <a:xfrm>
            <a:off x="371475" y="1602210"/>
            <a:ext cx="3681104" cy="5167266"/>
          </a:xfrm>
          <a:prstGeom prst="roundRect">
            <a:avLst>
              <a:gd name="adj" fmla="val 2956"/>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6" name="Groupe 5"/>
          <p:cNvGrpSpPr/>
          <p:nvPr/>
        </p:nvGrpSpPr>
        <p:grpSpPr>
          <a:xfrm>
            <a:off x="430721" y="3944602"/>
            <a:ext cx="3736264" cy="640657"/>
            <a:chOff x="246063" y="1530948"/>
            <a:chExt cx="1036245" cy="867094"/>
          </a:xfrm>
        </p:grpSpPr>
        <p:sp>
          <p:nvSpPr>
            <p:cNvPr id="7" name="Ellipse 6"/>
            <p:cNvSpPr/>
            <p:nvPr>
              <p:custDataLst>
                <p:tags r:id="rId7"/>
              </p:custDataLst>
            </p:nvPr>
          </p:nvSpPr>
          <p:spPr>
            <a:xfrm>
              <a:off x="323774" y="1530948"/>
              <a:ext cx="867094" cy="867094"/>
            </a:xfrm>
            <a:prstGeom prst="ellipse">
              <a:avLst/>
            </a:prstGeom>
            <a:solidFill>
              <a:srgbClr val="FFFFCC"/>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fr-FR" sz="1000" b="1" dirty="0">
                <a:solidFill>
                  <a:schemeClr val="bg1"/>
                </a:solidFill>
              </a:endParaRPr>
            </a:p>
          </p:txBody>
        </p:sp>
        <p:sp>
          <p:nvSpPr>
            <p:cNvPr id="8" name="Rectangle 7">
              <a:extLst>
                <a:ext uri="{FF2B5EF4-FFF2-40B4-BE49-F238E27FC236}">
                  <a16:creationId xmlns:a16="http://schemas.microsoft.com/office/drawing/2014/main" xmlns="" id="{69477DC1-F597-174C-875B-3431886A9718}"/>
                </a:ext>
              </a:extLst>
            </p:cNvPr>
            <p:cNvSpPr/>
            <p:nvPr/>
          </p:nvSpPr>
          <p:spPr>
            <a:xfrm>
              <a:off x="246063" y="1806162"/>
              <a:ext cx="1036245" cy="270763"/>
            </a:xfrm>
            <a:prstGeom prst="rect">
              <a:avLst/>
            </a:prstGeom>
          </p:spPr>
          <p:txBody>
            <a:bodyPr wrap="square" lIns="0" tIns="0" rIns="0" bIns="0">
              <a:spAutoFit/>
            </a:bodyPr>
            <a:lstStyle/>
            <a:p>
              <a:pPr algn="ctr"/>
              <a:r>
                <a:rPr lang="fr-FR" sz="1300" b="1" dirty="0" smtClean="0">
                  <a:latin typeface="Calibri" panose="020F0502020204030204" pitchFamily="34" charset="0"/>
                  <a:cs typeface="Times New Roman" panose="02020603050405020304" pitchFamily="18" charset="0"/>
                </a:rPr>
                <a:t>Pratiquer des langages</a:t>
              </a:r>
            </a:p>
          </p:txBody>
        </p:sp>
      </p:grpSp>
      <p:grpSp>
        <p:nvGrpSpPr>
          <p:cNvPr id="9" name="Groupe 8"/>
          <p:cNvGrpSpPr/>
          <p:nvPr/>
        </p:nvGrpSpPr>
        <p:grpSpPr>
          <a:xfrm>
            <a:off x="430721" y="1868217"/>
            <a:ext cx="3761195" cy="544679"/>
            <a:chOff x="1306327" y="1567889"/>
            <a:chExt cx="1036245" cy="867094"/>
          </a:xfrm>
        </p:grpSpPr>
        <p:sp>
          <p:nvSpPr>
            <p:cNvPr id="10" name="Ellipse 9"/>
            <p:cNvSpPr/>
            <p:nvPr>
              <p:custDataLst>
                <p:tags r:id="rId6"/>
              </p:custDataLst>
            </p:nvPr>
          </p:nvSpPr>
          <p:spPr>
            <a:xfrm>
              <a:off x="1384038" y="1567889"/>
              <a:ext cx="867094" cy="867094"/>
            </a:xfrm>
            <a:prstGeom prst="ellipse">
              <a:avLst/>
            </a:prstGeom>
            <a:solidFill>
              <a:srgbClr val="F4E8DF"/>
            </a:solidFill>
            <a:ln w="127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fr-FR" b="1" dirty="0">
                <a:solidFill>
                  <a:schemeClr val="bg1"/>
                </a:solidFill>
              </a:endParaRPr>
            </a:p>
          </p:txBody>
        </p:sp>
        <p:sp>
          <p:nvSpPr>
            <p:cNvPr id="11" name="Rectangle 10">
              <a:extLst>
                <a:ext uri="{FF2B5EF4-FFF2-40B4-BE49-F238E27FC236}">
                  <a16:creationId xmlns:a16="http://schemas.microsoft.com/office/drawing/2014/main" xmlns="" id="{69477DC1-F597-174C-875B-3431886A9718}"/>
                </a:ext>
              </a:extLst>
            </p:cNvPr>
            <p:cNvSpPr/>
            <p:nvPr/>
          </p:nvSpPr>
          <p:spPr>
            <a:xfrm>
              <a:off x="1306327" y="1625775"/>
              <a:ext cx="1036245" cy="492443"/>
            </a:xfrm>
            <a:prstGeom prst="rect">
              <a:avLst/>
            </a:prstGeom>
          </p:spPr>
          <p:txBody>
            <a:bodyPr wrap="square">
              <a:spAutoFit/>
            </a:bodyPr>
            <a:lstStyle/>
            <a:p>
              <a:pPr algn="ctr"/>
              <a:r>
                <a:rPr lang="fr-FR" sz="1300" b="1" dirty="0" smtClean="0">
                  <a:latin typeface="Calibri" panose="020F0502020204030204" pitchFamily="34" charset="0"/>
                  <a:cs typeface="Times New Roman" panose="02020603050405020304" pitchFamily="18" charset="0"/>
                </a:rPr>
                <a:t>Pratiquer des démarches</a:t>
              </a:r>
            </a:p>
            <a:p>
              <a:pPr algn="ctr"/>
              <a:r>
                <a:rPr lang="fr-FR" sz="1300" b="1" dirty="0" smtClean="0">
                  <a:latin typeface="Calibri" panose="020F0502020204030204" pitchFamily="34" charset="0"/>
                  <a:cs typeface="Times New Roman" panose="02020603050405020304" pitchFamily="18" charset="0"/>
                </a:rPr>
                <a:t> scientifiques et technologiques</a:t>
              </a:r>
            </a:p>
          </p:txBody>
        </p:sp>
      </p:grpSp>
      <p:grpSp>
        <p:nvGrpSpPr>
          <p:cNvPr id="12" name="Groupe 11"/>
          <p:cNvGrpSpPr/>
          <p:nvPr/>
        </p:nvGrpSpPr>
        <p:grpSpPr>
          <a:xfrm>
            <a:off x="387926" y="4658479"/>
            <a:ext cx="3820242" cy="640657"/>
            <a:chOff x="1277158" y="2566442"/>
            <a:chExt cx="1036245" cy="867094"/>
          </a:xfrm>
        </p:grpSpPr>
        <p:sp>
          <p:nvSpPr>
            <p:cNvPr id="13" name="Ellipse 12"/>
            <p:cNvSpPr/>
            <p:nvPr>
              <p:custDataLst>
                <p:tags r:id="rId5"/>
              </p:custDataLst>
            </p:nvPr>
          </p:nvSpPr>
          <p:spPr>
            <a:xfrm>
              <a:off x="1380817" y="2566442"/>
              <a:ext cx="867094" cy="867094"/>
            </a:xfrm>
            <a:prstGeom prst="ellipse">
              <a:avLst/>
            </a:prstGeom>
            <a:solidFill>
              <a:schemeClr val="accent6">
                <a:lumMod val="20000"/>
                <a:lumOff val="80000"/>
              </a:schemeClr>
            </a:solidFill>
            <a:ln w="127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fr-FR" sz="1000" b="1" dirty="0">
                <a:solidFill>
                  <a:schemeClr val="bg1"/>
                </a:solidFill>
              </a:endParaRPr>
            </a:p>
          </p:txBody>
        </p:sp>
        <p:sp>
          <p:nvSpPr>
            <p:cNvPr id="14" name="Rectangle 13">
              <a:extLst>
                <a:ext uri="{FF2B5EF4-FFF2-40B4-BE49-F238E27FC236}">
                  <a16:creationId xmlns:a16="http://schemas.microsoft.com/office/drawing/2014/main" xmlns="" id="{69477DC1-F597-174C-875B-3431886A9718}"/>
                </a:ext>
              </a:extLst>
            </p:cNvPr>
            <p:cNvSpPr/>
            <p:nvPr/>
          </p:nvSpPr>
          <p:spPr>
            <a:xfrm>
              <a:off x="1277158" y="2832945"/>
              <a:ext cx="1036245" cy="395731"/>
            </a:xfrm>
            <a:prstGeom prst="rect">
              <a:avLst/>
            </a:prstGeom>
          </p:spPr>
          <p:txBody>
            <a:bodyPr wrap="square" lIns="0" rIns="0">
              <a:spAutoFit/>
            </a:bodyPr>
            <a:lstStyle/>
            <a:p>
              <a:pPr algn="ctr"/>
              <a:r>
                <a:rPr lang="fr-FR" sz="1300" b="1" dirty="0" smtClean="0">
                  <a:latin typeface="Calibri" panose="020F0502020204030204" pitchFamily="34" charset="0"/>
                  <a:cs typeface="Times New Roman" panose="02020603050405020304" pitchFamily="18" charset="0"/>
                </a:rPr>
                <a:t>Mobiliser des outils numériques</a:t>
              </a:r>
            </a:p>
          </p:txBody>
        </p:sp>
      </p:grpSp>
      <p:grpSp>
        <p:nvGrpSpPr>
          <p:cNvPr id="15" name="Groupe 14"/>
          <p:cNvGrpSpPr/>
          <p:nvPr/>
        </p:nvGrpSpPr>
        <p:grpSpPr>
          <a:xfrm>
            <a:off x="457025" y="2480025"/>
            <a:ext cx="3734891" cy="682195"/>
            <a:chOff x="250491" y="2432577"/>
            <a:chExt cx="1036245" cy="867094"/>
          </a:xfrm>
        </p:grpSpPr>
        <p:sp>
          <p:nvSpPr>
            <p:cNvPr id="16" name="Ellipse 15"/>
            <p:cNvSpPr/>
            <p:nvPr>
              <p:custDataLst>
                <p:tags r:id="rId4"/>
              </p:custDataLst>
            </p:nvPr>
          </p:nvSpPr>
          <p:spPr>
            <a:xfrm>
              <a:off x="318345" y="2432577"/>
              <a:ext cx="867094" cy="867094"/>
            </a:xfrm>
            <a:prstGeom prst="ellipse">
              <a:avLst/>
            </a:prstGeom>
            <a:solidFill>
              <a:schemeClr val="accent3">
                <a:lumMod val="60000"/>
                <a:lumOff val="40000"/>
              </a:schemeClr>
            </a:solid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fr-FR" sz="1000" b="1" dirty="0">
                <a:solidFill>
                  <a:schemeClr val="bg1"/>
                </a:solidFill>
              </a:endParaRPr>
            </a:p>
          </p:txBody>
        </p:sp>
        <p:sp>
          <p:nvSpPr>
            <p:cNvPr id="17" name="Rectangle 16">
              <a:extLst>
                <a:ext uri="{FF2B5EF4-FFF2-40B4-BE49-F238E27FC236}">
                  <a16:creationId xmlns:a16="http://schemas.microsoft.com/office/drawing/2014/main" xmlns="" id="{69477DC1-F597-174C-875B-3431886A9718}"/>
                </a:ext>
              </a:extLst>
            </p:cNvPr>
            <p:cNvSpPr/>
            <p:nvPr/>
          </p:nvSpPr>
          <p:spPr>
            <a:xfrm>
              <a:off x="250491" y="2740645"/>
              <a:ext cx="1036245" cy="371636"/>
            </a:xfrm>
            <a:prstGeom prst="rect">
              <a:avLst/>
            </a:prstGeom>
          </p:spPr>
          <p:txBody>
            <a:bodyPr wrap="square">
              <a:spAutoFit/>
            </a:bodyPr>
            <a:lstStyle/>
            <a:p>
              <a:pPr algn="ctr"/>
              <a:r>
                <a:rPr lang="fr-FR" sz="1300" b="1" dirty="0" smtClean="0">
                  <a:latin typeface="Calibri" panose="020F0502020204030204" pitchFamily="34" charset="0"/>
                  <a:cs typeface="Times New Roman" panose="02020603050405020304" pitchFamily="18" charset="0"/>
                </a:rPr>
                <a:t>Concevoir, créer, réaliser</a:t>
              </a:r>
            </a:p>
          </p:txBody>
        </p:sp>
      </p:grpSp>
      <p:grpSp>
        <p:nvGrpSpPr>
          <p:cNvPr id="18" name="Groupe 17"/>
          <p:cNvGrpSpPr/>
          <p:nvPr/>
        </p:nvGrpSpPr>
        <p:grpSpPr>
          <a:xfrm>
            <a:off x="432726" y="3241962"/>
            <a:ext cx="3730642" cy="640657"/>
            <a:chOff x="616147" y="4749270"/>
            <a:chExt cx="1036245" cy="867094"/>
          </a:xfrm>
        </p:grpSpPr>
        <p:sp>
          <p:nvSpPr>
            <p:cNvPr id="19" name="Ellipse 18"/>
            <p:cNvSpPr/>
            <p:nvPr>
              <p:custDataLst>
                <p:tags r:id="rId3"/>
              </p:custDataLst>
            </p:nvPr>
          </p:nvSpPr>
          <p:spPr>
            <a:xfrm>
              <a:off x="687075" y="4749270"/>
              <a:ext cx="867094" cy="867094"/>
            </a:xfrm>
            <a:prstGeom prst="ellipse">
              <a:avLst/>
            </a:prstGeom>
            <a:solidFill>
              <a:schemeClr val="accent4">
                <a:lumMod val="60000"/>
                <a:lumOff val="40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000" b="1" dirty="0"/>
            </a:p>
          </p:txBody>
        </p:sp>
        <p:sp>
          <p:nvSpPr>
            <p:cNvPr id="20" name="Rectangle 19">
              <a:extLst>
                <a:ext uri="{FF2B5EF4-FFF2-40B4-BE49-F238E27FC236}">
                  <a16:creationId xmlns:a16="http://schemas.microsoft.com/office/drawing/2014/main" xmlns="" id="{69477DC1-F597-174C-875B-3431886A9718}"/>
                </a:ext>
              </a:extLst>
            </p:cNvPr>
            <p:cNvSpPr/>
            <p:nvPr/>
          </p:nvSpPr>
          <p:spPr>
            <a:xfrm>
              <a:off x="616147" y="5004354"/>
              <a:ext cx="1036245" cy="395731"/>
            </a:xfrm>
            <a:prstGeom prst="rect">
              <a:avLst/>
            </a:prstGeom>
          </p:spPr>
          <p:txBody>
            <a:bodyPr wrap="square">
              <a:spAutoFit/>
            </a:bodyPr>
            <a:lstStyle/>
            <a:p>
              <a:pPr algn="ctr"/>
              <a:r>
                <a:rPr lang="fr-FR" sz="1300" b="1" dirty="0" smtClean="0">
                  <a:latin typeface="Calibri" panose="020F0502020204030204" pitchFamily="34" charset="0"/>
                  <a:cs typeface="Times New Roman" panose="02020603050405020304" pitchFamily="18" charset="0"/>
                </a:rPr>
                <a:t>S’approprier des outils et des méthodes</a:t>
              </a:r>
            </a:p>
          </p:txBody>
        </p:sp>
      </p:grpSp>
      <p:sp>
        <p:nvSpPr>
          <p:cNvPr id="21" name="Rectangle à coins arrondis 20"/>
          <p:cNvSpPr/>
          <p:nvPr/>
        </p:nvSpPr>
        <p:spPr>
          <a:xfrm>
            <a:off x="4249784" y="2034626"/>
            <a:ext cx="4328805" cy="731750"/>
          </a:xfrm>
          <a:prstGeom prst="roundRect">
            <a:avLst>
              <a:gd name="adj" fmla="val 21607"/>
            </a:avLst>
          </a:prstGeom>
          <a:solidFill>
            <a:srgbClr val="F4E8DF"/>
          </a:solidFill>
          <a:ln w="25400">
            <a:solidFill>
              <a:srgbClr val="EB999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nSpc>
                <a:spcPct val="115000"/>
              </a:lnSpc>
              <a:buClr>
                <a:srgbClr val="0062AC"/>
              </a:buClr>
              <a:buSzPts val="1200"/>
            </a:pPr>
            <a:r>
              <a:rPr lang="fr-FR" kern="100" dirty="0" smtClean="0">
                <a:solidFill>
                  <a:srgbClr val="000000"/>
                </a:solidFill>
                <a:latin typeface="Calibri" panose="020F0502020204030204" pitchFamily="34" charset="0"/>
                <a:ea typeface="Arial" panose="020B0604020202020204" pitchFamily="34" charset="0"/>
                <a:cs typeface="Calibri" panose="020F0502020204030204" pitchFamily="34" charset="0"/>
              </a:rPr>
              <a:t>   Design, innovation et créativité</a:t>
            </a:r>
            <a:endParaRPr lang="fr-FR" kern="100" dirty="0">
              <a:solidFill>
                <a:srgbClr val="000000"/>
              </a:solidFill>
              <a:latin typeface="Calibri" panose="020F0502020204030204" pitchFamily="34" charset="0"/>
              <a:ea typeface="Arial" panose="020B0604020202020204" pitchFamily="34" charset="0"/>
              <a:cs typeface="Calibri" panose="020F0502020204030204" pitchFamily="34" charset="0"/>
            </a:endParaRPr>
          </a:p>
        </p:txBody>
      </p:sp>
      <p:sp>
        <p:nvSpPr>
          <p:cNvPr id="23" name="Rectangle à coins arrondis 22"/>
          <p:cNvSpPr/>
          <p:nvPr/>
        </p:nvSpPr>
        <p:spPr>
          <a:xfrm>
            <a:off x="4249783" y="3180233"/>
            <a:ext cx="4328806" cy="792786"/>
          </a:xfrm>
          <a:prstGeom prst="roundRect">
            <a:avLst/>
          </a:prstGeom>
          <a:solidFill>
            <a:schemeClr val="accent3">
              <a:lumMod val="60000"/>
              <a:lumOff val="40000"/>
            </a:scheme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82563">
              <a:lnSpc>
                <a:spcPct val="115000"/>
              </a:lnSpc>
              <a:buClr>
                <a:srgbClr val="0062AC"/>
              </a:buClr>
              <a:buSzPts val="1200"/>
            </a:pPr>
            <a:r>
              <a:rPr lang="fr-FR" kern="100" dirty="0" smtClean="0">
                <a:solidFill>
                  <a:schemeClr val="tx1">
                    <a:lumMod val="95000"/>
                    <a:lumOff val="5000"/>
                  </a:schemeClr>
                </a:solidFill>
                <a:latin typeface="Calibri" panose="020F0502020204030204" pitchFamily="34" charset="0"/>
                <a:ea typeface="Arial" panose="020B0604020202020204" pitchFamily="34" charset="0"/>
                <a:cs typeface="Calibri" panose="020F0502020204030204" pitchFamily="34" charset="0"/>
              </a:rPr>
              <a:t>Les objets techniques, les services et les changements induits dans la société</a:t>
            </a:r>
            <a:endParaRPr lang="fr-FR" sz="1000" kern="100" dirty="0">
              <a:solidFill>
                <a:srgbClr val="000000"/>
              </a:solidFill>
              <a:latin typeface="Calibri" panose="020F0502020204030204" pitchFamily="34" charset="0"/>
              <a:ea typeface="Arial" panose="020B0604020202020204" pitchFamily="34" charset="0"/>
              <a:cs typeface="Calibri" panose="020F0502020204030204" pitchFamily="34" charset="0"/>
            </a:endParaRPr>
          </a:p>
        </p:txBody>
      </p:sp>
      <p:sp>
        <p:nvSpPr>
          <p:cNvPr id="24" name="Rectangle à coins arrondis 23"/>
          <p:cNvSpPr/>
          <p:nvPr/>
        </p:nvSpPr>
        <p:spPr>
          <a:xfrm>
            <a:off x="4249783" y="4306202"/>
            <a:ext cx="4328806" cy="842932"/>
          </a:xfrm>
          <a:prstGeom prst="roundRect">
            <a:avLst/>
          </a:prstGeom>
          <a:solidFill>
            <a:schemeClr val="accent4">
              <a:lumMod val="60000"/>
              <a:lumOff val="40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15000"/>
              </a:lnSpc>
              <a:buClr>
                <a:srgbClr val="0062AC"/>
              </a:buClr>
              <a:buSzPts val="1200"/>
            </a:pPr>
            <a:r>
              <a:rPr lang="fr-FR" b="1" kern="100" dirty="0">
                <a:solidFill>
                  <a:schemeClr val="bg1"/>
                </a:solidFill>
                <a:latin typeface="Calibri" panose="020F0502020204030204" pitchFamily="34" charset="0"/>
                <a:ea typeface="Arial" panose="020B0604020202020204" pitchFamily="34" charset="0"/>
                <a:cs typeface="Calibri" panose="020F0502020204030204" pitchFamily="34" charset="0"/>
              </a:rPr>
              <a:t> </a:t>
            </a:r>
            <a:r>
              <a:rPr lang="fr-FR" b="1" kern="100" dirty="0" smtClean="0">
                <a:solidFill>
                  <a:schemeClr val="bg1"/>
                </a:solidFill>
                <a:latin typeface="Calibri" panose="020F0502020204030204" pitchFamily="34" charset="0"/>
                <a:ea typeface="Arial" panose="020B0604020202020204" pitchFamily="34" charset="0"/>
                <a:cs typeface="Calibri" panose="020F0502020204030204" pitchFamily="34" charset="0"/>
              </a:rPr>
              <a:t>La modélisation et la simulation des objets et systèmes techniques</a:t>
            </a:r>
            <a:endParaRPr lang="fr-FR" b="1" kern="100" dirty="0">
              <a:solidFill>
                <a:schemeClr val="bg1"/>
              </a:solidFill>
              <a:latin typeface="Calibri" panose="020F0502020204030204" pitchFamily="34" charset="0"/>
              <a:ea typeface="Arial" panose="020B0604020202020204" pitchFamily="34" charset="0"/>
              <a:cs typeface="Calibri" panose="020F0502020204030204" pitchFamily="34" charset="0"/>
            </a:endParaRPr>
          </a:p>
        </p:txBody>
      </p:sp>
      <p:sp>
        <p:nvSpPr>
          <p:cNvPr id="25" name="Rectangle à coins arrondis 24"/>
          <p:cNvSpPr/>
          <p:nvPr/>
        </p:nvSpPr>
        <p:spPr>
          <a:xfrm>
            <a:off x="4249783" y="5570048"/>
            <a:ext cx="4328806" cy="982276"/>
          </a:xfrm>
          <a:prstGeom prst="roundRect">
            <a:avLst/>
          </a:prstGeom>
          <a:solidFill>
            <a:srgbClr val="FFFFCC"/>
          </a:solid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82563" indent="-182563">
              <a:lnSpc>
                <a:spcPct val="115000"/>
              </a:lnSpc>
              <a:buClr>
                <a:srgbClr val="0062AC"/>
              </a:buClr>
              <a:buSzPts val="1200"/>
              <a:tabLst>
                <a:tab pos="182563" algn="l"/>
              </a:tabLst>
            </a:pPr>
            <a:r>
              <a:rPr lang="fr-FR" kern="100" dirty="0" smtClean="0">
                <a:solidFill>
                  <a:srgbClr val="000000"/>
                </a:solidFill>
                <a:latin typeface="Calibri" panose="020F0502020204030204" pitchFamily="34" charset="0"/>
                <a:ea typeface="Arial" panose="020B0604020202020204" pitchFamily="34" charset="0"/>
                <a:cs typeface="Calibri" panose="020F0502020204030204" pitchFamily="34" charset="0"/>
              </a:rPr>
              <a:t>	L’informatique et la programmation</a:t>
            </a:r>
            <a:endParaRPr lang="fr-FR" kern="100" dirty="0">
              <a:solidFill>
                <a:srgbClr val="000000"/>
              </a:solidFill>
              <a:latin typeface="Calibri" panose="020F0502020204030204" pitchFamily="34" charset="0"/>
              <a:ea typeface="Arial" panose="020B0604020202020204" pitchFamily="34" charset="0"/>
              <a:cs typeface="Calibri" panose="020F0502020204030204" pitchFamily="34" charset="0"/>
            </a:endParaRPr>
          </a:p>
        </p:txBody>
      </p:sp>
      <p:sp>
        <p:nvSpPr>
          <p:cNvPr id="27" name="ZoneTexte 26"/>
          <p:cNvSpPr txBox="1"/>
          <p:nvPr/>
        </p:nvSpPr>
        <p:spPr>
          <a:xfrm>
            <a:off x="338618" y="1555832"/>
            <a:ext cx="1582057" cy="369332"/>
          </a:xfrm>
          <a:prstGeom prst="rect">
            <a:avLst/>
          </a:prstGeom>
          <a:noFill/>
        </p:spPr>
        <p:txBody>
          <a:bodyPr wrap="square" rtlCol="0">
            <a:spAutoFit/>
          </a:bodyPr>
          <a:lstStyle/>
          <a:p>
            <a:r>
              <a:rPr lang="fr-FR" b="1" dirty="0" smtClean="0">
                <a:solidFill>
                  <a:schemeClr val="accent1">
                    <a:lumMod val="75000"/>
                  </a:schemeClr>
                </a:solidFill>
              </a:rPr>
              <a:t>Compétences</a:t>
            </a:r>
            <a:endParaRPr lang="fr-FR" b="1" dirty="0">
              <a:solidFill>
                <a:schemeClr val="accent1">
                  <a:lumMod val="75000"/>
                </a:schemeClr>
              </a:solidFill>
            </a:endParaRPr>
          </a:p>
        </p:txBody>
      </p:sp>
      <p:sp>
        <p:nvSpPr>
          <p:cNvPr id="29" name="ZoneTexte 28"/>
          <p:cNvSpPr txBox="1"/>
          <p:nvPr/>
        </p:nvSpPr>
        <p:spPr>
          <a:xfrm>
            <a:off x="4110446" y="1602210"/>
            <a:ext cx="5447422" cy="369332"/>
          </a:xfrm>
          <a:prstGeom prst="rect">
            <a:avLst/>
          </a:prstGeom>
          <a:noFill/>
        </p:spPr>
        <p:txBody>
          <a:bodyPr wrap="square" rtlCol="0">
            <a:spAutoFit/>
          </a:bodyPr>
          <a:lstStyle/>
          <a:p>
            <a:r>
              <a:rPr lang="fr-FR" b="1" dirty="0" smtClean="0">
                <a:solidFill>
                  <a:schemeClr val="accent1">
                    <a:lumMod val="75000"/>
                  </a:schemeClr>
                </a:solidFill>
              </a:rPr>
              <a:t>  </a:t>
            </a:r>
            <a:r>
              <a:rPr lang="fr-FR" b="1" dirty="0" smtClean="0">
                <a:solidFill>
                  <a:srgbClr val="A2127F"/>
                </a:solidFill>
              </a:rPr>
              <a:t>Thématiques</a:t>
            </a:r>
            <a:endParaRPr lang="fr-FR" b="1" dirty="0">
              <a:solidFill>
                <a:srgbClr val="A2127F"/>
              </a:solidFill>
            </a:endParaRPr>
          </a:p>
        </p:txBody>
      </p:sp>
      <p:grpSp>
        <p:nvGrpSpPr>
          <p:cNvPr id="30" name="Groupe 29"/>
          <p:cNvGrpSpPr/>
          <p:nvPr/>
        </p:nvGrpSpPr>
        <p:grpSpPr>
          <a:xfrm>
            <a:off x="720767" y="5372356"/>
            <a:ext cx="3196645" cy="640657"/>
            <a:chOff x="1380817" y="2566442"/>
            <a:chExt cx="867094" cy="867094"/>
          </a:xfrm>
        </p:grpSpPr>
        <p:sp>
          <p:nvSpPr>
            <p:cNvPr id="31" name="Ellipse 30"/>
            <p:cNvSpPr/>
            <p:nvPr>
              <p:custDataLst>
                <p:tags r:id="rId2"/>
              </p:custDataLst>
            </p:nvPr>
          </p:nvSpPr>
          <p:spPr>
            <a:xfrm>
              <a:off x="1380817" y="2566442"/>
              <a:ext cx="867094" cy="867094"/>
            </a:xfrm>
            <a:prstGeom prst="ellipse">
              <a:avLst/>
            </a:prstGeom>
            <a:solidFill>
              <a:schemeClr val="accent5">
                <a:lumMod val="20000"/>
                <a:lumOff val="80000"/>
              </a:schemeClr>
            </a:solidFill>
            <a:ln w="127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fr-FR" sz="1000" b="1" dirty="0">
                <a:solidFill>
                  <a:schemeClr val="bg1"/>
                </a:solidFill>
              </a:endParaRPr>
            </a:p>
          </p:txBody>
        </p:sp>
        <p:sp>
          <p:nvSpPr>
            <p:cNvPr id="32" name="Rectangle 31">
              <a:extLst>
                <a:ext uri="{FF2B5EF4-FFF2-40B4-BE49-F238E27FC236}">
                  <a16:creationId xmlns:a16="http://schemas.microsoft.com/office/drawing/2014/main" xmlns="" id="{69477DC1-F597-174C-875B-3431886A9718}"/>
                </a:ext>
              </a:extLst>
            </p:cNvPr>
            <p:cNvSpPr/>
            <p:nvPr/>
          </p:nvSpPr>
          <p:spPr>
            <a:xfrm>
              <a:off x="1487671" y="2663123"/>
              <a:ext cx="646205" cy="666495"/>
            </a:xfrm>
            <a:prstGeom prst="rect">
              <a:avLst/>
            </a:prstGeom>
          </p:spPr>
          <p:txBody>
            <a:bodyPr wrap="square" lIns="0" rIns="0">
              <a:spAutoFit/>
            </a:bodyPr>
            <a:lstStyle/>
            <a:p>
              <a:pPr algn="ctr"/>
              <a:r>
                <a:rPr lang="fr-FR" sz="1300" b="1" dirty="0" smtClean="0">
                  <a:latin typeface="Calibri" panose="020F0502020204030204" pitchFamily="34" charset="0"/>
                  <a:cs typeface="Times New Roman" panose="02020603050405020304" pitchFamily="18" charset="0"/>
                </a:rPr>
                <a:t>Adopter un comportement éthique et responsable</a:t>
              </a:r>
            </a:p>
          </p:txBody>
        </p:sp>
      </p:grpSp>
      <p:grpSp>
        <p:nvGrpSpPr>
          <p:cNvPr id="33" name="Groupe 32"/>
          <p:cNvGrpSpPr/>
          <p:nvPr/>
        </p:nvGrpSpPr>
        <p:grpSpPr>
          <a:xfrm>
            <a:off x="338618" y="6088090"/>
            <a:ext cx="3820242" cy="640656"/>
            <a:chOff x="1277158" y="2578228"/>
            <a:chExt cx="1036245" cy="867093"/>
          </a:xfrm>
        </p:grpSpPr>
        <p:sp>
          <p:nvSpPr>
            <p:cNvPr id="34" name="Ellipse 33"/>
            <p:cNvSpPr/>
            <p:nvPr>
              <p:custDataLst>
                <p:tags r:id="rId1"/>
              </p:custDataLst>
            </p:nvPr>
          </p:nvSpPr>
          <p:spPr>
            <a:xfrm>
              <a:off x="1380817" y="2578228"/>
              <a:ext cx="867094" cy="867093"/>
            </a:xfrm>
            <a:prstGeom prst="ellipse">
              <a:avLst/>
            </a:prstGeom>
            <a:solidFill>
              <a:schemeClr val="accent2">
                <a:lumMod val="40000"/>
                <a:lumOff val="60000"/>
              </a:schemeClr>
            </a:solidFill>
            <a:ln w="1270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fr-FR" sz="1000" b="1" dirty="0">
                <a:solidFill>
                  <a:schemeClr val="bg1"/>
                </a:solidFill>
              </a:endParaRPr>
            </a:p>
          </p:txBody>
        </p:sp>
        <p:sp>
          <p:nvSpPr>
            <p:cNvPr id="35" name="Rectangle 34">
              <a:extLst>
                <a:ext uri="{FF2B5EF4-FFF2-40B4-BE49-F238E27FC236}">
                  <a16:creationId xmlns:a16="http://schemas.microsoft.com/office/drawing/2014/main" xmlns="" id="{69477DC1-F597-174C-875B-3431886A9718}"/>
                </a:ext>
              </a:extLst>
            </p:cNvPr>
            <p:cNvSpPr/>
            <p:nvPr/>
          </p:nvSpPr>
          <p:spPr>
            <a:xfrm>
              <a:off x="1277158" y="2667932"/>
              <a:ext cx="1036245" cy="666493"/>
            </a:xfrm>
            <a:prstGeom prst="rect">
              <a:avLst/>
            </a:prstGeom>
          </p:spPr>
          <p:txBody>
            <a:bodyPr wrap="square" lIns="0" rIns="0">
              <a:spAutoFit/>
            </a:bodyPr>
            <a:lstStyle/>
            <a:p>
              <a:pPr algn="ctr"/>
              <a:r>
                <a:rPr lang="fr-FR" sz="1300" b="1" dirty="0" smtClean="0">
                  <a:latin typeface="Calibri" panose="020F0502020204030204" pitchFamily="34" charset="0"/>
                  <a:cs typeface="Times New Roman" panose="02020603050405020304" pitchFamily="18" charset="0"/>
                </a:rPr>
                <a:t>Se situer dans l’espace </a:t>
              </a:r>
            </a:p>
            <a:p>
              <a:pPr algn="ctr"/>
              <a:r>
                <a:rPr lang="fr-FR" sz="1300" b="1" dirty="0" smtClean="0">
                  <a:latin typeface="Calibri" panose="020F0502020204030204" pitchFamily="34" charset="0"/>
                  <a:cs typeface="Times New Roman" panose="02020603050405020304" pitchFamily="18" charset="0"/>
                </a:rPr>
                <a:t>et dans le temps</a:t>
              </a:r>
            </a:p>
          </p:txBody>
        </p:sp>
      </p:grpSp>
    </p:spTree>
    <p:extLst>
      <p:ext uri="{BB962C8B-B14F-4D97-AF65-F5344CB8AC3E}">
        <p14:creationId xmlns:p14="http://schemas.microsoft.com/office/powerpoint/2010/main" val="21755909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Comparaison 2011-2019</a:t>
            </a:r>
            <a:endParaRPr lang="fr-FR" dirty="0"/>
          </a:p>
        </p:txBody>
      </p:sp>
      <p:sp>
        <p:nvSpPr>
          <p:cNvPr id="56" name="Rectangle 55"/>
          <p:cNvSpPr/>
          <p:nvPr/>
        </p:nvSpPr>
        <p:spPr>
          <a:xfrm>
            <a:off x="7354719" y="6608481"/>
            <a:ext cx="1784463" cy="215444"/>
          </a:xfrm>
          <a:prstGeom prst="rect">
            <a:avLst/>
          </a:prstGeom>
        </p:spPr>
        <p:txBody>
          <a:bodyPr wrap="none">
            <a:spAutoFit/>
          </a:bodyPr>
          <a:lstStyle/>
          <a:p>
            <a:r>
              <a:rPr lang="fr-FR" sz="800" dirty="0"/>
              <a:t>Source : http://www.21siecle.quebec/</a:t>
            </a:r>
          </a:p>
        </p:txBody>
      </p:sp>
      <p:sp>
        <p:nvSpPr>
          <p:cNvPr id="61" name="Flèche droite 60"/>
          <p:cNvSpPr/>
          <p:nvPr/>
        </p:nvSpPr>
        <p:spPr>
          <a:xfrm>
            <a:off x="126124" y="1746007"/>
            <a:ext cx="8999404" cy="3003331"/>
          </a:xfrm>
          <a:prstGeom prst="rightArrow">
            <a:avLst>
              <a:gd name="adj1" fmla="val 50000"/>
              <a:gd name="adj2" fmla="val 41339"/>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Ins="72000" rtlCol="0" anchor="ctr"/>
          <a:lstStyle/>
          <a:p>
            <a:pPr algn="r">
              <a:spcBef>
                <a:spcPct val="0"/>
              </a:spcBef>
            </a:pPr>
            <a:endParaRPr lang="fr-FR" sz="2000">
              <a:solidFill>
                <a:schemeClr val="bg1"/>
              </a:solidFill>
            </a:endParaRPr>
          </a:p>
        </p:txBody>
      </p:sp>
      <p:grpSp>
        <p:nvGrpSpPr>
          <p:cNvPr id="62" name="Groupe 61"/>
          <p:cNvGrpSpPr/>
          <p:nvPr/>
        </p:nvGrpSpPr>
        <p:grpSpPr>
          <a:xfrm>
            <a:off x="1356109" y="1509014"/>
            <a:ext cx="3324596" cy="3331508"/>
            <a:chOff x="1773895" y="1763246"/>
            <a:chExt cx="3324596" cy="3331508"/>
          </a:xfrm>
        </p:grpSpPr>
        <p:pic>
          <p:nvPicPr>
            <p:cNvPr id="63" name="Picture 18" descr="C:\Users\user\Documents\My Dropbox\03-Développements\STI2D\Boule-grise.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73895" y="1763246"/>
              <a:ext cx="3324596" cy="3331508"/>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
          <p:nvSpPr>
            <p:cNvPr id="64" name="Ellipse 63"/>
            <p:cNvSpPr/>
            <p:nvPr/>
          </p:nvSpPr>
          <p:spPr>
            <a:xfrm>
              <a:off x="2791037" y="3892436"/>
              <a:ext cx="1336919" cy="1188663"/>
            </a:xfrm>
            <a:prstGeom prst="ellipse">
              <a:avLst/>
            </a:prstGeom>
            <a:ln w="34925">
              <a:solidFill>
                <a:srgbClr val="FFFFFF"/>
              </a:solidFill>
            </a:ln>
            <a:effectLst>
              <a:outerShdw blurRad="317500" dir="2700000" algn="ctr">
                <a:srgbClr val="000000">
                  <a:alpha val="43000"/>
                </a:srgbClr>
              </a:outerShdw>
            </a:effectLst>
            <a:scene3d>
              <a:camera prst="perspectiveFront" fov="2700000">
                <a:rot lat="19086000" lon="18948000"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t>La voie de formation</a:t>
              </a:r>
              <a:br>
                <a:rPr lang="fr-FR" sz="1400" dirty="0"/>
              </a:br>
              <a:r>
                <a:rPr lang="fr-FR" sz="1400" dirty="0"/>
                <a:t>STI2D</a:t>
              </a:r>
            </a:p>
          </p:txBody>
        </p:sp>
        <p:sp>
          <p:nvSpPr>
            <p:cNvPr id="65" name="Ellipse 64"/>
            <p:cNvSpPr/>
            <p:nvPr/>
          </p:nvSpPr>
          <p:spPr>
            <a:xfrm>
              <a:off x="2555482" y="2352470"/>
              <a:ext cx="912320" cy="881568"/>
            </a:xfrm>
            <a:prstGeom prst="ellipse">
              <a:avLst/>
            </a:prstGeom>
            <a:blipFill rotWithShape="1">
              <a:blip r:embed="rId5" cstate="print">
                <a:extLst>
                  <a:ext uri="{28A0092B-C50C-407E-A947-70E740481C1C}">
                    <a14:useLocalDpi xmlns:a14="http://schemas.microsoft.com/office/drawing/2010/main"/>
                  </a:ext>
                </a:extLst>
              </a:blip>
              <a:stretch>
                <a:fillRect/>
              </a:stretch>
            </a:blipFill>
            <a:ln>
              <a:noFill/>
            </a:ln>
            <a:effectLst/>
            <a:scene3d>
              <a:camera prst="perspectiveFront"/>
              <a:lightRig rig="threePt" dir="t">
                <a:rot lat="0" lon="0" rev="20400000"/>
              </a:lightRig>
            </a:scene3d>
            <a:sp3d>
              <a:bevelT w="889000" h="381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Ellipse 65"/>
            <p:cNvSpPr/>
            <p:nvPr/>
          </p:nvSpPr>
          <p:spPr>
            <a:xfrm>
              <a:off x="3467802" y="2360030"/>
              <a:ext cx="912320" cy="881568"/>
            </a:xfrm>
            <a:prstGeom prst="ellipse">
              <a:avLst/>
            </a:prstGeom>
            <a:blipFill rotWithShape="1">
              <a:blip r:embed="rId6" cstate="print">
                <a:extLst>
                  <a:ext uri="{28A0092B-C50C-407E-A947-70E740481C1C}">
                    <a14:useLocalDpi xmlns:a14="http://schemas.microsoft.com/office/drawing/2010/main"/>
                  </a:ext>
                </a:extLst>
              </a:blip>
              <a:stretch>
                <a:fillRect/>
              </a:stretch>
            </a:blipFill>
            <a:ln>
              <a:noFill/>
            </a:ln>
            <a:effectLst/>
            <a:scene3d>
              <a:camera prst="perspectiveFront"/>
              <a:lightRig rig="threePt" dir="t">
                <a:rot lat="0" lon="0" rev="20400000"/>
              </a:lightRig>
            </a:scene3d>
            <a:sp3d>
              <a:bevelT w="889000" h="381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 name="Ellipse 66"/>
            <p:cNvSpPr/>
            <p:nvPr/>
          </p:nvSpPr>
          <p:spPr>
            <a:xfrm>
              <a:off x="2547865" y="3244478"/>
              <a:ext cx="912320" cy="881568"/>
            </a:xfrm>
            <a:prstGeom prst="ellipse">
              <a:avLst/>
            </a:prstGeom>
            <a:blipFill>
              <a:blip r:embed="rId7" cstate="print">
                <a:extLst>
                  <a:ext uri="{28A0092B-C50C-407E-A947-70E740481C1C}">
                    <a14:useLocalDpi xmlns:a14="http://schemas.microsoft.com/office/drawing/2010/main"/>
                  </a:ext>
                </a:extLst>
              </a:blip>
              <a:stretch>
                <a:fillRect/>
              </a:stretch>
            </a:blipFill>
            <a:ln>
              <a:noFill/>
            </a:ln>
            <a:scene3d>
              <a:camera prst="perspectiveFront"/>
              <a:lightRig rig="threePt" dir="t">
                <a:rot lat="0" lon="0" rev="20400000"/>
              </a:lightRig>
            </a:scene3d>
            <a:sp3d>
              <a:bevelT w="889000" h="381000"/>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dirty="0"/>
            </a:p>
          </p:txBody>
        </p:sp>
        <p:sp>
          <p:nvSpPr>
            <p:cNvPr id="68" name="Ellipse 67"/>
            <p:cNvSpPr/>
            <p:nvPr/>
          </p:nvSpPr>
          <p:spPr>
            <a:xfrm>
              <a:off x="3497840" y="3245114"/>
              <a:ext cx="912320" cy="881568"/>
            </a:xfrm>
            <a:prstGeom prst="ellipse">
              <a:avLst/>
            </a:prstGeom>
            <a:blipFill rotWithShape="1">
              <a:blip r:embed="rId8" cstate="print">
                <a:extLst>
                  <a:ext uri="{28A0092B-C50C-407E-A947-70E740481C1C}">
                    <a14:useLocalDpi xmlns:a14="http://schemas.microsoft.com/office/drawing/2010/main"/>
                  </a:ext>
                </a:extLst>
              </a:blip>
              <a:stretch>
                <a:fillRect/>
              </a:stretch>
            </a:blipFill>
            <a:ln>
              <a:noFill/>
            </a:ln>
            <a:effectLst/>
            <a:scene3d>
              <a:camera prst="perspectiveFront"/>
              <a:lightRig rig="threePt" dir="t">
                <a:rot lat="0" lon="0" rev="20400000"/>
              </a:lightRig>
            </a:scene3d>
            <a:sp3d>
              <a:bevelT w="889000" h="3810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9" name="Picture 4" descr="C:\Users\user\Documents\My Dropbox\03-Développements\STI2D\Illustrations\STI2D.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114422" y="2851628"/>
              <a:ext cx="730721" cy="68259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0" name="Groupe 69"/>
          <p:cNvGrpSpPr/>
          <p:nvPr/>
        </p:nvGrpSpPr>
        <p:grpSpPr>
          <a:xfrm>
            <a:off x="3849759" y="1527686"/>
            <a:ext cx="4997880" cy="3466530"/>
            <a:chOff x="4120818" y="1781918"/>
            <a:chExt cx="4997880" cy="3466530"/>
          </a:xfrm>
        </p:grpSpPr>
        <p:sp>
          <p:nvSpPr>
            <p:cNvPr id="71" name="Ellipse 70"/>
            <p:cNvSpPr>
              <a:spLocks/>
            </p:cNvSpPr>
            <p:nvPr/>
          </p:nvSpPr>
          <p:spPr>
            <a:xfrm>
              <a:off x="6197272" y="3071876"/>
              <a:ext cx="700243" cy="714248"/>
            </a:xfrm>
            <a:prstGeom prst="ellipse">
              <a:avLst/>
            </a:prstGeom>
          </p:spPr>
          <p:style>
            <a:lnRef idx="0">
              <a:schemeClr val="accent1"/>
            </a:lnRef>
            <a:fillRef idx="3">
              <a:schemeClr val="accent1"/>
            </a:fillRef>
            <a:effectRef idx="3">
              <a:schemeClr val="accent1"/>
            </a:effectRef>
            <a:fontRef idx="minor">
              <a:schemeClr val="lt1"/>
            </a:fontRef>
          </p:style>
          <p:txBody>
            <a:bodyPr lIns="36000" tIns="0" rIns="36000" bIns="0" rtlCol="0" anchor="ctr"/>
            <a:lstStyle/>
            <a:p>
              <a:pPr algn="ctr"/>
              <a:endParaRPr lang="fr-FR" sz="800" dirty="0"/>
            </a:p>
          </p:txBody>
        </p:sp>
        <p:graphicFrame>
          <p:nvGraphicFramePr>
            <p:cNvPr id="72" name="Diagramme 71"/>
            <p:cNvGraphicFramePr>
              <a:graphicFrameLocks/>
            </p:cNvGraphicFramePr>
            <p:nvPr>
              <p:custDataLst>
                <p:tags r:id="rId1"/>
              </p:custDataLst>
              <p:extLst>
                <p:ext uri="{D42A27DB-BD31-4B8C-83A1-F6EECF244321}">
                  <p14:modId xmlns:p14="http://schemas.microsoft.com/office/powerpoint/2010/main" val="2846790764"/>
                </p:ext>
              </p:extLst>
            </p:nvPr>
          </p:nvGraphicFramePr>
          <p:xfrm>
            <a:off x="4120818" y="1781918"/>
            <a:ext cx="4997880" cy="346653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73" name="Arrondir un rectangle avec un coin diagonal 72"/>
          <p:cNvSpPr/>
          <p:nvPr/>
        </p:nvSpPr>
        <p:spPr>
          <a:xfrm>
            <a:off x="1438662" y="5220287"/>
            <a:ext cx="2995790" cy="1131851"/>
          </a:xfrm>
          <a:prstGeom prst="round2DiagRect">
            <a:avLst/>
          </a:prstGeom>
          <a:gradFill flip="none" rotWithShape="1">
            <a:gsLst>
              <a:gs pos="0">
                <a:srgbClr val="5E9EFF">
                  <a:alpha val="0"/>
                </a:srgbClr>
              </a:gs>
              <a:gs pos="39999">
                <a:srgbClr val="85C2FF"/>
              </a:gs>
              <a:gs pos="60000">
                <a:srgbClr val="C4D6EB"/>
              </a:gs>
              <a:gs pos="100000">
                <a:schemeClr val="accent1">
                  <a:lumMod val="40000"/>
                  <a:lumOff val="60000"/>
                </a:schemeClr>
              </a:gs>
            </a:gsLst>
            <a:lin ang="13500000" scaled="1"/>
            <a:tileRect/>
          </a:gradFill>
          <a:ln>
            <a:noFill/>
          </a:ln>
          <a:effectLst/>
          <a:scene3d>
            <a:camera prst="orthographicFront"/>
            <a:lightRig rig="threePt" dir="t"/>
          </a:scene3d>
          <a:sp3d>
            <a:bevelT w="19050" h="50800"/>
          </a:sp3d>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r>
              <a:rPr lang="fr-FR" sz="1400" i="1" dirty="0">
                <a:solidFill>
                  <a:schemeClr val="tx2"/>
                </a:solidFill>
              </a:rPr>
              <a:t>Une</a:t>
            </a:r>
            <a:r>
              <a:rPr lang="fr-FR" sz="1400" i="1" dirty="0"/>
              <a:t> </a:t>
            </a:r>
            <a:r>
              <a:rPr lang="fr-FR" sz="1400" i="1" dirty="0">
                <a:solidFill>
                  <a:schemeClr val="tx2"/>
                </a:solidFill>
              </a:rPr>
              <a:t>approche technologique et scientifique, dans un espace de travail collaboratif, pour préparer à la poursuite d’études, </a:t>
            </a:r>
            <a:r>
              <a:rPr lang="fr-FR" sz="1400" b="1" i="1" dirty="0">
                <a:solidFill>
                  <a:schemeClr val="tx2"/>
                </a:solidFill>
              </a:rPr>
              <a:t>en comprenant et respectant le monde</a:t>
            </a:r>
          </a:p>
        </p:txBody>
      </p:sp>
      <p:grpSp>
        <p:nvGrpSpPr>
          <p:cNvPr id="74" name="Groupe 73"/>
          <p:cNvGrpSpPr/>
          <p:nvPr/>
        </p:nvGrpSpPr>
        <p:grpSpPr>
          <a:xfrm>
            <a:off x="4813939" y="5220288"/>
            <a:ext cx="3441120" cy="1131850"/>
            <a:chOff x="4870641" y="359499"/>
            <a:chExt cx="3441120" cy="1131850"/>
          </a:xfrm>
        </p:grpSpPr>
        <p:sp>
          <p:nvSpPr>
            <p:cNvPr id="75" name="Rectangle 74">
              <a:extLst>
                <a:ext uri="{FF2B5EF4-FFF2-40B4-BE49-F238E27FC236}">
                  <a16:creationId xmlns:a16="http://schemas.microsoft.com/office/drawing/2014/main" xmlns="" id="{7337C3E9-3FA8-D349-8F49-F17386A92C2C}"/>
                </a:ext>
              </a:extLst>
            </p:cNvPr>
            <p:cNvSpPr/>
            <p:nvPr/>
          </p:nvSpPr>
          <p:spPr>
            <a:xfrm>
              <a:off x="4892171" y="359499"/>
              <a:ext cx="3419590" cy="1131850"/>
            </a:xfrm>
            <a:prstGeom prst="rect">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rIns="72000" rtlCol="0" anchor="ctr"/>
            <a:lstStyle/>
            <a:p>
              <a:pPr algn="r"/>
              <a:r>
                <a:rPr lang="fr-FR" sz="1400" dirty="0"/>
                <a:t>Prédominance de la démarche d’ingénierie </a:t>
              </a:r>
              <a:r>
                <a:rPr lang="fr-FR" sz="1400" b="1" dirty="0"/>
                <a:t>collaborative</a:t>
              </a:r>
              <a:r>
                <a:rPr lang="fr-FR" sz="1400" dirty="0"/>
                <a:t> dans une logique pluridisciplinaire STEM (Science, </a:t>
              </a:r>
              <a:r>
                <a:rPr lang="fr-FR" sz="1400" dirty="0" err="1"/>
                <a:t>Technology</a:t>
              </a:r>
              <a:r>
                <a:rPr lang="fr-FR" sz="1400" dirty="0"/>
                <a:t>, Engineering and </a:t>
              </a:r>
              <a:r>
                <a:rPr lang="fr-FR" sz="1400" dirty="0" err="1"/>
                <a:t>Mathematics</a:t>
              </a:r>
              <a:r>
                <a:rPr lang="fr-FR" sz="1400" dirty="0"/>
                <a:t>)</a:t>
              </a:r>
              <a:endParaRPr lang="fr-FR"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6" name="Rectangle 75">
              <a:extLst>
                <a:ext uri="{FF2B5EF4-FFF2-40B4-BE49-F238E27FC236}">
                  <a16:creationId xmlns:a16="http://schemas.microsoft.com/office/drawing/2014/main" xmlns="" id="{8D6E24B9-7F59-7147-A09C-B9F13E75F149}"/>
                </a:ext>
              </a:extLst>
            </p:cNvPr>
            <p:cNvSpPr/>
            <p:nvPr/>
          </p:nvSpPr>
          <p:spPr>
            <a:xfrm>
              <a:off x="4870641" y="363654"/>
              <a:ext cx="107788" cy="1127695"/>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grpSp>
      <p:sp>
        <p:nvSpPr>
          <p:cNvPr id="77" name="Rectangle 76"/>
          <p:cNvSpPr/>
          <p:nvPr/>
        </p:nvSpPr>
        <p:spPr>
          <a:xfrm>
            <a:off x="2680901" y="4811294"/>
            <a:ext cx="652743" cy="369332"/>
          </a:xfrm>
          <a:prstGeom prst="rect">
            <a:avLst/>
          </a:prstGeom>
        </p:spPr>
        <p:txBody>
          <a:bodyPr wrap="none">
            <a:spAutoFit/>
          </a:bodyPr>
          <a:lstStyle/>
          <a:p>
            <a:r>
              <a:rPr lang="fr-FR" dirty="0"/>
              <a:t>2011</a:t>
            </a:r>
          </a:p>
        </p:txBody>
      </p:sp>
      <p:sp>
        <p:nvSpPr>
          <p:cNvPr id="78" name="Rectangle 77"/>
          <p:cNvSpPr/>
          <p:nvPr/>
        </p:nvSpPr>
        <p:spPr>
          <a:xfrm>
            <a:off x="6070178" y="4805211"/>
            <a:ext cx="652743" cy="369332"/>
          </a:xfrm>
          <a:prstGeom prst="rect">
            <a:avLst/>
          </a:prstGeom>
        </p:spPr>
        <p:txBody>
          <a:bodyPr wrap="none">
            <a:spAutoFit/>
          </a:bodyPr>
          <a:lstStyle/>
          <a:p>
            <a:r>
              <a:rPr lang="fr-FR" dirty="0"/>
              <a:t>2019</a:t>
            </a:r>
          </a:p>
        </p:txBody>
      </p:sp>
      <p:sp>
        <p:nvSpPr>
          <p:cNvPr id="79" name="Ellipse 78"/>
          <p:cNvSpPr>
            <a:spLocks/>
          </p:cNvSpPr>
          <p:nvPr/>
        </p:nvSpPr>
        <p:spPr>
          <a:xfrm>
            <a:off x="5756060" y="2662081"/>
            <a:ext cx="1008112" cy="1028274"/>
          </a:xfrm>
          <a:prstGeom prst="ellipse">
            <a:avLst/>
          </a:prstGeom>
        </p:spPr>
        <p:style>
          <a:lnRef idx="0">
            <a:schemeClr val="accent1"/>
          </a:lnRef>
          <a:fillRef idx="3">
            <a:schemeClr val="accent1"/>
          </a:fillRef>
          <a:effectRef idx="3">
            <a:schemeClr val="accent1"/>
          </a:effectRef>
          <a:fontRef idx="minor">
            <a:schemeClr val="lt1"/>
          </a:fontRef>
        </p:style>
        <p:txBody>
          <a:bodyPr lIns="36000" tIns="0" rIns="36000" bIns="0" rtlCol="0" anchor="ctr"/>
          <a:lstStyle/>
          <a:p>
            <a:pPr algn="ctr"/>
            <a:r>
              <a:rPr lang="fr-FR" sz="1600" b="1" dirty="0"/>
              <a:t>Produit</a:t>
            </a:r>
            <a:endParaRPr lang="fr-FR" sz="800" dirty="0"/>
          </a:p>
        </p:txBody>
      </p:sp>
      <p:pic>
        <p:nvPicPr>
          <p:cNvPr id="80" name="Image 79">
            <a:extLst>
              <a:ext uri="{FF2B5EF4-FFF2-40B4-BE49-F238E27FC236}">
                <a16:creationId xmlns:a16="http://schemas.microsoft.com/office/drawing/2014/main" xmlns="" id="{89F4381B-14FA-514E-BCB1-6C252E8C4D0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910766" y="3306620"/>
            <a:ext cx="349005" cy="216551"/>
          </a:xfrm>
          <a:prstGeom prst="rect">
            <a:avLst/>
          </a:prstGeom>
        </p:spPr>
      </p:pic>
      <p:pic>
        <p:nvPicPr>
          <p:cNvPr id="81" name="Image 80">
            <a:extLst>
              <a:ext uri="{FF2B5EF4-FFF2-40B4-BE49-F238E27FC236}">
                <a16:creationId xmlns:a16="http://schemas.microsoft.com/office/drawing/2014/main" xmlns="" id="{8C13415F-FDC5-CA44-B545-9390EDC818B0}"/>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960992" y="2775198"/>
            <a:ext cx="610632" cy="338293"/>
          </a:xfrm>
          <a:prstGeom prst="rect">
            <a:avLst/>
          </a:prstGeom>
        </p:spPr>
      </p:pic>
      <p:pic>
        <p:nvPicPr>
          <p:cNvPr id="82" name="Image 81"/>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252376" y="3300649"/>
            <a:ext cx="394060" cy="282833"/>
          </a:xfrm>
          <a:prstGeom prst="rect">
            <a:avLst/>
          </a:prstGeom>
        </p:spPr>
      </p:pic>
    </p:spTree>
    <p:extLst>
      <p:ext uri="{BB962C8B-B14F-4D97-AF65-F5344CB8AC3E}">
        <p14:creationId xmlns:p14="http://schemas.microsoft.com/office/powerpoint/2010/main" val="12327215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74470" y="251070"/>
            <a:ext cx="8259832" cy="874434"/>
          </a:xfrm>
        </p:spPr>
        <p:txBody>
          <a:bodyPr>
            <a:normAutofit fontScale="90000"/>
          </a:bodyPr>
          <a:lstStyle/>
          <a:p>
            <a:r>
              <a:rPr lang="fr-FR" dirty="0" smtClean="0"/>
              <a:t>Une notion élargie du « produit » support d’étude</a:t>
            </a:r>
            <a:endParaRPr lang="fr-FR" dirty="0"/>
          </a:p>
        </p:txBody>
      </p:sp>
      <p:sp>
        <p:nvSpPr>
          <p:cNvPr id="33" name="Ellipse 32"/>
          <p:cNvSpPr>
            <a:spLocks/>
          </p:cNvSpPr>
          <p:nvPr/>
        </p:nvSpPr>
        <p:spPr>
          <a:xfrm>
            <a:off x="4055387" y="3095547"/>
            <a:ext cx="1008112" cy="1028274"/>
          </a:xfrm>
          <a:prstGeom prst="ellipse">
            <a:avLst/>
          </a:prstGeom>
        </p:spPr>
        <p:style>
          <a:lnRef idx="0">
            <a:schemeClr val="accent1"/>
          </a:lnRef>
          <a:fillRef idx="3">
            <a:schemeClr val="accent1"/>
          </a:fillRef>
          <a:effectRef idx="3">
            <a:schemeClr val="accent1"/>
          </a:effectRef>
          <a:fontRef idx="minor">
            <a:schemeClr val="lt1"/>
          </a:fontRef>
        </p:style>
        <p:txBody>
          <a:bodyPr lIns="36000" tIns="0" rIns="36000" bIns="0" rtlCol="0" anchor="ctr"/>
          <a:lstStyle/>
          <a:p>
            <a:pPr algn="ctr"/>
            <a:r>
              <a:rPr lang="fr-FR" sz="1600" b="1" dirty="0"/>
              <a:t>Produit</a:t>
            </a:r>
            <a:endParaRPr lang="fr-FR" sz="800" dirty="0"/>
          </a:p>
        </p:txBody>
      </p:sp>
      <p:pic>
        <p:nvPicPr>
          <p:cNvPr id="58" name="Image 5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059" y="1370031"/>
            <a:ext cx="2755148" cy="1709520"/>
          </a:xfrm>
          <a:prstGeom prst="rect">
            <a:avLst/>
          </a:prstGeom>
        </p:spPr>
      </p:pic>
      <p:pic>
        <p:nvPicPr>
          <p:cNvPr id="59" name="Image 5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31955" y="1354899"/>
            <a:ext cx="2975585" cy="1817518"/>
          </a:xfrm>
          <a:prstGeom prst="rect">
            <a:avLst/>
          </a:prstGeom>
        </p:spPr>
      </p:pic>
      <p:sp>
        <p:nvSpPr>
          <p:cNvPr id="60" name="Rectangle 59">
            <a:extLst>
              <a:ext uri="{FF2B5EF4-FFF2-40B4-BE49-F238E27FC236}">
                <a16:creationId xmlns:a16="http://schemas.microsoft.com/office/drawing/2014/main" xmlns="" id="{C640D96A-7CC6-AA4A-A24A-178B56D96592}"/>
              </a:ext>
            </a:extLst>
          </p:cNvPr>
          <p:cNvSpPr/>
          <p:nvPr/>
        </p:nvSpPr>
        <p:spPr>
          <a:xfrm>
            <a:off x="1" y="3761886"/>
            <a:ext cx="3858495" cy="368513"/>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Calibri" panose="020F0502020204030204" pitchFamily="34" charset="0"/>
                <a:ea typeface="Calibri" panose="020F0502020204030204" pitchFamily="34" charset="0"/>
                <a:cs typeface="Times New Roman" panose="02020603050405020304" pitchFamily="18" charset="0"/>
              </a:rPr>
              <a:t>Application informatique</a:t>
            </a:r>
            <a:endParaRPr lang="fr-FR" dirty="0"/>
          </a:p>
        </p:txBody>
      </p:sp>
      <p:sp>
        <p:nvSpPr>
          <p:cNvPr id="61" name="Rectangle 60">
            <a:extLst>
              <a:ext uri="{FF2B5EF4-FFF2-40B4-BE49-F238E27FC236}">
                <a16:creationId xmlns:a16="http://schemas.microsoft.com/office/drawing/2014/main" xmlns="" id="{C640D96A-7CC6-AA4A-A24A-178B56D96592}"/>
              </a:ext>
            </a:extLst>
          </p:cNvPr>
          <p:cNvSpPr/>
          <p:nvPr/>
        </p:nvSpPr>
        <p:spPr>
          <a:xfrm>
            <a:off x="1" y="3078080"/>
            <a:ext cx="3858496" cy="364481"/>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lIns="72000" rIns="36000" rtlCol="0" anchor="ctr"/>
          <a:lstStyle/>
          <a:p>
            <a:r>
              <a:rPr lang="fr-FR" b="1" dirty="0">
                <a:latin typeface="Calibri" panose="020F0502020204030204" pitchFamily="34" charset="0"/>
                <a:ea typeface="Calibri" panose="020F0502020204030204" pitchFamily="34" charset="0"/>
                <a:cs typeface="Times New Roman" panose="02020603050405020304" pitchFamily="18" charset="0"/>
              </a:rPr>
              <a:t>Ouvrage du domaine de la construction </a:t>
            </a:r>
            <a:endParaRPr lang="fr-FR" dirty="0"/>
          </a:p>
        </p:txBody>
      </p:sp>
      <p:sp>
        <p:nvSpPr>
          <p:cNvPr id="62" name="Rectangle 61">
            <a:extLst>
              <a:ext uri="{FF2B5EF4-FFF2-40B4-BE49-F238E27FC236}">
                <a16:creationId xmlns:a16="http://schemas.microsoft.com/office/drawing/2014/main" xmlns="" id="{C640D96A-7CC6-AA4A-A24A-178B56D96592}"/>
              </a:ext>
            </a:extLst>
          </p:cNvPr>
          <p:cNvSpPr/>
          <p:nvPr/>
        </p:nvSpPr>
        <p:spPr>
          <a:xfrm>
            <a:off x="5260390" y="3078080"/>
            <a:ext cx="3883609" cy="364481"/>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Calibri" panose="020F0502020204030204" pitchFamily="34" charset="0"/>
                <a:ea typeface="Calibri" panose="020F0502020204030204" pitchFamily="34" charset="0"/>
                <a:cs typeface="Times New Roman" panose="02020603050405020304" pitchFamily="18" charset="0"/>
              </a:rPr>
              <a:t>Système technique</a:t>
            </a:r>
            <a:endParaRPr lang="fr-FR" dirty="0"/>
          </a:p>
        </p:txBody>
      </p:sp>
      <p:sp>
        <p:nvSpPr>
          <p:cNvPr id="63" name="Rectangle 62">
            <a:extLst>
              <a:ext uri="{FF2B5EF4-FFF2-40B4-BE49-F238E27FC236}">
                <a16:creationId xmlns:a16="http://schemas.microsoft.com/office/drawing/2014/main" xmlns="" id="{C640D96A-7CC6-AA4A-A24A-178B56D96592}"/>
              </a:ext>
            </a:extLst>
          </p:cNvPr>
          <p:cNvSpPr/>
          <p:nvPr/>
        </p:nvSpPr>
        <p:spPr>
          <a:xfrm>
            <a:off x="5253666" y="3765918"/>
            <a:ext cx="3900295" cy="364481"/>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latin typeface="Calibri" panose="020F0502020204030204" pitchFamily="34" charset="0"/>
                <a:ea typeface="Calibri" panose="020F0502020204030204" pitchFamily="34" charset="0"/>
                <a:cs typeface="Times New Roman" panose="02020603050405020304" pitchFamily="18" charset="0"/>
              </a:rPr>
              <a:t>Objet manufacturé</a:t>
            </a:r>
            <a:endParaRPr lang="fr-FR" dirty="0"/>
          </a:p>
        </p:txBody>
      </p:sp>
      <p:sp>
        <p:nvSpPr>
          <p:cNvPr id="64" name="Forme libre 63">
            <a:extLst>
              <a:ext uri="{FF2B5EF4-FFF2-40B4-BE49-F238E27FC236}">
                <a16:creationId xmlns:a16="http://schemas.microsoft.com/office/drawing/2014/main" xmlns="" id="{CC167C4D-6F42-874F-AA99-50CB7F14CD20}"/>
              </a:ext>
            </a:extLst>
          </p:cNvPr>
          <p:cNvSpPr/>
          <p:nvPr/>
        </p:nvSpPr>
        <p:spPr>
          <a:xfrm>
            <a:off x="4767445" y="4085439"/>
            <a:ext cx="493309" cy="355267"/>
          </a:xfrm>
          <a:custGeom>
            <a:avLst/>
            <a:gdLst>
              <a:gd name="connsiteX0" fmla="*/ 0 w 735356"/>
              <a:gd name="connsiteY0" fmla="*/ 370875 h 370875"/>
              <a:gd name="connsiteX1" fmla="*/ 319720 w 735356"/>
              <a:gd name="connsiteY1" fmla="*/ 115099 h 370875"/>
              <a:gd name="connsiteX2" fmla="*/ 735356 w 735356"/>
              <a:gd name="connsiteY2" fmla="*/ 0 h 370875"/>
              <a:gd name="connsiteX0" fmla="*/ 0 w 493309"/>
              <a:gd name="connsiteY0" fmla="*/ 265813 h 621972"/>
              <a:gd name="connsiteX1" fmla="*/ 319720 w 493309"/>
              <a:gd name="connsiteY1" fmla="*/ 10037 h 621972"/>
              <a:gd name="connsiteX2" fmla="*/ 493309 w 493309"/>
              <a:gd name="connsiteY2" fmla="*/ 621080 h 621972"/>
              <a:gd name="connsiteX0" fmla="*/ 0 w 493309"/>
              <a:gd name="connsiteY0" fmla="*/ 21486 h 381136"/>
              <a:gd name="connsiteX1" fmla="*/ 165079 w 493309"/>
              <a:gd name="connsiteY1" fmla="*/ 243080 h 381136"/>
              <a:gd name="connsiteX2" fmla="*/ 493309 w 493309"/>
              <a:gd name="connsiteY2" fmla="*/ 376753 h 381136"/>
              <a:gd name="connsiteX0" fmla="*/ 0 w 493309"/>
              <a:gd name="connsiteY0" fmla="*/ 0 h 359650"/>
              <a:gd name="connsiteX1" fmla="*/ 165079 w 493309"/>
              <a:gd name="connsiteY1" fmla="*/ 221594 h 359650"/>
              <a:gd name="connsiteX2" fmla="*/ 493309 w 493309"/>
              <a:gd name="connsiteY2" fmla="*/ 355267 h 359650"/>
              <a:gd name="connsiteX0" fmla="*/ 0 w 493309"/>
              <a:gd name="connsiteY0" fmla="*/ 0 h 362252"/>
              <a:gd name="connsiteX1" fmla="*/ 191973 w 493309"/>
              <a:gd name="connsiteY1" fmla="*/ 268659 h 362252"/>
              <a:gd name="connsiteX2" fmla="*/ 493309 w 493309"/>
              <a:gd name="connsiteY2" fmla="*/ 355267 h 362252"/>
              <a:gd name="connsiteX0" fmla="*/ 0 w 493309"/>
              <a:gd name="connsiteY0" fmla="*/ 0 h 355267"/>
              <a:gd name="connsiteX1" fmla="*/ 191973 w 493309"/>
              <a:gd name="connsiteY1" fmla="*/ 268659 h 355267"/>
              <a:gd name="connsiteX2" fmla="*/ 493309 w 493309"/>
              <a:gd name="connsiteY2" fmla="*/ 355267 h 355267"/>
              <a:gd name="connsiteX0" fmla="*/ 0 w 493309"/>
              <a:gd name="connsiteY0" fmla="*/ 0 h 355267"/>
              <a:gd name="connsiteX1" fmla="*/ 493309 w 493309"/>
              <a:gd name="connsiteY1" fmla="*/ 355267 h 355267"/>
              <a:gd name="connsiteX0" fmla="*/ 0 w 493309"/>
              <a:gd name="connsiteY0" fmla="*/ 0 h 355267"/>
              <a:gd name="connsiteX1" fmla="*/ 493309 w 493309"/>
              <a:gd name="connsiteY1" fmla="*/ 355267 h 355267"/>
              <a:gd name="connsiteX0" fmla="*/ 0 w 493309"/>
              <a:gd name="connsiteY0" fmla="*/ 0 h 355267"/>
              <a:gd name="connsiteX1" fmla="*/ 493309 w 493309"/>
              <a:gd name="connsiteY1" fmla="*/ 355267 h 355267"/>
            </a:gdLst>
            <a:ahLst/>
            <a:cxnLst>
              <a:cxn ang="0">
                <a:pos x="connsiteX0" y="connsiteY0"/>
              </a:cxn>
              <a:cxn ang="0">
                <a:pos x="connsiteX1" y="connsiteY1"/>
              </a:cxn>
            </a:cxnLst>
            <a:rect l="l" t="t" r="r" b="b"/>
            <a:pathLst>
              <a:path w="493309" h="355267">
                <a:moveTo>
                  <a:pt x="0" y="0"/>
                </a:moveTo>
                <a:cubicBezTo>
                  <a:pt x="77030" y="125145"/>
                  <a:pt x="133891" y="317527"/>
                  <a:pt x="493309" y="355267"/>
                </a:cubicBezTo>
              </a:path>
            </a:pathLst>
          </a:custGeom>
          <a:noFill/>
          <a:ln w="28575">
            <a:solidFill>
              <a:schemeClr val="accent5">
                <a:lumMod val="75000"/>
              </a:schemeClr>
            </a:solidFill>
            <a:tailEnd type="arrow"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 name="Forme libre 64">
            <a:extLst>
              <a:ext uri="{FF2B5EF4-FFF2-40B4-BE49-F238E27FC236}">
                <a16:creationId xmlns:a16="http://schemas.microsoft.com/office/drawing/2014/main" xmlns="" id="{0022BA63-4589-7B45-A613-2F65CCDF3485}"/>
              </a:ext>
            </a:extLst>
          </p:cNvPr>
          <p:cNvSpPr/>
          <p:nvPr/>
        </p:nvSpPr>
        <p:spPr>
          <a:xfrm flipV="1">
            <a:off x="4778557" y="2797761"/>
            <a:ext cx="493309" cy="355267"/>
          </a:xfrm>
          <a:custGeom>
            <a:avLst/>
            <a:gdLst>
              <a:gd name="connsiteX0" fmla="*/ 0 w 735356"/>
              <a:gd name="connsiteY0" fmla="*/ 370875 h 370875"/>
              <a:gd name="connsiteX1" fmla="*/ 319720 w 735356"/>
              <a:gd name="connsiteY1" fmla="*/ 115099 h 370875"/>
              <a:gd name="connsiteX2" fmla="*/ 735356 w 735356"/>
              <a:gd name="connsiteY2" fmla="*/ 0 h 370875"/>
              <a:gd name="connsiteX0" fmla="*/ 0 w 493309"/>
              <a:gd name="connsiteY0" fmla="*/ 265813 h 621972"/>
              <a:gd name="connsiteX1" fmla="*/ 319720 w 493309"/>
              <a:gd name="connsiteY1" fmla="*/ 10037 h 621972"/>
              <a:gd name="connsiteX2" fmla="*/ 493309 w 493309"/>
              <a:gd name="connsiteY2" fmla="*/ 621080 h 621972"/>
              <a:gd name="connsiteX0" fmla="*/ 0 w 493309"/>
              <a:gd name="connsiteY0" fmla="*/ 21486 h 381136"/>
              <a:gd name="connsiteX1" fmla="*/ 165079 w 493309"/>
              <a:gd name="connsiteY1" fmla="*/ 243080 h 381136"/>
              <a:gd name="connsiteX2" fmla="*/ 493309 w 493309"/>
              <a:gd name="connsiteY2" fmla="*/ 376753 h 381136"/>
              <a:gd name="connsiteX0" fmla="*/ 0 w 493309"/>
              <a:gd name="connsiteY0" fmla="*/ 0 h 359650"/>
              <a:gd name="connsiteX1" fmla="*/ 165079 w 493309"/>
              <a:gd name="connsiteY1" fmla="*/ 221594 h 359650"/>
              <a:gd name="connsiteX2" fmla="*/ 493309 w 493309"/>
              <a:gd name="connsiteY2" fmla="*/ 355267 h 359650"/>
              <a:gd name="connsiteX0" fmla="*/ 0 w 493309"/>
              <a:gd name="connsiteY0" fmla="*/ 0 h 362252"/>
              <a:gd name="connsiteX1" fmla="*/ 191973 w 493309"/>
              <a:gd name="connsiteY1" fmla="*/ 268659 h 362252"/>
              <a:gd name="connsiteX2" fmla="*/ 493309 w 493309"/>
              <a:gd name="connsiteY2" fmla="*/ 355267 h 362252"/>
              <a:gd name="connsiteX0" fmla="*/ 0 w 493309"/>
              <a:gd name="connsiteY0" fmla="*/ 0 h 355267"/>
              <a:gd name="connsiteX1" fmla="*/ 191973 w 493309"/>
              <a:gd name="connsiteY1" fmla="*/ 268659 h 355267"/>
              <a:gd name="connsiteX2" fmla="*/ 493309 w 493309"/>
              <a:gd name="connsiteY2" fmla="*/ 355267 h 355267"/>
              <a:gd name="connsiteX0" fmla="*/ 0 w 493309"/>
              <a:gd name="connsiteY0" fmla="*/ 0 h 355267"/>
              <a:gd name="connsiteX1" fmla="*/ 493309 w 493309"/>
              <a:gd name="connsiteY1" fmla="*/ 355267 h 355267"/>
              <a:gd name="connsiteX0" fmla="*/ 0 w 493309"/>
              <a:gd name="connsiteY0" fmla="*/ 0 h 355267"/>
              <a:gd name="connsiteX1" fmla="*/ 493309 w 493309"/>
              <a:gd name="connsiteY1" fmla="*/ 355267 h 355267"/>
              <a:gd name="connsiteX0" fmla="*/ 0 w 493309"/>
              <a:gd name="connsiteY0" fmla="*/ 0 h 355267"/>
              <a:gd name="connsiteX1" fmla="*/ 493309 w 493309"/>
              <a:gd name="connsiteY1" fmla="*/ 355267 h 355267"/>
            </a:gdLst>
            <a:ahLst/>
            <a:cxnLst>
              <a:cxn ang="0">
                <a:pos x="connsiteX0" y="connsiteY0"/>
              </a:cxn>
              <a:cxn ang="0">
                <a:pos x="connsiteX1" y="connsiteY1"/>
              </a:cxn>
            </a:cxnLst>
            <a:rect l="l" t="t" r="r" b="b"/>
            <a:pathLst>
              <a:path w="493309" h="355267">
                <a:moveTo>
                  <a:pt x="0" y="0"/>
                </a:moveTo>
                <a:cubicBezTo>
                  <a:pt x="77030" y="125145"/>
                  <a:pt x="133891" y="317527"/>
                  <a:pt x="493309" y="355267"/>
                </a:cubicBezTo>
              </a:path>
            </a:pathLst>
          </a:custGeom>
          <a:noFill/>
          <a:ln w="28575">
            <a:solidFill>
              <a:schemeClr val="accent5">
                <a:lumMod val="75000"/>
              </a:schemeClr>
            </a:solidFill>
            <a:tailEnd type="arrow"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Forme libre 65">
            <a:extLst>
              <a:ext uri="{FF2B5EF4-FFF2-40B4-BE49-F238E27FC236}">
                <a16:creationId xmlns:a16="http://schemas.microsoft.com/office/drawing/2014/main" xmlns="" id="{44F5DB42-F261-144A-A491-6B8F37B576DA}"/>
              </a:ext>
            </a:extLst>
          </p:cNvPr>
          <p:cNvSpPr/>
          <p:nvPr/>
        </p:nvSpPr>
        <p:spPr>
          <a:xfrm flipH="1">
            <a:off x="3856719" y="4085439"/>
            <a:ext cx="493309" cy="355267"/>
          </a:xfrm>
          <a:custGeom>
            <a:avLst/>
            <a:gdLst>
              <a:gd name="connsiteX0" fmla="*/ 0 w 735356"/>
              <a:gd name="connsiteY0" fmla="*/ 370875 h 370875"/>
              <a:gd name="connsiteX1" fmla="*/ 319720 w 735356"/>
              <a:gd name="connsiteY1" fmla="*/ 115099 h 370875"/>
              <a:gd name="connsiteX2" fmla="*/ 735356 w 735356"/>
              <a:gd name="connsiteY2" fmla="*/ 0 h 370875"/>
              <a:gd name="connsiteX0" fmla="*/ 0 w 493309"/>
              <a:gd name="connsiteY0" fmla="*/ 265813 h 621972"/>
              <a:gd name="connsiteX1" fmla="*/ 319720 w 493309"/>
              <a:gd name="connsiteY1" fmla="*/ 10037 h 621972"/>
              <a:gd name="connsiteX2" fmla="*/ 493309 w 493309"/>
              <a:gd name="connsiteY2" fmla="*/ 621080 h 621972"/>
              <a:gd name="connsiteX0" fmla="*/ 0 w 493309"/>
              <a:gd name="connsiteY0" fmla="*/ 21486 h 381136"/>
              <a:gd name="connsiteX1" fmla="*/ 165079 w 493309"/>
              <a:gd name="connsiteY1" fmla="*/ 243080 h 381136"/>
              <a:gd name="connsiteX2" fmla="*/ 493309 w 493309"/>
              <a:gd name="connsiteY2" fmla="*/ 376753 h 381136"/>
              <a:gd name="connsiteX0" fmla="*/ 0 w 493309"/>
              <a:gd name="connsiteY0" fmla="*/ 0 h 359650"/>
              <a:gd name="connsiteX1" fmla="*/ 165079 w 493309"/>
              <a:gd name="connsiteY1" fmla="*/ 221594 h 359650"/>
              <a:gd name="connsiteX2" fmla="*/ 493309 w 493309"/>
              <a:gd name="connsiteY2" fmla="*/ 355267 h 359650"/>
              <a:gd name="connsiteX0" fmla="*/ 0 w 493309"/>
              <a:gd name="connsiteY0" fmla="*/ 0 h 362252"/>
              <a:gd name="connsiteX1" fmla="*/ 191973 w 493309"/>
              <a:gd name="connsiteY1" fmla="*/ 268659 h 362252"/>
              <a:gd name="connsiteX2" fmla="*/ 493309 w 493309"/>
              <a:gd name="connsiteY2" fmla="*/ 355267 h 362252"/>
              <a:gd name="connsiteX0" fmla="*/ 0 w 493309"/>
              <a:gd name="connsiteY0" fmla="*/ 0 h 355267"/>
              <a:gd name="connsiteX1" fmla="*/ 191973 w 493309"/>
              <a:gd name="connsiteY1" fmla="*/ 268659 h 355267"/>
              <a:gd name="connsiteX2" fmla="*/ 493309 w 493309"/>
              <a:gd name="connsiteY2" fmla="*/ 355267 h 355267"/>
              <a:gd name="connsiteX0" fmla="*/ 0 w 493309"/>
              <a:gd name="connsiteY0" fmla="*/ 0 h 355267"/>
              <a:gd name="connsiteX1" fmla="*/ 493309 w 493309"/>
              <a:gd name="connsiteY1" fmla="*/ 355267 h 355267"/>
              <a:gd name="connsiteX0" fmla="*/ 0 w 493309"/>
              <a:gd name="connsiteY0" fmla="*/ 0 h 355267"/>
              <a:gd name="connsiteX1" fmla="*/ 493309 w 493309"/>
              <a:gd name="connsiteY1" fmla="*/ 355267 h 355267"/>
              <a:gd name="connsiteX0" fmla="*/ 0 w 493309"/>
              <a:gd name="connsiteY0" fmla="*/ 0 h 355267"/>
              <a:gd name="connsiteX1" fmla="*/ 493309 w 493309"/>
              <a:gd name="connsiteY1" fmla="*/ 355267 h 355267"/>
            </a:gdLst>
            <a:ahLst/>
            <a:cxnLst>
              <a:cxn ang="0">
                <a:pos x="connsiteX0" y="connsiteY0"/>
              </a:cxn>
              <a:cxn ang="0">
                <a:pos x="connsiteX1" y="connsiteY1"/>
              </a:cxn>
            </a:cxnLst>
            <a:rect l="l" t="t" r="r" b="b"/>
            <a:pathLst>
              <a:path w="493309" h="355267">
                <a:moveTo>
                  <a:pt x="0" y="0"/>
                </a:moveTo>
                <a:cubicBezTo>
                  <a:pt x="77030" y="125145"/>
                  <a:pt x="133891" y="317527"/>
                  <a:pt x="493309" y="355267"/>
                </a:cubicBezTo>
              </a:path>
            </a:pathLst>
          </a:custGeom>
          <a:noFill/>
          <a:ln w="28575">
            <a:solidFill>
              <a:schemeClr val="accent5">
                <a:lumMod val="75000"/>
              </a:schemeClr>
            </a:solidFill>
            <a:tailEnd type="arrow"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 name="Forme libre 66">
            <a:extLst>
              <a:ext uri="{FF2B5EF4-FFF2-40B4-BE49-F238E27FC236}">
                <a16:creationId xmlns:a16="http://schemas.microsoft.com/office/drawing/2014/main" xmlns="" id="{538C5154-EACC-3C49-801E-B4E5E2A24A18}"/>
              </a:ext>
            </a:extLst>
          </p:cNvPr>
          <p:cNvSpPr/>
          <p:nvPr/>
        </p:nvSpPr>
        <p:spPr>
          <a:xfrm flipH="1" flipV="1">
            <a:off x="3840935" y="2797761"/>
            <a:ext cx="493309" cy="355267"/>
          </a:xfrm>
          <a:custGeom>
            <a:avLst/>
            <a:gdLst>
              <a:gd name="connsiteX0" fmla="*/ 0 w 735356"/>
              <a:gd name="connsiteY0" fmla="*/ 370875 h 370875"/>
              <a:gd name="connsiteX1" fmla="*/ 319720 w 735356"/>
              <a:gd name="connsiteY1" fmla="*/ 115099 h 370875"/>
              <a:gd name="connsiteX2" fmla="*/ 735356 w 735356"/>
              <a:gd name="connsiteY2" fmla="*/ 0 h 370875"/>
              <a:gd name="connsiteX0" fmla="*/ 0 w 493309"/>
              <a:gd name="connsiteY0" fmla="*/ 265813 h 621972"/>
              <a:gd name="connsiteX1" fmla="*/ 319720 w 493309"/>
              <a:gd name="connsiteY1" fmla="*/ 10037 h 621972"/>
              <a:gd name="connsiteX2" fmla="*/ 493309 w 493309"/>
              <a:gd name="connsiteY2" fmla="*/ 621080 h 621972"/>
              <a:gd name="connsiteX0" fmla="*/ 0 w 493309"/>
              <a:gd name="connsiteY0" fmla="*/ 21486 h 381136"/>
              <a:gd name="connsiteX1" fmla="*/ 165079 w 493309"/>
              <a:gd name="connsiteY1" fmla="*/ 243080 h 381136"/>
              <a:gd name="connsiteX2" fmla="*/ 493309 w 493309"/>
              <a:gd name="connsiteY2" fmla="*/ 376753 h 381136"/>
              <a:gd name="connsiteX0" fmla="*/ 0 w 493309"/>
              <a:gd name="connsiteY0" fmla="*/ 0 h 359650"/>
              <a:gd name="connsiteX1" fmla="*/ 165079 w 493309"/>
              <a:gd name="connsiteY1" fmla="*/ 221594 h 359650"/>
              <a:gd name="connsiteX2" fmla="*/ 493309 w 493309"/>
              <a:gd name="connsiteY2" fmla="*/ 355267 h 359650"/>
              <a:gd name="connsiteX0" fmla="*/ 0 w 493309"/>
              <a:gd name="connsiteY0" fmla="*/ 0 h 362252"/>
              <a:gd name="connsiteX1" fmla="*/ 191973 w 493309"/>
              <a:gd name="connsiteY1" fmla="*/ 268659 h 362252"/>
              <a:gd name="connsiteX2" fmla="*/ 493309 w 493309"/>
              <a:gd name="connsiteY2" fmla="*/ 355267 h 362252"/>
              <a:gd name="connsiteX0" fmla="*/ 0 w 493309"/>
              <a:gd name="connsiteY0" fmla="*/ 0 h 355267"/>
              <a:gd name="connsiteX1" fmla="*/ 191973 w 493309"/>
              <a:gd name="connsiteY1" fmla="*/ 268659 h 355267"/>
              <a:gd name="connsiteX2" fmla="*/ 493309 w 493309"/>
              <a:gd name="connsiteY2" fmla="*/ 355267 h 355267"/>
              <a:gd name="connsiteX0" fmla="*/ 0 w 493309"/>
              <a:gd name="connsiteY0" fmla="*/ 0 h 355267"/>
              <a:gd name="connsiteX1" fmla="*/ 493309 w 493309"/>
              <a:gd name="connsiteY1" fmla="*/ 355267 h 355267"/>
              <a:gd name="connsiteX0" fmla="*/ 0 w 493309"/>
              <a:gd name="connsiteY0" fmla="*/ 0 h 355267"/>
              <a:gd name="connsiteX1" fmla="*/ 493309 w 493309"/>
              <a:gd name="connsiteY1" fmla="*/ 355267 h 355267"/>
              <a:gd name="connsiteX0" fmla="*/ 0 w 493309"/>
              <a:gd name="connsiteY0" fmla="*/ 0 h 355267"/>
              <a:gd name="connsiteX1" fmla="*/ 493309 w 493309"/>
              <a:gd name="connsiteY1" fmla="*/ 355267 h 355267"/>
            </a:gdLst>
            <a:ahLst/>
            <a:cxnLst>
              <a:cxn ang="0">
                <a:pos x="connsiteX0" y="connsiteY0"/>
              </a:cxn>
              <a:cxn ang="0">
                <a:pos x="connsiteX1" y="connsiteY1"/>
              </a:cxn>
            </a:cxnLst>
            <a:rect l="l" t="t" r="r" b="b"/>
            <a:pathLst>
              <a:path w="493309" h="355267">
                <a:moveTo>
                  <a:pt x="0" y="0"/>
                </a:moveTo>
                <a:cubicBezTo>
                  <a:pt x="77030" y="125145"/>
                  <a:pt x="133891" y="317527"/>
                  <a:pt x="493309" y="355267"/>
                </a:cubicBezTo>
              </a:path>
            </a:pathLst>
          </a:custGeom>
          <a:noFill/>
          <a:ln w="28575">
            <a:solidFill>
              <a:schemeClr val="accent5">
                <a:lumMod val="75000"/>
              </a:schemeClr>
            </a:solidFill>
            <a:tailEnd type="arrow"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 name="Rectangle 69">
            <a:extLst>
              <a:ext uri="{FF2B5EF4-FFF2-40B4-BE49-F238E27FC236}">
                <a16:creationId xmlns:a16="http://schemas.microsoft.com/office/drawing/2014/main" xmlns="" id="{DF4B14DE-19B0-EE47-8F44-F6AD1083B805}"/>
              </a:ext>
            </a:extLst>
          </p:cNvPr>
          <p:cNvSpPr/>
          <p:nvPr/>
        </p:nvSpPr>
        <p:spPr>
          <a:xfrm>
            <a:off x="3860165" y="3078079"/>
            <a:ext cx="144000" cy="36448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solidFill>
                <a:schemeClr val="bg1"/>
              </a:solidFill>
            </a:endParaRPr>
          </a:p>
        </p:txBody>
      </p:sp>
      <p:sp>
        <p:nvSpPr>
          <p:cNvPr id="71" name="Rectangle 70">
            <a:extLst>
              <a:ext uri="{FF2B5EF4-FFF2-40B4-BE49-F238E27FC236}">
                <a16:creationId xmlns:a16="http://schemas.microsoft.com/office/drawing/2014/main" xmlns="" id="{F7DC55A4-A27A-D94F-B040-F0774AFC1D04}"/>
              </a:ext>
            </a:extLst>
          </p:cNvPr>
          <p:cNvSpPr/>
          <p:nvPr/>
        </p:nvSpPr>
        <p:spPr>
          <a:xfrm>
            <a:off x="3856719" y="3761886"/>
            <a:ext cx="144000" cy="36448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solidFill>
                <a:schemeClr val="bg1"/>
              </a:solidFill>
            </a:endParaRPr>
          </a:p>
        </p:txBody>
      </p:sp>
      <p:sp>
        <p:nvSpPr>
          <p:cNvPr id="72" name="Rectangle 71">
            <a:extLst>
              <a:ext uri="{FF2B5EF4-FFF2-40B4-BE49-F238E27FC236}">
                <a16:creationId xmlns:a16="http://schemas.microsoft.com/office/drawing/2014/main" xmlns="" id="{27EAE928-FB10-2E47-9389-BEAD92971ABF}"/>
              </a:ext>
            </a:extLst>
          </p:cNvPr>
          <p:cNvSpPr/>
          <p:nvPr/>
        </p:nvSpPr>
        <p:spPr>
          <a:xfrm>
            <a:off x="5113464" y="3082111"/>
            <a:ext cx="144000" cy="36448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solidFill>
                <a:schemeClr val="bg1"/>
              </a:solidFill>
            </a:endParaRPr>
          </a:p>
        </p:txBody>
      </p:sp>
      <p:sp>
        <p:nvSpPr>
          <p:cNvPr id="73" name="Rectangle 72">
            <a:extLst>
              <a:ext uri="{FF2B5EF4-FFF2-40B4-BE49-F238E27FC236}">
                <a16:creationId xmlns:a16="http://schemas.microsoft.com/office/drawing/2014/main" xmlns="" id="{32F92E6D-822C-684F-8C35-A131CABD5215}"/>
              </a:ext>
            </a:extLst>
          </p:cNvPr>
          <p:cNvSpPr/>
          <p:nvPr/>
        </p:nvSpPr>
        <p:spPr>
          <a:xfrm>
            <a:off x="5110018" y="3765918"/>
            <a:ext cx="144000" cy="36448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solidFill>
                <a:schemeClr val="bg1"/>
              </a:solidFill>
            </a:endParaRPr>
          </a:p>
        </p:txBody>
      </p:sp>
      <p:pic>
        <p:nvPicPr>
          <p:cNvPr id="74" name="Image 7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13504" y="2346638"/>
            <a:ext cx="381219" cy="381219"/>
          </a:xfrm>
          <a:prstGeom prst="rect">
            <a:avLst/>
          </a:prstGeom>
        </p:spPr>
      </p:pic>
      <p:sp>
        <p:nvSpPr>
          <p:cNvPr id="75" name="Rectangle 74">
            <a:extLst>
              <a:ext uri="{FF2B5EF4-FFF2-40B4-BE49-F238E27FC236}">
                <a16:creationId xmlns:a16="http://schemas.microsoft.com/office/drawing/2014/main" xmlns="" id="{7337C3E9-3FA8-D349-8F49-F17386A92C2C}"/>
              </a:ext>
            </a:extLst>
          </p:cNvPr>
          <p:cNvSpPr/>
          <p:nvPr/>
        </p:nvSpPr>
        <p:spPr>
          <a:xfrm>
            <a:off x="7458294" y="1797444"/>
            <a:ext cx="1667234" cy="517408"/>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Ins="72000" rtlCol="0" anchor="ctr"/>
          <a:lstStyle/>
          <a:p>
            <a:pPr algn="r"/>
            <a:r>
              <a:rPr lang="fr-FR" sz="1000" dirty="0">
                <a:latin typeface="Calibri" panose="020F0502020204030204" pitchFamily="34" charset="0"/>
                <a:cs typeface="Times New Roman" panose="02020603050405020304" pitchFamily="18" charset="0"/>
              </a:rPr>
              <a:t>Le</a:t>
            </a:r>
            <a:r>
              <a:rPr lang="fr-FR" sz="1000" b="1" dirty="0">
                <a:latin typeface="Calibri" panose="020F0502020204030204" pitchFamily="34" charset="0"/>
                <a:cs typeface="Times New Roman" panose="02020603050405020304" pitchFamily="18" charset="0"/>
              </a:rPr>
              <a:t> système technique </a:t>
            </a:r>
            <a:r>
              <a:rPr lang="fr-FR" sz="1000" dirty="0">
                <a:latin typeface="Calibri" panose="020F0502020204030204" pitchFamily="34" charset="0"/>
                <a:cs typeface="Times New Roman" panose="02020603050405020304" pitchFamily="18" charset="0"/>
              </a:rPr>
              <a:t>n’est pas un support d’étude adapté en STI2D</a:t>
            </a:r>
            <a:endParaRPr lang="fr-FR" sz="1000" dirty="0"/>
          </a:p>
        </p:txBody>
      </p:sp>
      <p:pic>
        <p:nvPicPr>
          <p:cNvPr id="76" name="Image 7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4916" y="3827394"/>
            <a:ext cx="5099993" cy="2825420"/>
          </a:xfrm>
          <a:prstGeom prst="rect">
            <a:avLst/>
          </a:prstGeom>
        </p:spPr>
      </p:pic>
      <p:pic>
        <p:nvPicPr>
          <p:cNvPr id="77" name="Image 7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12942" y="4216645"/>
            <a:ext cx="4080501" cy="2928747"/>
          </a:xfrm>
          <a:prstGeom prst="rect">
            <a:avLst/>
          </a:prstGeom>
        </p:spPr>
      </p:pic>
      <p:sp>
        <p:nvSpPr>
          <p:cNvPr id="78" name="Rectangle 77">
            <a:extLst>
              <a:ext uri="{FF2B5EF4-FFF2-40B4-BE49-F238E27FC236}">
                <a16:creationId xmlns:a16="http://schemas.microsoft.com/office/drawing/2014/main" xmlns="" id="{61E0B909-9F9F-4349-B885-DA37795ED316}"/>
              </a:ext>
            </a:extLst>
          </p:cNvPr>
          <p:cNvSpPr/>
          <p:nvPr/>
        </p:nvSpPr>
        <p:spPr>
          <a:xfrm>
            <a:off x="3369814" y="955509"/>
            <a:ext cx="2420740" cy="1099890"/>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fr-FR" sz="2000" dirty="0">
                <a:latin typeface="Calibri" panose="020F0502020204030204" pitchFamily="34" charset="0"/>
                <a:ea typeface="Calibri" panose="020F0502020204030204" pitchFamily="34" charset="0"/>
                <a:cs typeface="Times New Roman" panose="02020603050405020304" pitchFamily="18" charset="0"/>
              </a:rPr>
              <a:t>Le terme produit est générique et signifie à la fois... </a:t>
            </a:r>
            <a:endParaRPr lang="fr-FR" sz="2000" dirty="0"/>
          </a:p>
        </p:txBody>
      </p:sp>
      <p:sp>
        <p:nvSpPr>
          <p:cNvPr id="79" name="Rectangle 78">
            <a:extLst>
              <a:ext uri="{FF2B5EF4-FFF2-40B4-BE49-F238E27FC236}">
                <a16:creationId xmlns:a16="http://schemas.microsoft.com/office/drawing/2014/main" xmlns="" id="{8D6E24B9-7F59-7147-A09C-B9F13E75F149}"/>
              </a:ext>
            </a:extLst>
          </p:cNvPr>
          <p:cNvSpPr/>
          <p:nvPr/>
        </p:nvSpPr>
        <p:spPr>
          <a:xfrm>
            <a:off x="3363090" y="959928"/>
            <a:ext cx="144795" cy="109547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spTree>
    <p:extLst>
      <p:ext uri="{BB962C8B-B14F-4D97-AF65-F5344CB8AC3E}">
        <p14:creationId xmlns:p14="http://schemas.microsoft.com/office/powerpoint/2010/main" val="720623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58945" y="263361"/>
            <a:ext cx="8259832" cy="874434"/>
          </a:xfrm>
        </p:spPr>
        <p:txBody>
          <a:bodyPr>
            <a:normAutofit/>
          </a:bodyPr>
          <a:lstStyle/>
          <a:p>
            <a:r>
              <a:rPr lang="fr-FR" dirty="0" smtClean="0"/>
              <a:t>Les 3 dimensions de la technologie</a:t>
            </a:r>
            <a:endParaRPr lang="fr-FR" dirty="0"/>
          </a:p>
        </p:txBody>
      </p:sp>
      <p:graphicFrame>
        <p:nvGraphicFramePr>
          <p:cNvPr id="9" name="Diagramme 8"/>
          <p:cNvGraphicFramePr>
            <a:graphicFrameLocks/>
          </p:cNvGraphicFramePr>
          <p:nvPr>
            <p:custDataLst>
              <p:tags r:id="rId1"/>
            </p:custDataLst>
            <p:extLst>
              <p:ext uri="{D42A27DB-BD31-4B8C-83A1-F6EECF244321}">
                <p14:modId xmlns:p14="http://schemas.microsoft.com/office/powerpoint/2010/main" val="543288294"/>
              </p:ext>
            </p:extLst>
          </p:nvPr>
        </p:nvGraphicFramePr>
        <p:xfrm>
          <a:off x="1507015" y="1413711"/>
          <a:ext cx="6400800" cy="44395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er 13"/>
          <p:cNvGrpSpPr/>
          <p:nvPr/>
        </p:nvGrpSpPr>
        <p:grpSpPr>
          <a:xfrm>
            <a:off x="2221577" y="1272409"/>
            <a:ext cx="4752528" cy="4680000"/>
            <a:chOff x="2267744" y="1629320"/>
            <a:chExt cx="4752528" cy="4680000"/>
          </a:xfrm>
        </p:grpSpPr>
        <p:sp>
          <p:nvSpPr>
            <p:cNvPr id="11" name="Arc plein 10"/>
            <p:cNvSpPr>
              <a:spLocks noChangeAspect="1"/>
            </p:cNvSpPr>
            <p:nvPr/>
          </p:nvSpPr>
          <p:spPr>
            <a:xfrm>
              <a:off x="2267744" y="1629320"/>
              <a:ext cx="4752528" cy="4680000"/>
            </a:xfrm>
            <a:prstGeom prst="blockArc">
              <a:avLst>
                <a:gd name="adj1" fmla="val 9089204"/>
                <a:gd name="adj2" fmla="val 16074985"/>
                <a:gd name="adj3" fmla="val 6260"/>
              </a:avLst>
            </a:prstGeom>
            <a:solidFill>
              <a:srgbClr val="CFB5F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2" name="Rectangle 11"/>
            <p:cNvSpPr/>
            <p:nvPr/>
          </p:nvSpPr>
          <p:spPr>
            <a:xfrm rot="17649249">
              <a:off x="2142214" y="2502897"/>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générique</a:t>
              </a:r>
              <a:endParaRPr lang="fr-FR" sz="2000" b="1" dirty="0">
                <a:ln w="17780" cmpd="sng">
                  <a:noFill/>
                  <a:prstDash val="solid"/>
                  <a:miter lim="800000"/>
                </a:ln>
                <a:effectLst>
                  <a:outerShdw blurRad="50800" algn="tl" rotWithShape="0">
                    <a:srgbClr val="000000"/>
                  </a:outerShdw>
                </a:effectLst>
              </a:endParaRPr>
            </a:p>
          </p:txBody>
        </p:sp>
      </p:grpSp>
      <p:grpSp>
        <p:nvGrpSpPr>
          <p:cNvPr id="13" name="Grouper 14"/>
          <p:cNvGrpSpPr/>
          <p:nvPr/>
        </p:nvGrpSpPr>
        <p:grpSpPr>
          <a:xfrm>
            <a:off x="2221577" y="1271889"/>
            <a:ext cx="4752528" cy="4680000"/>
            <a:chOff x="2267744" y="1628800"/>
            <a:chExt cx="4752528" cy="4680000"/>
          </a:xfrm>
        </p:grpSpPr>
        <p:sp>
          <p:nvSpPr>
            <p:cNvPr id="14" name="Arc plein 13"/>
            <p:cNvSpPr>
              <a:spLocks noChangeAspect="1"/>
            </p:cNvSpPr>
            <p:nvPr/>
          </p:nvSpPr>
          <p:spPr>
            <a:xfrm>
              <a:off x="2267744" y="1628800"/>
              <a:ext cx="4752528" cy="4680000"/>
            </a:xfrm>
            <a:prstGeom prst="blockArc">
              <a:avLst>
                <a:gd name="adj1" fmla="val 16243136"/>
                <a:gd name="adj2" fmla="val 1708246"/>
                <a:gd name="adj3" fmla="val 6294"/>
              </a:avLst>
            </a:prstGeom>
            <a:solidFill>
              <a:srgbClr val="EB999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5" name="Rectangle 14"/>
            <p:cNvSpPr/>
            <p:nvPr/>
          </p:nvSpPr>
          <p:spPr>
            <a:xfrm rot="3922000">
              <a:off x="4381533" y="2531708"/>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structurale</a:t>
              </a:r>
              <a:endParaRPr lang="fr-FR" sz="2000" b="1" dirty="0">
                <a:ln w="17780" cmpd="sng">
                  <a:noFill/>
                  <a:prstDash val="solid"/>
                  <a:miter lim="800000"/>
                </a:ln>
                <a:effectLst>
                  <a:outerShdw blurRad="50800" algn="tl" rotWithShape="0">
                    <a:srgbClr val="000000"/>
                  </a:outerShdw>
                </a:effectLst>
              </a:endParaRPr>
            </a:p>
          </p:txBody>
        </p:sp>
      </p:grpSp>
      <p:grpSp>
        <p:nvGrpSpPr>
          <p:cNvPr id="16" name="Grouper 15"/>
          <p:cNvGrpSpPr/>
          <p:nvPr/>
        </p:nvGrpSpPr>
        <p:grpSpPr>
          <a:xfrm>
            <a:off x="2221577" y="1271889"/>
            <a:ext cx="4752528" cy="4680000"/>
            <a:chOff x="2267744" y="1628800"/>
            <a:chExt cx="4752528" cy="4680000"/>
          </a:xfrm>
        </p:grpSpPr>
        <p:sp>
          <p:nvSpPr>
            <p:cNvPr id="17" name="Arc plein 16"/>
            <p:cNvSpPr>
              <a:spLocks noChangeAspect="1"/>
            </p:cNvSpPr>
            <p:nvPr/>
          </p:nvSpPr>
          <p:spPr>
            <a:xfrm>
              <a:off x="2267744" y="1628800"/>
              <a:ext cx="4752528" cy="4680000"/>
            </a:xfrm>
            <a:prstGeom prst="blockArc">
              <a:avLst>
                <a:gd name="adj1" fmla="val 1861844"/>
                <a:gd name="adj2" fmla="val 8908633"/>
                <a:gd name="adj3" fmla="val 6418"/>
              </a:avLst>
            </a:prstGeom>
            <a:solidFill>
              <a:srgbClr val="CAF27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8" name="Rectangle 17"/>
            <p:cNvSpPr/>
            <p:nvPr/>
          </p:nvSpPr>
          <p:spPr>
            <a:xfrm>
              <a:off x="2843808" y="3645024"/>
              <a:ext cx="3572331" cy="2549897"/>
            </a:xfrm>
            <a:prstGeom prst="rect">
              <a:avLst/>
            </a:prstGeom>
            <a:noFill/>
          </p:spPr>
          <p:txBody>
            <a:bodyPr spcFirstLastPara="1" wrap="none" lIns="91440" tIns="45720" rIns="91440" bIns="45720" numCol="1">
              <a:prstTxWarp prst="textArchDown">
                <a:avLst/>
              </a:prstTxWarp>
              <a:spAutoFit/>
            </a:bodyPr>
            <a:lstStyle/>
            <a:p>
              <a:pPr algn="ctr"/>
              <a:r>
                <a:rPr lang="fr-FR" sz="2000" dirty="0"/>
                <a:t>génétique et générale</a:t>
              </a:r>
            </a:p>
          </p:txBody>
        </p:sp>
      </p:grpSp>
      <p:pic>
        <p:nvPicPr>
          <p:cNvPr id="19" name="Image 18">
            <a:extLst>
              <a:ext uri="{FF2B5EF4-FFF2-40B4-BE49-F238E27FC236}">
                <a16:creationId xmlns:a16="http://schemas.microsoft.com/office/drawing/2014/main" xmlns="" id="{D3F3CF5B-8ADF-A142-8D09-A02B00F1DF4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9046" y="3058138"/>
            <a:ext cx="809962" cy="1012453"/>
          </a:xfrm>
          <a:prstGeom prst="rect">
            <a:avLst/>
          </a:prstGeom>
        </p:spPr>
      </p:pic>
      <p:pic>
        <p:nvPicPr>
          <p:cNvPr id="20" name="Image 19">
            <a:extLst>
              <a:ext uri="{FF2B5EF4-FFF2-40B4-BE49-F238E27FC236}">
                <a16:creationId xmlns:a16="http://schemas.microsoft.com/office/drawing/2014/main" xmlns="" id="{DA9FC38B-AC4F-264C-8478-16C8463FDD1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37847" y="4803173"/>
            <a:ext cx="507234" cy="1048646"/>
          </a:xfrm>
          <a:prstGeom prst="rect">
            <a:avLst/>
          </a:prstGeom>
        </p:spPr>
      </p:pic>
      <p:pic>
        <p:nvPicPr>
          <p:cNvPr id="21" name="Image 20">
            <a:extLst>
              <a:ext uri="{FF2B5EF4-FFF2-40B4-BE49-F238E27FC236}">
                <a16:creationId xmlns:a16="http://schemas.microsoft.com/office/drawing/2014/main" xmlns="" id="{D108412D-7B7B-ED4B-ACA8-2F48DB635D2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58714" y="2982461"/>
            <a:ext cx="891071" cy="1113838"/>
          </a:xfrm>
          <a:prstGeom prst="rect">
            <a:avLst/>
          </a:prstGeom>
        </p:spPr>
      </p:pic>
      <p:grpSp>
        <p:nvGrpSpPr>
          <p:cNvPr id="23" name="Grouper 26"/>
          <p:cNvGrpSpPr/>
          <p:nvPr/>
        </p:nvGrpSpPr>
        <p:grpSpPr>
          <a:xfrm>
            <a:off x="4055387" y="3095558"/>
            <a:ext cx="1008112" cy="1028274"/>
            <a:chOff x="4055387" y="2912669"/>
            <a:chExt cx="1008112" cy="1028274"/>
          </a:xfrm>
        </p:grpSpPr>
        <p:sp>
          <p:nvSpPr>
            <p:cNvPr id="24" name="Ellipse 23"/>
            <p:cNvSpPr>
              <a:spLocks/>
            </p:cNvSpPr>
            <p:nvPr/>
          </p:nvSpPr>
          <p:spPr>
            <a:xfrm>
              <a:off x="4055387" y="2912669"/>
              <a:ext cx="1008112" cy="1028274"/>
            </a:xfrm>
            <a:prstGeom prst="ellipse">
              <a:avLst/>
            </a:prstGeom>
          </p:spPr>
          <p:style>
            <a:lnRef idx="0">
              <a:schemeClr val="accent1"/>
            </a:lnRef>
            <a:fillRef idx="3">
              <a:schemeClr val="accent1"/>
            </a:fillRef>
            <a:effectRef idx="3">
              <a:schemeClr val="accent1"/>
            </a:effectRef>
            <a:fontRef idx="minor">
              <a:schemeClr val="lt1"/>
            </a:fontRef>
          </p:style>
          <p:txBody>
            <a:bodyPr lIns="36000" tIns="0" rIns="36000" bIns="0" rtlCol="0" anchor="ctr"/>
            <a:lstStyle/>
            <a:p>
              <a:pPr algn="ctr"/>
              <a:r>
                <a:rPr lang="fr-FR" sz="1600" b="1" dirty="0"/>
                <a:t>Produit</a:t>
              </a:r>
              <a:endParaRPr lang="fr-FR" sz="800" dirty="0"/>
            </a:p>
          </p:txBody>
        </p:sp>
        <p:pic>
          <p:nvPicPr>
            <p:cNvPr id="25" name="Image 24">
              <a:extLst>
                <a:ext uri="{FF2B5EF4-FFF2-40B4-BE49-F238E27FC236}">
                  <a16:creationId xmlns:a16="http://schemas.microsoft.com/office/drawing/2014/main" xmlns="" id="{89F4381B-14FA-514E-BCB1-6C252E8C4D0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242046" y="2987459"/>
              <a:ext cx="537971" cy="333801"/>
            </a:xfrm>
            <a:prstGeom prst="rect">
              <a:avLst/>
            </a:prstGeom>
          </p:spPr>
        </p:pic>
        <p:pic>
          <p:nvPicPr>
            <p:cNvPr id="26" name="Image 2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25523" y="3503262"/>
              <a:ext cx="571443" cy="410148"/>
            </a:xfrm>
            <a:prstGeom prst="rect">
              <a:avLst/>
            </a:prstGeom>
          </p:spPr>
        </p:pic>
        <p:pic>
          <p:nvPicPr>
            <p:cNvPr id="27" name="Image 26"/>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4057546" y="3469534"/>
              <a:ext cx="483235" cy="399195"/>
            </a:xfrm>
            <a:prstGeom prst="rect">
              <a:avLst/>
            </a:prstGeom>
          </p:spPr>
        </p:pic>
      </p:grpSp>
      <p:sp>
        <p:nvSpPr>
          <p:cNvPr id="29" name="Rectangle 28"/>
          <p:cNvSpPr/>
          <p:nvPr/>
        </p:nvSpPr>
        <p:spPr>
          <a:xfrm>
            <a:off x="6541825" y="892525"/>
            <a:ext cx="2087079" cy="1384995"/>
          </a:xfrm>
          <a:prstGeom prst="rect">
            <a:avLst/>
          </a:prstGeom>
        </p:spPr>
        <p:txBody>
          <a:bodyPr wrap="square">
            <a:spAutoFit/>
          </a:bodyPr>
          <a:lstStyle/>
          <a:p>
            <a:r>
              <a:rPr lang="fr-FR" sz="1200" b="1" dirty="0"/>
              <a:t>Décompose un produit </a:t>
            </a:r>
            <a:r>
              <a:rPr lang="fr-FR" sz="1200" dirty="0"/>
              <a:t>en éléments fonctionnels ou matériels. </a:t>
            </a:r>
          </a:p>
          <a:p>
            <a:r>
              <a:rPr lang="fr-FR" sz="1200" dirty="0"/>
              <a:t>Elle montre comment un assemblage ordonné de fonctions simples peut en définir l’usage.</a:t>
            </a:r>
            <a:endParaRPr lang="fr-FR" sz="1200" b="1" dirty="0"/>
          </a:p>
        </p:txBody>
      </p:sp>
      <p:sp>
        <p:nvSpPr>
          <p:cNvPr id="30" name="Rectangle 29"/>
          <p:cNvSpPr/>
          <p:nvPr/>
        </p:nvSpPr>
        <p:spPr>
          <a:xfrm>
            <a:off x="0" y="4246500"/>
            <a:ext cx="2483650" cy="1569660"/>
          </a:xfrm>
          <a:prstGeom prst="rect">
            <a:avLst/>
          </a:prstGeom>
        </p:spPr>
        <p:txBody>
          <a:bodyPr wrap="square">
            <a:spAutoFit/>
          </a:bodyPr>
          <a:lstStyle/>
          <a:p>
            <a:r>
              <a:rPr lang="fr-FR" sz="1200" b="1" dirty="0"/>
              <a:t>Analyse des produits du passé dans leurs perfectionnements successifs</a:t>
            </a:r>
            <a:r>
              <a:rPr lang="fr-FR" sz="1200" dirty="0"/>
              <a:t>, dans l’évolution de leurs usages : quelles sont les techniques héritées, quelles sont les évolutions et quels sont les éléments constitutifs existants qui permettent d’obtenir une génération de produits ? </a:t>
            </a:r>
          </a:p>
        </p:txBody>
      </p:sp>
      <p:sp>
        <p:nvSpPr>
          <p:cNvPr id="33" name="Rectangle 32"/>
          <p:cNvSpPr/>
          <p:nvPr/>
        </p:nvSpPr>
        <p:spPr>
          <a:xfrm>
            <a:off x="308676" y="978759"/>
            <a:ext cx="2306241" cy="2308324"/>
          </a:xfrm>
          <a:prstGeom prst="rect">
            <a:avLst/>
          </a:prstGeom>
        </p:spPr>
        <p:txBody>
          <a:bodyPr wrap="square">
            <a:spAutoFit/>
          </a:bodyPr>
          <a:lstStyle/>
          <a:p>
            <a:pPr lvl="0">
              <a:defRPr/>
            </a:pPr>
            <a:r>
              <a:rPr lang="fr-FR" sz="1200" dirty="0"/>
              <a:t>Explicite les </a:t>
            </a:r>
            <a:r>
              <a:rPr lang="fr-FR" sz="1200" b="1" dirty="0"/>
              <a:t>logiques d’invention </a:t>
            </a:r>
            <a:r>
              <a:rPr lang="fr-FR" sz="1200" dirty="0"/>
              <a:t>et de conception de nouveaux produits.</a:t>
            </a:r>
          </a:p>
          <a:p>
            <a:pPr lvl="0">
              <a:defRPr/>
            </a:pPr>
            <a:r>
              <a:rPr lang="fr-FR" sz="1200" dirty="0"/>
              <a:t>Elle s'intéresse aux techniques et aux procédés nécessaires à leur création, de leur conception à leur réalisation et jusqu’à leur retrait.</a:t>
            </a:r>
          </a:p>
          <a:p>
            <a:pPr lvl="0">
              <a:defRPr/>
            </a:pPr>
            <a:r>
              <a:rPr lang="fr-FR" sz="1200" dirty="0"/>
              <a:t>Elle mobilise les technologies du numérique tout au long du processus de création d’un nouveau produit.</a:t>
            </a:r>
          </a:p>
        </p:txBody>
      </p:sp>
      <p:sp>
        <p:nvSpPr>
          <p:cNvPr id="34" name="Rectangle 33"/>
          <p:cNvSpPr/>
          <p:nvPr/>
        </p:nvSpPr>
        <p:spPr>
          <a:xfrm>
            <a:off x="6924472" y="3878486"/>
            <a:ext cx="2327196" cy="1754326"/>
          </a:xfrm>
          <a:prstGeom prst="rect">
            <a:avLst/>
          </a:prstGeom>
        </p:spPr>
        <p:txBody>
          <a:bodyPr wrap="square">
            <a:spAutoFit/>
          </a:bodyPr>
          <a:lstStyle/>
          <a:p>
            <a:r>
              <a:rPr lang="fr-FR" sz="1200" dirty="0"/>
              <a:t>S’intéresse à l’impact de la création d’un produit et de son usage, tout au long de sa vie, sur son environnement, dans toutes ses dimensions technologiques et sociales. On y trouve les </a:t>
            </a:r>
            <a:r>
              <a:rPr lang="fr-FR" sz="1200" b="1" dirty="0"/>
              <a:t>préoccupations liées au développement durable et l’</a:t>
            </a:r>
            <a:r>
              <a:rPr lang="fr-FR" sz="1200" b="1" dirty="0" err="1"/>
              <a:t>éco-conception</a:t>
            </a:r>
            <a:r>
              <a:rPr lang="fr-FR" sz="1200" b="1" dirty="0"/>
              <a:t>.</a:t>
            </a:r>
          </a:p>
        </p:txBody>
      </p:sp>
      <p:cxnSp>
        <p:nvCxnSpPr>
          <p:cNvPr id="35" name="Connecteur droit 34"/>
          <p:cNvCxnSpPr>
            <a:cxnSpLocks/>
          </p:cNvCxnSpPr>
          <p:nvPr/>
        </p:nvCxnSpPr>
        <p:spPr>
          <a:xfrm>
            <a:off x="2529622" y="1678384"/>
            <a:ext cx="677203" cy="1085145"/>
          </a:xfrm>
          <a:prstGeom prst="line">
            <a:avLst/>
          </a:prstGeom>
          <a:ln w="28575">
            <a:solidFill>
              <a:srgbClr val="A16DED"/>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6" name="Connecteur droit 35"/>
          <p:cNvCxnSpPr>
            <a:cxnSpLocks/>
          </p:cNvCxnSpPr>
          <p:nvPr/>
        </p:nvCxnSpPr>
        <p:spPr>
          <a:xfrm flipH="1">
            <a:off x="5542713" y="1474424"/>
            <a:ext cx="963920" cy="864731"/>
          </a:xfrm>
          <a:prstGeom prst="line">
            <a:avLst/>
          </a:prstGeom>
          <a:ln w="19050">
            <a:solidFill>
              <a:schemeClr val="accent2">
                <a:lumMod val="75000"/>
              </a:schemeClr>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7" name="Connecteur droit 36"/>
          <p:cNvCxnSpPr>
            <a:cxnSpLocks/>
          </p:cNvCxnSpPr>
          <p:nvPr/>
        </p:nvCxnSpPr>
        <p:spPr>
          <a:xfrm flipV="1">
            <a:off x="2324429" y="4666837"/>
            <a:ext cx="1123198" cy="507053"/>
          </a:xfrm>
          <a:prstGeom prst="line">
            <a:avLst/>
          </a:prstGeom>
          <a:ln w="28575">
            <a:solidFill>
              <a:schemeClr val="accent6">
                <a:lumMod val="75000"/>
              </a:schemeClr>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8" name="Connecteur droit 37"/>
          <p:cNvCxnSpPr>
            <a:cxnSpLocks/>
            <a:stCxn id="34" idx="1"/>
          </p:cNvCxnSpPr>
          <p:nvPr/>
        </p:nvCxnSpPr>
        <p:spPr>
          <a:xfrm flipH="1">
            <a:off x="5322245" y="4755649"/>
            <a:ext cx="1602227" cy="306210"/>
          </a:xfrm>
          <a:prstGeom prst="line">
            <a:avLst/>
          </a:prstGeom>
          <a:ln w="28575">
            <a:solidFill>
              <a:schemeClr val="accent6">
                <a:lumMod val="75000"/>
              </a:schemeClr>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39" name="Connecteur droit 38"/>
          <p:cNvCxnSpPr/>
          <p:nvPr/>
        </p:nvCxnSpPr>
        <p:spPr>
          <a:xfrm>
            <a:off x="2529622" y="1088347"/>
            <a:ext cx="0" cy="1392766"/>
          </a:xfrm>
          <a:prstGeom prst="line">
            <a:avLst/>
          </a:prstGeom>
          <a:ln w="28575">
            <a:solidFill>
              <a:srgbClr val="A16DED"/>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0" name="Connecteur droit 39"/>
          <p:cNvCxnSpPr/>
          <p:nvPr/>
        </p:nvCxnSpPr>
        <p:spPr>
          <a:xfrm>
            <a:off x="6506633" y="953358"/>
            <a:ext cx="0" cy="973670"/>
          </a:xfrm>
          <a:prstGeom prst="line">
            <a:avLst/>
          </a:prstGeom>
          <a:ln w="28575">
            <a:solidFill>
              <a:schemeClr val="accent2">
                <a:lumMod val="7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1" name="Connecteur droit 40"/>
          <p:cNvCxnSpPr/>
          <p:nvPr/>
        </p:nvCxnSpPr>
        <p:spPr>
          <a:xfrm flipV="1">
            <a:off x="2346741" y="4401131"/>
            <a:ext cx="0" cy="1522644"/>
          </a:xfrm>
          <a:prstGeom prst="line">
            <a:avLst/>
          </a:prstGeom>
          <a:ln w="28575">
            <a:solidFill>
              <a:schemeClr val="accent6">
                <a:lumMod val="75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42" name="Connecteur droit 41"/>
          <p:cNvCxnSpPr/>
          <p:nvPr/>
        </p:nvCxnSpPr>
        <p:spPr>
          <a:xfrm flipV="1">
            <a:off x="6933104" y="3938956"/>
            <a:ext cx="0" cy="1438241"/>
          </a:xfrm>
          <a:prstGeom prst="line">
            <a:avLst/>
          </a:prstGeom>
          <a:ln w="28575">
            <a:solidFill>
              <a:schemeClr val="accent6">
                <a:lumMod val="75000"/>
              </a:schemeClr>
            </a:solidFill>
            <a:tailEnd type="non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858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74470" y="289926"/>
            <a:ext cx="8259832" cy="874434"/>
          </a:xfrm>
        </p:spPr>
        <p:txBody>
          <a:bodyPr>
            <a:normAutofit/>
          </a:bodyPr>
          <a:lstStyle/>
          <a:p>
            <a:r>
              <a:rPr lang="fr-FR" dirty="0" smtClean="0"/>
              <a:t>Un positionnement des activités adapté</a:t>
            </a:r>
            <a:endParaRPr lang="fr-FR" dirty="0"/>
          </a:p>
        </p:txBody>
      </p:sp>
      <p:sp>
        <p:nvSpPr>
          <p:cNvPr id="10" name="Rectangle à coins arrondis 9"/>
          <p:cNvSpPr/>
          <p:nvPr/>
        </p:nvSpPr>
        <p:spPr>
          <a:xfrm>
            <a:off x="3259079" y="1042006"/>
            <a:ext cx="2563855" cy="5753633"/>
          </a:xfrm>
          <a:prstGeom prst="roundRect">
            <a:avLst>
              <a:gd name="adj" fmla="val 0"/>
            </a:avLst>
          </a:prstGeom>
          <a:solidFill>
            <a:schemeClr val="bg1">
              <a:lumMod val="8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b" anchorCtr="0"/>
          <a:lstStyle/>
          <a:p>
            <a:pPr algn="ctr"/>
            <a:r>
              <a:rPr lang="fr-FR" dirty="0"/>
              <a:t>Communiquer</a:t>
            </a:r>
          </a:p>
          <a:p>
            <a:pPr algn="ctr"/>
            <a:endParaRPr lang="fr-FR" sz="1400" dirty="0"/>
          </a:p>
        </p:txBody>
      </p:sp>
      <p:graphicFrame>
        <p:nvGraphicFramePr>
          <p:cNvPr id="11" name="Diagramme 10"/>
          <p:cNvGraphicFramePr>
            <a:graphicFrameLocks/>
          </p:cNvGraphicFramePr>
          <p:nvPr>
            <p:custDataLst>
              <p:tags r:id="rId1"/>
            </p:custDataLst>
            <p:extLst>
              <p:ext uri="{D42A27DB-BD31-4B8C-83A1-F6EECF244321}">
                <p14:modId xmlns:p14="http://schemas.microsoft.com/office/powerpoint/2010/main" val="3303629342"/>
              </p:ext>
            </p:extLst>
          </p:nvPr>
        </p:nvGraphicFramePr>
        <p:xfrm>
          <a:off x="1559269" y="1431129"/>
          <a:ext cx="6400800" cy="44395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er 13"/>
          <p:cNvGrpSpPr/>
          <p:nvPr/>
        </p:nvGrpSpPr>
        <p:grpSpPr>
          <a:xfrm>
            <a:off x="2273831" y="1289827"/>
            <a:ext cx="4752528" cy="4680000"/>
            <a:chOff x="2267744" y="1629320"/>
            <a:chExt cx="4752528" cy="4680000"/>
          </a:xfrm>
        </p:grpSpPr>
        <p:sp>
          <p:nvSpPr>
            <p:cNvPr id="13" name="Arc plein 12"/>
            <p:cNvSpPr>
              <a:spLocks noChangeAspect="1"/>
            </p:cNvSpPr>
            <p:nvPr/>
          </p:nvSpPr>
          <p:spPr>
            <a:xfrm>
              <a:off x="2267744" y="1629320"/>
              <a:ext cx="4752528" cy="4680000"/>
            </a:xfrm>
            <a:prstGeom prst="blockArc">
              <a:avLst>
                <a:gd name="adj1" fmla="val 9089204"/>
                <a:gd name="adj2" fmla="val 16074985"/>
                <a:gd name="adj3" fmla="val 6260"/>
              </a:avLst>
            </a:prstGeom>
            <a:solidFill>
              <a:srgbClr val="CFB5F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4" name="Rectangle 13"/>
            <p:cNvSpPr/>
            <p:nvPr/>
          </p:nvSpPr>
          <p:spPr>
            <a:xfrm rot="17649249">
              <a:off x="2142214" y="2502897"/>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générique</a:t>
              </a:r>
              <a:endParaRPr lang="fr-FR" sz="2000" b="1" dirty="0">
                <a:ln w="17780" cmpd="sng">
                  <a:noFill/>
                  <a:prstDash val="solid"/>
                  <a:miter lim="800000"/>
                </a:ln>
                <a:effectLst>
                  <a:outerShdw blurRad="50800" algn="tl" rotWithShape="0">
                    <a:srgbClr val="000000"/>
                  </a:outerShdw>
                </a:effectLst>
              </a:endParaRPr>
            </a:p>
          </p:txBody>
        </p:sp>
      </p:grpSp>
      <p:grpSp>
        <p:nvGrpSpPr>
          <p:cNvPr id="15" name="Grouper 14"/>
          <p:cNvGrpSpPr/>
          <p:nvPr/>
        </p:nvGrpSpPr>
        <p:grpSpPr>
          <a:xfrm>
            <a:off x="2273831" y="1289307"/>
            <a:ext cx="4752528" cy="4680000"/>
            <a:chOff x="2267744" y="1628800"/>
            <a:chExt cx="4752528" cy="4680000"/>
          </a:xfrm>
        </p:grpSpPr>
        <p:sp>
          <p:nvSpPr>
            <p:cNvPr id="16" name="Arc plein 15"/>
            <p:cNvSpPr>
              <a:spLocks noChangeAspect="1"/>
            </p:cNvSpPr>
            <p:nvPr/>
          </p:nvSpPr>
          <p:spPr>
            <a:xfrm>
              <a:off x="2267744" y="1628800"/>
              <a:ext cx="4752528" cy="4680000"/>
            </a:xfrm>
            <a:prstGeom prst="blockArc">
              <a:avLst>
                <a:gd name="adj1" fmla="val 16243136"/>
                <a:gd name="adj2" fmla="val 1708246"/>
                <a:gd name="adj3" fmla="val 6294"/>
              </a:avLst>
            </a:prstGeom>
            <a:solidFill>
              <a:srgbClr val="EB999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7" name="Rectangle 16"/>
            <p:cNvSpPr/>
            <p:nvPr/>
          </p:nvSpPr>
          <p:spPr>
            <a:xfrm rot="3922000">
              <a:off x="4381533" y="2531708"/>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structurale</a:t>
              </a:r>
              <a:endParaRPr lang="fr-FR" sz="2000" b="1" dirty="0">
                <a:ln w="17780" cmpd="sng">
                  <a:noFill/>
                  <a:prstDash val="solid"/>
                  <a:miter lim="800000"/>
                </a:ln>
                <a:effectLst>
                  <a:outerShdw blurRad="50800" algn="tl" rotWithShape="0">
                    <a:srgbClr val="000000"/>
                  </a:outerShdw>
                </a:effectLst>
              </a:endParaRPr>
            </a:p>
          </p:txBody>
        </p:sp>
      </p:grpSp>
      <p:grpSp>
        <p:nvGrpSpPr>
          <p:cNvPr id="18" name="Grouper 15"/>
          <p:cNvGrpSpPr/>
          <p:nvPr/>
        </p:nvGrpSpPr>
        <p:grpSpPr>
          <a:xfrm>
            <a:off x="2273831" y="1289307"/>
            <a:ext cx="4752528" cy="4680000"/>
            <a:chOff x="2267744" y="1628800"/>
            <a:chExt cx="4752528" cy="4680000"/>
          </a:xfrm>
        </p:grpSpPr>
        <p:sp>
          <p:nvSpPr>
            <p:cNvPr id="19" name="Arc plein 18"/>
            <p:cNvSpPr>
              <a:spLocks noChangeAspect="1"/>
            </p:cNvSpPr>
            <p:nvPr/>
          </p:nvSpPr>
          <p:spPr>
            <a:xfrm>
              <a:off x="2267744" y="1628800"/>
              <a:ext cx="4752528" cy="4680000"/>
            </a:xfrm>
            <a:prstGeom prst="blockArc">
              <a:avLst>
                <a:gd name="adj1" fmla="val 1861844"/>
                <a:gd name="adj2" fmla="val 8908633"/>
                <a:gd name="adj3" fmla="val 6418"/>
              </a:avLst>
            </a:prstGeom>
            <a:solidFill>
              <a:srgbClr val="CAF27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20" name="Rectangle 19"/>
            <p:cNvSpPr/>
            <p:nvPr/>
          </p:nvSpPr>
          <p:spPr>
            <a:xfrm>
              <a:off x="2843808" y="3645024"/>
              <a:ext cx="3572331" cy="2549897"/>
            </a:xfrm>
            <a:prstGeom prst="rect">
              <a:avLst/>
            </a:prstGeom>
            <a:noFill/>
          </p:spPr>
          <p:txBody>
            <a:bodyPr spcFirstLastPara="1" wrap="none" lIns="91440" tIns="45720" rIns="91440" bIns="45720" numCol="1">
              <a:prstTxWarp prst="textArchDown">
                <a:avLst/>
              </a:prstTxWarp>
              <a:spAutoFit/>
            </a:bodyPr>
            <a:lstStyle/>
            <a:p>
              <a:pPr algn="ctr"/>
              <a:r>
                <a:rPr lang="fr-FR" sz="2000" dirty="0"/>
                <a:t>génétique et générale</a:t>
              </a:r>
            </a:p>
          </p:txBody>
        </p:sp>
      </p:grpSp>
      <p:grpSp>
        <p:nvGrpSpPr>
          <p:cNvPr id="21" name="Grouper 1"/>
          <p:cNvGrpSpPr/>
          <p:nvPr/>
        </p:nvGrpSpPr>
        <p:grpSpPr>
          <a:xfrm>
            <a:off x="460789" y="1328321"/>
            <a:ext cx="2792159" cy="1649728"/>
            <a:chOff x="167733" y="888727"/>
            <a:chExt cx="2792159" cy="1649728"/>
          </a:xfrm>
        </p:grpSpPr>
        <p:sp>
          <p:nvSpPr>
            <p:cNvPr id="23" name="Rectangle à coins arrondis 22">
              <a:extLst>
                <a:ext uri="{FF2B5EF4-FFF2-40B4-BE49-F238E27FC236}">
                  <a16:creationId xmlns:a16="http://schemas.microsoft.com/office/drawing/2014/main" xmlns="" id="{ECD932DB-F27B-174D-8B4E-9FBA081605A1}"/>
                </a:ext>
              </a:extLst>
            </p:cNvPr>
            <p:cNvSpPr/>
            <p:nvPr/>
          </p:nvSpPr>
          <p:spPr>
            <a:xfrm>
              <a:off x="167733" y="888727"/>
              <a:ext cx="2399136" cy="499367"/>
            </a:xfrm>
            <a:prstGeom prst="roundRect">
              <a:avLst>
                <a:gd name="adj" fmla="val 0"/>
              </a:avLst>
            </a:prstGeom>
            <a:solidFill>
              <a:srgbClr val="CFB5F6">
                <a:alpha val="41000"/>
              </a:srgbClr>
            </a:solidFill>
            <a:ln>
              <a:solidFill>
                <a:srgbClr val="CFB5F6"/>
              </a:solidFill>
            </a:ln>
          </p:spPr>
          <p:style>
            <a:lnRef idx="2">
              <a:schemeClr val="accent1"/>
            </a:lnRef>
            <a:fillRef idx="1">
              <a:schemeClr val="lt1"/>
            </a:fillRef>
            <a:effectRef idx="0">
              <a:schemeClr val="accent1"/>
            </a:effectRef>
            <a:fontRef idx="minor">
              <a:schemeClr val="dk1"/>
            </a:fontRef>
          </p:style>
          <p:txBody>
            <a:bodyPr lIns="0" tIns="0" rIns="0" bIns="0" rtlCol="0" anchor="t"/>
            <a:lstStyle/>
            <a:p>
              <a:pPr algn="ctr"/>
              <a:r>
                <a:rPr lang="fr-FR" sz="1200" dirty="0"/>
                <a:t>Imaginer, créer, concevoir, réaliser, les produits de demain</a:t>
              </a:r>
            </a:p>
          </p:txBody>
        </p:sp>
        <p:cxnSp>
          <p:nvCxnSpPr>
            <p:cNvPr id="24" name="Connecteur droit 23"/>
            <p:cNvCxnSpPr>
              <a:cxnSpLocks/>
            </p:cNvCxnSpPr>
            <p:nvPr/>
          </p:nvCxnSpPr>
          <p:spPr>
            <a:xfrm>
              <a:off x="1560235" y="1388833"/>
              <a:ext cx="1399657" cy="1149622"/>
            </a:xfrm>
            <a:prstGeom prst="line">
              <a:avLst/>
            </a:prstGeom>
            <a:ln w="28575">
              <a:solidFill>
                <a:srgbClr val="7030A0"/>
              </a:solidFill>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25" name="Grouper 3"/>
          <p:cNvGrpSpPr/>
          <p:nvPr/>
        </p:nvGrpSpPr>
        <p:grpSpPr>
          <a:xfrm>
            <a:off x="228831" y="4684254"/>
            <a:ext cx="3271050" cy="1083733"/>
            <a:chOff x="176577" y="4483947"/>
            <a:chExt cx="3271050" cy="1083733"/>
          </a:xfrm>
        </p:grpSpPr>
        <p:sp>
          <p:nvSpPr>
            <p:cNvPr id="26" name="Rectangle à coins arrondis 25">
              <a:extLst>
                <a:ext uri="{FF2B5EF4-FFF2-40B4-BE49-F238E27FC236}">
                  <a16:creationId xmlns:a16="http://schemas.microsoft.com/office/drawing/2014/main" xmlns="" id="{0FCBF91A-700F-1F4F-8D40-88144C6EEE31}"/>
                </a:ext>
              </a:extLst>
            </p:cNvPr>
            <p:cNvSpPr/>
            <p:nvPr/>
          </p:nvSpPr>
          <p:spPr>
            <a:xfrm>
              <a:off x="176577" y="5079999"/>
              <a:ext cx="2538000" cy="487681"/>
            </a:xfrm>
            <a:prstGeom prst="roundRect">
              <a:avLst>
                <a:gd name="adj" fmla="val 0"/>
              </a:avLst>
            </a:prstGeom>
            <a:solidFill>
              <a:srgbClr val="CAF27F">
                <a:alpha val="41000"/>
              </a:srgbClr>
            </a:solidFill>
            <a:ln>
              <a:solidFill>
                <a:srgbClr val="BEE76D"/>
              </a:solidFill>
            </a:ln>
          </p:spPr>
          <p:style>
            <a:lnRef idx="2">
              <a:schemeClr val="accent1"/>
            </a:lnRef>
            <a:fillRef idx="1">
              <a:schemeClr val="lt1"/>
            </a:fillRef>
            <a:effectRef idx="0">
              <a:schemeClr val="accent1"/>
            </a:effectRef>
            <a:fontRef idx="minor">
              <a:schemeClr val="dk1"/>
            </a:fontRef>
          </p:style>
          <p:txBody>
            <a:bodyPr lIns="0" tIns="0" rIns="0" bIns="0" rtlCol="0" anchor="t"/>
            <a:lstStyle/>
            <a:p>
              <a:pPr algn="ctr"/>
              <a:r>
                <a:rPr lang="fr-FR" sz="1200" dirty="0"/>
                <a:t>Replacer et interroger des produits dans leur environnement socioculturel</a:t>
              </a:r>
            </a:p>
          </p:txBody>
        </p:sp>
        <p:cxnSp>
          <p:nvCxnSpPr>
            <p:cNvPr id="27" name="Connecteur droit 26"/>
            <p:cNvCxnSpPr>
              <a:cxnSpLocks/>
            </p:cNvCxnSpPr>
            <p:nvPr/>
          </p:nvCxnSpPr>
          <p:spPr>
            <a:xfrm flipV="1">
              <a:off x="2714577" y="4483947"/>
              <a:ext cx="733050" cy="596052"/>
            </a:xfrm>
            <a:prstGeom prst="line">
              <a:avLst/>
            </a:prstGeom>
            <a:ln w="28575">
              <a:solidFill>
                <a:schemeClr val="accent6">
                  <a:lumMod val="75000"/>
                </a:schemeClr>
              </a:solidFill>
              <a:tailEnd type="oval" w="lg" len="lg"/>
            </a:ln>
            <a:effectLst/>
          </p:spPr>
          <p:style>
            <a:lnRef idx="2">
              <a:schemeClr val="accent1"/>
            </a:lnRef>
            <a:fillRef idx="0">
              <a:schemeClr val="accent1"/>
            </a:fillRef>
            <a:effectRef idx="1">
              <a:schemeClr val="accent1"/>
            </a:effectRef>
            <a:fontRef idx="minor">
              <a:schemeClr val="tx1"/>
            </a:fontRef>
          </p:style>
        </p:cxnSp>
      </p:grpSp>
      <p:pic>
        <p:nvPicPr>
          <p:cNvPr id="28" name="Image 27">
            <a:extLst>
              <a:ext uri="{FF2B5EF4-FFF2-40B4-BE49-F238E27FC236}">
                <a16:creationId xmlns:a16="http://schemas.microsoft.com/office/drawing/2014/main" xmlns="" id="{D3F3CF5B-8ADF-A142-8D09-A02B00F1DF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78896" y="2205881"/>
            <a:ext cx="1595470" cy="1994338"/>
          </a:xfrm>
          <a:prstGeom prst="rect">
            <a:avLst/>
          </a:prstGeom>
        </p:spPr>
      </p:pic>
      <p:grpSp>
        <p:nvGrpSpPr>
          <p:cNvPr id="29" name="Grouper 2"/>
          <p:cNvGrpSpPr/>
          <p:nvPr/>
        </p:nvGrpSpPr>
        <p:grpSpPr>
          <a:xfrm>
            <a:off x="5676818" y="958899"/>
            <a:ext cx="2959090" cy="1363227"/>
            <a:chOff x="6116544" y="82875"/>
            <a:chExt cx="2959090" cy="1363227"/>
          </a:xfrm>
        </p:grpSpPr>
        <p:cxnSp>
          <p:nvCxnSpPr>
            <p:cNvPr id="30" name="Connecteur droit 29"/>
            <p:cNvCxnSpPr>
              <a:cxnSpLocks/>
            </p:cNvCxnSpPr>
            <p:nvPr/>
          </p:nvCxnSpPr>
          <p:spPr>
            <a:xfrm flipH="1">
              <a:off x="6116544" y="867718"/>
              <a:ext cx="864042" cy="578384"/>
            </a:xfrm>
            <a:prstGeom prst="line">
              <a:avLst/>
            </a:prstGeom>
            <a:ln w="28575">
              <a:solidFill>
                <a:srgbClr val="FF3300"/>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33" name="Rectangle à coins arrondis 32">
              <a:extLst>
                <a:ext uri="{FF2B5EF4-FFF2-40B4-BE49-F238E27FC236}">
                  <a16:creationId xmlns:a16="http://schemas.microsoft.com/office/drawing/2014/main" xmlns="" id="{7E01DD11-62DA-6442-A059-4BB392207F65}"/>
                </a:ext>
              </a:extLst>
            </p:cNvPr>
            <p:cNvSpPr/>
            <p:nvPr/>
          </p:nvSpPr>
          <p:spPr>
            <a:xfrm>
              <a:off x="6638434" y="82875"/>
              <a:ext cx="2437200" cy="758824"/>
            </a:xfrm>
            <a:prstGeom prst="roundRect">
              <a:avLst>
                <a:gd name="adj" fmla="val 0"/>
              </a:avLst>
            </a:prstGeom>
            <a:solidFill>
              <a:srgbClr val="EB9998">
                <a:alpha val="40000"/>
              </a:srgbClr>
            </a:solidFill>
            <a:ln>
              <a:solidFill>
                <a:srgbClr val="EB9998"/>
              </a:solidFill>
            </a:ln>
          </p:spPr>
          <p:style>
            <a:lnRef idx="2">
              <a:schemeClr val="accent1"/>
            </a:lnRef>
            <a:fillRef idx="1">
              <a:schemeClr val="lt1"/>
            </a:fillRef>
            <a:effectRef idx="0">
              <a:schemeClr val="accent1"/>
            </a:effectRef>
            <a:fontRef idx="minor">
              <a:schemeClr val="dk1"/>
            </a:fontRef>
          </p:style>
          <p:txBody>
            <a:bodyPr lIns="0" tIns="36000" rIns="0" bIns="0" rtlCol="0" anchor="t"/>
            <a:lstStyle/>
            <a:p>
              <a:pPr lvl="0" algn="ctr" defTabSz="533400">
                <a:lnSpc>
                  <a:spcPct val="90000"/>
                </a:lnSpc>
                <a:spcBef>
                  <a:spcPct val="0"/>
                </a:spcBef>
                <a:spcAft>
                  <a:spcPct val="35000"/>
                </a:spcAft>
              </a:pPr>
              <a:r>
                <a:rPr lang="fr-FR" sz="1200" dirty="0"/>
                <a:t>Représenter, analyser, modéliser puis simuler les produits existants, comprendre et justifier les solutions constructives</a:t>
              </a:r>
            </a:p>
          </p:txBody>
        </p:sp>
      </p:grpSp>
      <p:pic>
        <p:nvPicPr>
          <p:cNvPr id="34" name="Image 33">
            <a:extLst>
              <a:ext uri="{FF2B5EF4-FFF2-40B4-BE49-F238E27FC236}">
                <a16:creationId xmlns:a16="http://schemas.microsoft.com/office/drawing/2014/main" xmlns="" id="{DA9FC38B-AC4F-264C-8478-16C8463FDD1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4354" y="4684254"/>
            <a:ext cx="1063401" cy="2198455"/>
          </a:xfrm>
          <a:prstGeom prst="rect">
            <a:avLst/>
          </a:prstGeom>
        </p:spPr>
      </p:pic>
      <p:pic>
        <p:nvPicPr>
          <p:cNvPr id="35" name="Image 34">
            <a:extLst>
              <a:ext uri="{FF2B5EF4-FFF2-40B4-BE49-F238E27FC236}">
                <a16:creationId xmlns:a16="http://schemas.microsoft.com/office/drawing/2014/main" xmlns="" id="{D108412D-7B7B-ED4B-ACA8-2F48DB635D2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849850" y="2147765"/>
            <a:ext cx="1796343" cy="2245428"/>
          </a:xfrm>
          <a:prstGeom prst="rect">
            <a:avLst/>
          </a:prstGeom>
        </p:spPr>
      </p:pic>
      <p:sp>
        <p:nvSpPr>
          <p:cNvPr id="36" name="Secteurs 35"/>
          <p:cNvSpPr/>
          <p:nvPr>
            <p:custDataLst>
              <p:tags r:id="rId2"/>
            </p:custDataLst>
          </p:nvPr>
        </p:nvSpPr>
        <p:spPr>
          <a:xfrm rot="3362358">
            <a:off x="2812315" y="1779062"/>
            <a:ext cx="3605584" cy="3648803"/>
          </a:xfrm>
          <a:prstGeom prst="pie">
            <a:avLst>
              <a:gd name="adj1" fmla="val 2895744"/>
              <a:gd name="adj2" fmla="val 17752009"/>
            </a:avLst>
          </a:prstGeom>
          <a:solidFill>
            <a:schemeClr val="bg1">
              <a:lumMod val="85000"/>
              <a:alpha val="6000"/>
            </a:schemeClr>
          </a:solidFill>
          <a:ln>
            <a:solidFill>
              <a:srgbClr val="002060"/>
            </a:solidFill>
          </a:ln>
          <a:effectLst>
            <a:glow rad="101600">
              <a:schemeClr val="accent1">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r 26"/>
          <p:cNvGrpSpPr/>
          <p:nvPr/>
        </p:nvGrpSpPr>
        <p:grpSpPr>
          <a:xfrm>
            <a:off x="4107641" y="3112976"/>
            <a:ext cx="1008112" cy="1028274"/>
            <a:chOff x="4055387" y="2912669"/>
            <a:chExt cx="1008112" cy="1028274"/>
          </a:xfrm>
        </p:grpSpPr>
        <p:sp>
          <p:nvSpPr>
            <p:cNvPr id="38" name="Ellipse 37"/>
            <p:cNvSpPr>
              <a:spLocks/>
            </p:cNvSpPr>
            <p:nvPr/>
          </p:nvSpPr>
          <p:spPr>
            <a:xfrm>
              <a:off x="4055387" y="2912669"/>
              <a:ext cx="1008112" cy="1028274"/>
            </a:xfrm>
            <a:prstGeom prst="ellipse">
              <a:avLst/>
            </a:prstGeom>
          </p:spPr>
          <p:style>
            <a:lnRef idx="0">
              <a:schemeClr val="accent1"/>
            </a:lnRef>
            <a:fillRef idx="3">
              <a:schemeClr val="accent1"/>
            </a:fillRef>
            <a:effectRef idx="3">
              <a:schemeClr val="accent1"/>
            </a:effectRef>
            <a:fontRef idx="minor">
              <a:schemeClr val="lt1"/>
            </a:fontRef>
          </p:style>
          <p:txBody>
            <a:bodyPr lIns="36000" tIns="0" rIns="36000" bIns="0" rtlCol="0" anchor="ctr"/>
            <a:lstStyle/>
            <a:p>
              <a:pPr algn="ctr"/>
              <a:r>
                <a:rPr lang="fr-FR" sz="1600" b="1" dirty="0"/>
                <a:t>Produit</a:t>
              </a:r>
              <a:endParaRPr lang="fr-FR" sz="800" dirty="0"/>
            </a:p>
          </p:txBody>
        </p:sp>
        <p:pic>
          <p:nvPicPr>
            <p:cNvPr id="39" name="Image 38">
              <a:extLst>
                <a:ext uri="{FF2B5EF4-FFF2-40B4-BE49-F238E27FC236}">
                  <a16:creationId xmlns:a16="http://schemas.microsoft.com/office/drawing/2014/main" xmlns="" id="{89F4381B-14FA-514E-BCB1-6C252E8C4D0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242046" y="2987459"/>
              <a:ext cx="537971" cy="333801"/>
            </a:xfrm>
            <a:prstGeom prst="rect">
              <a:avLst/>
            </a:prstGeom>
          </p:spPr>
        </p:pic>
        <p:pic>
          <p:nvPicPr>
            <p:cNvPr id="40" name="Image 3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425523" y="3503262"/>
              <a:ext cx="571443" cy="410148"/>
            </a:xfrm>
            <a:prstGeom prst="rect">
              <a:avLst/>
            </a:prstGeom>
          </p:spPr>
        </p:pic>
        <p:pic>
          <p:nvPicPr>
            <p:cNvPr id="41" name="Image 40"/>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057546" y="3469534"/>
              <a:ext cx="483235" cy="399195"/>
            </a:xfrm>
            <a:prstGeom prst="rect">
              <a:avLst/>
            </a:prstGeom>
          </p:spPr>
        </p:pic>
      </p:grpSp>
      <p:sp>
        <p:nvSpPr>
          <p:cNvPr id="42" name="Forme libre 41"/>
          <p:cNvSpPr/>
          <p:nvPr/>
        </p:nvSpPr>
        <p:spPr>
          <a:xfrm rot="374392">
            <a:off x="3849072" y="2229774"/>
            <a:ext cx="1576588" cy="1239616"/>
          </a:xfrm>
          <a:custGeom>
            <a:avLst/>
            <a:gdLst>
              <a:gd name="connsiteX0" fmla="*/ 0 w 1547108"/>
              <a:gd name="connsiteY0" fmla="*/ 0 h 955621"/>
              <a:gd name="connsiteX1" fmla="*/ 1547108 w 1547108"/>
              <a:gd name="connsiteY1" fmla="*/ 0 h 955621"/>
              <a:gd name="connsiteX2" fmla="*/ 1547108 w 1547108"/>
              <a:gd name="connsiteY2" fmla="*/ 955621 h 955621"/>
              <a:gd name="connsiteX3" fmla="*/ 0 w 1547108"/>
              <a:gd name="connsiteY3" fmla="*/ 955621 h 955621"/>
              <a:gd name="connsiteX4" fmla="*/ 0 w 1547108"/>
              <a:gd name="connsiteY4" fmla="*/ 0 h 95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108" h="955621">
                <a:moveTo>
                  <a:pt x="0" y="0"/>
                </a:moveTo>
                <a:lnTo>
                  <a:pt x="1547108" y="0"/>
                </a:lnTo>
                <a:lnTo>
                  <a:pt x="1547108" y="955621"/>
                </a:lnTo>
                <a:lnTo>
                  <a:pt x="0" y="955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prstTxWarp prst="textArchUp">
              <a:avLst>
                <a:gd name="adj" fmla="val 10573653"/>
              </a:avLst>
            </a:prstTxWarp>
            <a:noAutofit/>
          </a:bodyPr>
          <a:lstStyle/>
          <a:p>
            <a:pPr lvl="0" algn="ctr" defTabSz="533400">
              <a:lnSpc>
                <a:spcPct val="90000"/>
              </a:lnSpc>
              <a:spcBef>
                <a:spcPct val="0"/>
              </a:spcBef>
              <a:spcAft>
                <a:spcPct val="35000"/>
              </a:spcAft>
            </a:pPr>
            <a:r>
              <a:rPr lang="fr-FR" sz="3600" dirty="0"/>
              <a:t>STI2D</a:t>
            </a:r>
            <a:endParaRPr lang="fr-FR" sz="3600" kern="1200" dirty="0"/>
          </a:p>
        </p:txBody>
      </p:sp>
    </p:spTree>
    <p:extLst>
      <p:ext uri="{BB962C8B-B14F-4D97-AF65-F5344CB8AC3E}">
        <p14:creationId xmlns:p14="http://schemas.microsoft.com/office/powerpoint/2010/main" val="4199338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74470" y="289926"/>
            <a:ext cx="8259832" cy="874434"/>
          </a:xfrm>
        </p:spPr>
        <p:txBody>
          <a:bodyPr>
            <a:normAutofit/>
          </a:bodyPr>
          <a:lstStyle/>
          <a:p>
            <a:r>
              <a:rPr lang="fr-FR" dirty="0" smtClean="0"/>
              <a:t>Un positionnement des activités adapté</a:t>
            </a:r>
            <a:endParaRPr lang="fr-FR" dirty="0"/>
          </a:p>
        </p:txBody>
      </p:sp>
      <p:sp>
        <p:nvSpPr>
          <p:cNvPr id="10" name="Rectangle à coins arrondis 9"/>
          <p:cNvSpPr/>
          <p:nvPr/>
        </p:nvSpPr>
        <p:spPr>
          <a:xfrm>
            <a:off x="3259079" y="1042006"/>
            <a:ext cx="2563855" cy="5753633"/>
          </a:xfrm>
          <a:prstGeom prst="roundRect">
            <a:avLst>
              <a:gd name="adj" fmla="val 0"/>
            </a:avLst>
          </a:prstGeom>
          <a:solidFill>
            <a:schemeClr val="bg1">
              <a:lumMod val="8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b" anchorCtr="0"/>
          <a:lstStyle/>
          <a:p>
            <a:pPr algn="ctr"/>
            <a:r>
              <a:rPr lang="fr-FR" dirty="0"/>
              <a:t>Communiquer</a:t>
            </a:r>
          </a:p>
          <a:p>
            <a:pPr algn="ctr"/>
            <a:endParaRPr lang="fr-FR" sz="1400" dirty="0"/>
          </a:p>
        </p:txBody>
      </p:sp>
      <p:graphicFrame>
        <p:nvGraphicFramePr>
          <p:cNvPr id="11" name="Diagramme 10"/>
          <p:cNvGraphicFramePr>
            <a:graphicFrameLocks/>
          </p:cNvGraphicFramePr>
          <p:nvPr>
            <p:custDataLst>
              <p:tags r:id="rId1"/>
            </p:custDataLst>
            <p:extLst/>
          </p:nvPr>
        </p:nvGraphicFramePr>
        <p:xfrm>
          <a:off x="1559269" y="1431129"/>
          <a:ext cx="6400800" cy="44395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2" name="Grouper 13"/>
          <p:cNvGrpSpPr/>
          <p:nvPr/>
        </p:nvGrpSpPr>
        <p:grpSpPr>
          <a:xfrm>
            <a:off x="2273831" y="1289827"/>
            <a:ext cx="4752528" cy="4680000"/>
            <a:chOff x="2267744" y="1629320"/>
            <a:chExt cx="4752528" cy="4680000"/>
          </a:xfrm>
        </p:grpSpPr>
        <p:sp>
          <p:nvSpPr>
            <p:cNvPr id="13" name="Arc plein 12"/>
            <p:cNvSpPr>
              <a:spLocks noChangeAspect="1"/>
            </p:cNvSpPr>
            <p:nvPr/>
          </p:nvSpPr>
          <p:spPr>
            <a:xfrm>
              <a:off x="2267744" y="1629320"/>
              <a:ext cx="4752528" cy="4680000"/>
            </a:xfrm>
            <a:prstGeom prst="blockArc">
              <a:avLst>
                <a:gd name="adj1" fmla="val 9089204"/>
                <a:gd name="adj2" fmla="val 16074985"/>
                <a:gd name="adj3" fmla="val 6260"/>
              </a:avLst>
            </a:prstGeom>
            <a:solidFill>
              <a:srgbClr val="CFB5F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4" name="Rectangle 13"/>
            <p:cNvSpPr/>
            <p:nvPr/>
          </p:nvSpPr>
          <p:spPr>
            <a:xfrm rot="17649249">
              <a:off x="2142214" y="2502897"/>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générique</a:t>
              </a:r>
              <a:endParaRPr lang="fr-FR" sz="2000" b="1" dirty="0">
                <a:ln w="17780" cmpd="sng">
                  <a:noFill/>
                  <a:prstDash val="solid"/>
                  <a:miter lim="800000"/>
                </a:ln>
                <a:effectLst>
                  <a:outerShdw blurRad="50800" algn="tl" rotWithShape="0">
                    <a:srgbClr val="000000"/>
                  </a:outerShdw>
                </a:effectLst>
              </a:endParaRPr>
            </a:p>
          </p:txBody>
        </p:sp>
      </p:grpSp>
      <p:grpSp>
        <p:nvGrpSpPr>
          <p:cNvPr id="15" name="Grouper 14"/>
          <p:cNvGrpSpPr/>
          <p:nvPr/>
        </p:nvGrpSpPr>
        <p:grpSpPr>
          <a:xfrm>
            <a:off x="2273831" y="1289307"/>
            <a:ext cx="4752528" cy="4680000"/>
            <a:chOff x="2267744" y="1628800"/>
            <a:chExt cx="4752528" cy="4680000"/>
          </a:xfrm>
        </p:grpSpPr>
        <p:sp>
          <p:nvSpPr>
            <p:cNvPr id="16" name="Arc plein 15"/>
            <p:cNvSpPr>
              <a:spLocks noChangeAspect="1"/>
            </p:cNvSpPr>
            <p:nvPr/>
          </p:nvSpPr>
          <p:spPr>
            <a:xfrm>
              <a:off x="2267744" y="1628800"/>
              <a:ext cx="4752528" cy="4680000"/>
            </a:xfrm>
            <a:prstGeom prst="blockArc">
              <a:avLst>
                <a:gd name="adj1" fmla="val 16243136"/>
                <a:gd name="adj2" fmla="val 1708246"/>
                <a:gd name="adj3" fmla="val 6294"/>
              </a:avLst>
            </a:prstGeom>
            <a:solidFill>
              <a:srgbClr val="EB999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7" name="Rectangle 16"/>
            <p:cNvSpPr/>
            <p:nvPr/>
          </p:nvSpPr>
          <p:spPr>
            <a:xfrm rot="1477044">
              <a:off x="3783139" y="1913359"/>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structurale</a:t>
              </a:r>
              <a:endParaRPr lang="fr-FR" sz="2000" b="1" dirty="0">
                <a:ln w="17780" cmpd="sng">
                  <a:noFill/>
                  <a:prstDash val="solid"/>
                  <a:miter lim="800000"/>
                </a:ln>
                <a:effectLst>
                  <a:outerShdw blurRad="50800" algn="tl" rotWithShape="0">
                    <a:srgbClr val="000000"/>
                  </a:outerShdw>
                </a:effectLst>
              </a:endParaRPr>
            </a:p>
          </p:txBody>
        </p:sp>
      </p:grpSp>
      <p:grpSp>
        <p:nvGrpSpPr>
          <p:cNvPr id="18" name="Grouper 15"/>
          <p:cNvGrpSpPr/>
          <p:nvPr/>
        </p:nvGrpSpPr>
        <p:grpSpPr>
          <a:xfrm>
            <a:off x="2273831" y="1289307"/>
            <a:ext cx="4752528" cy="4680000"/>
            <a:chOff x="2267744" y="1628800"/>
            <a:chExt cx="4752528" cy="4680000"/>
          </a:xfrm>
        </p:grpSpPr>
        <p:sp>
          <p:nvSpPr>
            <p:cNvPr id="19" name="Arc plein 18"/>
            <p:cNvSpPr>
              <a:spLocks noChangeAspect="1"/>
            </p:cNvSpPr>
            <p:nvPr/>
          </p:nvSpPr>
          <p:spPr>
            <a:xfrm>
              <a:off x="2267744" y="1628800"/>
              <a:ext cx="4752528" cy="4680000"/>
            </a:xfrm>
            <a:prstGeom prst="blockArc">
              <a:avLst>
                <a:gd name="adj1" fmla="val 1861844"/>
                <a:gd name="adj2" fmla="val 8908633"/>
                <a:gd name="adj3" fmla="val 6418"/>
              </a:avLst>
            </a:prstGeom>
            <a:solidFill>
              <a:srgbClr val="CAF27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20" name="Rectangle 19"/>
            <p:cNvSpPr/>
            <p:nvPr/>
          </p:nvSpPr>
          <p:spPr>
            <a:xfrm>
              <a:off x="2843808" y="3645024"/>
              <a:ext cx="3572331" cy="2549897"/>
            </a:xfrm>
            <a:prstGeom prst="rect">
              <a:avLst/>
            </a:prstGeom>
            <a:noFill/>
          </p:spPr>
          <p:txBody>
            <a:bodyPr spcFirstLastPara="1" wrap="none" lIns="91440" tIns="45720" rIns="91440" bIns="45720" numCol="1">
              <a:prstTxWarp prst="textArchDown">
                <a:avLst/>
              </a:prstTxWarp>
              <a:spAutoFit/>
            </a:bodyPr>
            <a:lstStyle/>
            <a:p>
              <a:pPr algn="ctr"/>
              <a:r>
                <a:rPr lang="fr-FR" sz="2000" dirty="0"/>
                <a:t>génétique et générale</a:t>
              </a:r>
            </a:p>
          </p:txBody>
        </p:sp>
      </p:grpSp>
      <p:grpSp>
        <p:nvGrpSpPr>
          <p:cNvPr id="21" name="Grouper 1"/>
          <p:cNvGrpSpPr/>
          <p:nvPr/>
        </p:nvGrpSpPr>
        <p:grpSpPr>
          <a:xfrm>
            <a:off x="485337" y="996923"/>
            <a:ext cx="2792159" cy="1649728"/>
            <a:chOff x="167733" y="888727"/>
            <a:chExt cx="2792159" cy="1649728"/>
          </a:xfrm>
        </p:grpSpPr>
        <p:sp>
          <p:nvSpPr>
            <p:cNvPr id="23" name="Rectangle à coins arrondis 22">
              <a:extLst>
                <a:ext uri="{FF2B5EF4-FFF2-40B4-BE49-F238E27FC236}">
                  <a16:creationId xmlns:a16="http://schemas.microsoft.com/office/drawing/2014/main" xmlns="" id="{ECD932DB-F27B-174D-8B4E-9FBA081605A1}"/>
                </a:ext>
              </a:extLst>
            </p:cNvPr>
            <p:cNvSpPr/>
            <p:nvPr/>
          </p:nvSpPr>
          <p:spPr>
            <a:xfrm>
              <a:off x="167733" y="888727"/>
              <a:ext cx="2399136" cy="499367"/>
            </a:xfrm>
            <a:prstGeom prst="roundRect">
              <a:avLst>
                <a:gd name="adj" fmla="val 0"/>
              </a:avLst>
            </a:prstGeom>
            <a:solidFill>
              <a:srgbClr val="CFB5F6">
                <a:alpha val="41000"/>
              </a:srgbClr>
            </a:solidFill>
            <a:ln>
              <a:solidFill>
                <a:srgbClr val="CFB5F6"/>
              </a:solidFill>
            </a:ln>
          </p:spPr>
          <p:style>
            <a:lnRef idx="2">
              <a:schemeClr val="accent1"/>
            </a:lnRef>
            <a:fillRef idx="1">
              <a:schemeClr val="lt1"/>
            </a:fillRef>
            <a:effectRef idx="0">
              <a:schemeClr val="accent1"/>
            </a:effectRef>
            <a:fontRef idx="minor">
              <a:schemeClr val="dk1"/>
            </a:fontRef>
          </p:style>
          <p:txBody>
            <a:bodyPr lIns="0" tIns="0" rIns="0" bIns="0" rtlCol="0" anchor="t"/>
            <a:lstStyle/>
            <a:p>
              <a:pPr algn="ctr"/>
              <a:r>
                <a:rPr lang="fr-FR" sz="1200" dirty="0"/>
                <a:t>Imaginer, créer, concevoir, réaliser, les produits de demain</a:t>
              </a:r>
            </a:p>
          </p:txBody>
        </p:sp>
        <p:cxnSp>
          <p:nvCxnSpPr>
            <p:cNvPr id="24" name="Connecteur droit 23"/>
            <p:cNvCxnSpPr>
              <a:cxnSpLocks/>
            </p:cNvCxnSpPr>
            <p:nvPr/>
          </p:nvCxnSpPr>
          <p:spPr>
            <a:xfrm>
              <a:off x="2571769" y="1074672"/>
              <a:ext cx="388123" cy="1463783"/>
            </a:xfrm>
            <a:prstGeom prst="line">
              <a:avLst/>
            </a:prstGeom>
            <a:ln w="28575">
              <a:solidFill>
                <a:srgbClr val="7030A0"/>
              </a:solidFill>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25" name="Grouper 3"/>
          <p:cNvGrpSpPr/>
          <p:nvPr/>
        </p:nvGrpSpPr>
        <p:grpSpPr>
          <a:xfrm>
            <a:off x="241132" y="4601687"/>
            <a:ext cx="3318373" cy="706623"/>
            <a:chOff x="176577" y="4861057"/>
            <a:chExt cx="3318373" cy="706623"/>
          </a:xfrm>
        </p:grpSpPr>
        <p:sp>
          <p:nvSpPr>
            <p:cNvPr id="26" name="Rectangle à coins arrondis 25">
              <a:extLst>
                <a:ext uri="{FF2B5EF4-FFF2-40B4-BE49-F238E27FC236}">
                  <a16:creationId xmlns:a16="http://schemas.microsoft.com/office/drawing/2014/main" xmlns="" id="{0FCBF91A-700F-1F4F-8D40-88144C6EEE31}"/>
                </a:ext>
              </a:extLst>
            </p:cNvPr>
            <p:cNvSpPr/>
            <p:nvPr/>
          </p:nvSpPr>
          <p:spPr>
            <a:xfrm>
              <a:off x="176577" y="5079999"/>
              <a:ext cx="2538000" cy="487681"/>
            </a:xfrm>
            <a:prstGeom prst="roundRect">
              <a:avLst>
                <a:gd name="adj" fmla="val 0"/>
              </a:avLst>
            </a:prstGeom>
            <a:solidFill>
              <a:srgbClr val="CAF27F">
                <a:alpha val="41000"/>
              </a:srgbClr>
            </a:solidFill>
            <a:ln>
              <a:solidFill>
                <a:srgbClr val="BEE76D"/>
              </a:solidFill>
            </a:ln>
          </p:spPr>
          <p:style>
            <a:lnRef idx="2">
              <a:schemeClr val="accent1"/>
            </a:lnRef>
            <a:fillRef idx="1">
              <a:schemeClr val="lt1"/>
            </a:fillRef>
            <a:effectRef idx="0">
              <a:schemeClr val="accent1"/>
            </a:effectRef>
            <a:fontRef idx="minor">
              <a:schemeClr val="dk1"/>
            </a:fontRef>
          </p:style>
          <p:txBody>
            <a:bodyPr lIns="0" tIns="0" rIns="0" bIns="0" rtlCol="0" anchor="t"/>
            <a:lstStyle/>
            <a:p>
              <a:pPr algn="ctr"/>
              <a:r>
                <a:rPr lang="fr-FR" sz="1200" dirty="0"/>
                <a:t>Replacer et interroger des produits dans leur environnement socioculturel</a:t>
              </a:r>
            </a:p>
          </p:txBody>
        </p:sp>
        <p:cxnSp>
          <p:nvCxnSpPr>
            <p:cNvPr id="27" name="Connecteur droit 26"/>
            <p:cNvCxnSpPr>
              <a:cxnSpLocks/>
            </p:cNvCxnSpPr>
            <p:nvPr/>
          </p:nvCxnSpPr>
          <p:spPr>
            <a:xfrm flipV="1">
              <a:off x="2749271" y="4861057"/>
              <a:ext cx="745679" cy="428710"/>
            </a:xfrm>
            <a:prstGeom prst="line">
              <a:avLst/>
            </a:prstGeom>
            <a:ln w="28575">
              <a:solidFill>
                <a:schemeClr val="accent6">
                  <a:lumMod val="75000"/>
                </a:schemeClr>
              </a:solidFill>
              <a:tailEnd type="oval" w="lg" len="lg"/>
            </a:ln>
            <a:effectLst/>
          </p:spPr>
          <p:style>
            <a:lnRef idx="2">
              <a:schemeClr val="accent1"/>
            </a:lnRef>
            <a:fillRef idx="0">
              <a:schemeClr val="accent1"/>
            </a:fillRef>
            <a:effectRef idx="1">
              <a:schemeClr val="accent1"/>
            </a:effectRef>
            <a:fontRef idx="minor">
              <a:schemeClr val="tx1"/>
            </a:fontRef>
          </p:style>
        </p:cxnSp>
      </p:grpSp>
      <p:pic>
        <p:nvPicPr>
          <p:cNvPr id="28" name="Image 27">
            <a:extLst>
              <a:ext uri="{FF2B5EF4-FFF2-40B4-BE49-F238E27FC236}">
                <a16:creationId xmlns:a16="http://schemas.microsoft.com/office/drawing/2014/main" xmlns="" id="{D3F3CF5B-8ADF-A142-8D09-A02B00F1DF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5926" y="2470321"/>
            <a:ext cx="1595470" cy="1994338"/>
          </a:xfrm>
          <a:prstGeom prst="rect">
            <a:avLst/>
          </a:prstGeom>
        </p:spPr>
      </p:pic>
      <p:grpSp>
        <p:nvGrpSpPr>
          <p:cNvPr id="29" name="Grouper 2"/>
          <p:cNvGrpSpPr/>
          <p:nvPr/>
        </p:nvGrpSpPr>
        <p:grpSpPr>
          <a:xfrm>
            <a:off x="6222088" y="817267"/>
            <a:ext cx="2892708" cy="2221495"/>
            <a:chOff x="6182926" y="82875"/>
            <a:chExt cx="2892708" cy="2221495"/>
          </a:xfrm>
        </p:grpSpPr>
        <p:cxnSp>
          <p:nvCxnSpPr>
            <p:cNvPr id="30" name="Connecteur droit 29"/>
            <p:cNvCxnSpPr>
              <a:cxnSpLocks/>
            </p:cNvCxnSpPr>
            <p:nvPr/>
          </p:nvCxnSpPr>
          <p:spPr>
            <a:xfrm flipH="1">
              <a:off x="6182926" y="554395"/>
              <a:ext cx="450608" cy="1749975"/>
            </a:xfrm>
            <a:prstGeom prst="line">
              <a:avLst/>
            </a:prstGeom>
            <a:ln w="28575">
              <a:solidFill>
                <a:srgbClr val="FF3300"/>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33" name="Rectangle à coins arrondis 32">
              <a:extLst>
                <a:ext uri="{FF2B5EF4-FFF2-40B4-BE49-F238E27FC236}">
                  <a16:creationId xmlns:a16="http://schemas.microsoft.com/office/drawing/2014/main" xmlns="" id="{7E01DD11-62DA-6442-A059-4BB392207F65}"/>
                </a:ext>
              </a:extLst>
            </p:cNvPr>
            <p:cNvSpPr/>
            <p:nvPr/>
          </p:nvSpPr>
          <p:spPr>
            <a:xfrm>
              <a:off x="6638434" y="82875"/>
              <a:ext cx="2437200" cy="758824"/>
            </a:xfrm>
            <a:prstGeom prst="roundRect">
              <a:avLst>
                <a:gd name="adj" fmla="val 0"/>
              </a:avLst>
            </a:prstGeom>
            <a:solidFill>
              <a:srgbClr val="EB9998">
                <a:alpha val="40000"/>
              </a:srgbClr>
            </a:solidFill>
            <a:ln>
              <a:solidFill>
                <a:srgbClr val="EB9998"/>
              </a:solidFill>
            </a:ln>
          </p:spPr>
          <p:style>
            <a:lnRef idx="2">
              <a:schemeClr val="accent1"/>
            </a:lnRef>
            <a:fillRef idx="1">
              <a:schemeClr val="lt1"/>
            </a:fillRef>
            <a:effectRef idx="0">
              <a:schemeClr val="accent1"/>
            </a:effectRef>
            <a:fontRef idx="minor">
              <a:schemeClr val="dk1"/>
            </a:fontRef>
          </p:style>
          <p:txBody>
            <a:bodyPr lIns="0" tIns="36000" rIns="0" bIns="0" rtlCol="0" anchor="t"/>
            <a:lstStyle/>
            <a:p>
              <a:pPr lvl="0" algn="ctr" defTabSz="533400">
                <a:lnSpc>
                  <a:spcPct val="90000"/>
                </a:lnSpc>
                <a:spcBef>
                  <a:spcPct val="0"/>
                </a:spcBef>
                <a:spcAft>
                  <a:spcPct val="35000"/>
                </a:spcAft>
              </a:pPr>
              <a:r>
                <a:rPr lang="fr-FR" sz="1200" dirty="0"/>
                <a:t>Représenter, analyser, modéliser puis simuler les produits existants, comprendre et justifier les solutions constructives</a:t>
              </a:r>
            </a:p>
          </p:txBody>
        </p:sp>
      </p:grpSp>
      <p:pic>
        <p:nvPicPr>
          <p:cNvPr id="34" name="Image 33">
            <a:extLst>
              <a:ext uri="{FF2B5EF4-FFF2-40B4-BE49-F238E27FC236}">
                <a16:creationId xmlns:a16="http://schemas.microsoft.com/office/drawing/2014/main" xmlns="" id="{DA9FC38B-AC4F-264C-8478-16C8463FDD1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79099" y="4699992"/>
            <a:ext cx="1063401" cy="2198455"/>
          </a:xfrm>
          <a:prstGeom prst="rect">
            <a:avLst/>
          </a:prstGeom>
        </p:spPr>
      </p:pic>
      <p:pic>
        <p:nvPicPr>
          <p:cNvPr id="35" name="Image 34">
            <a:extLst>
              <a:ext uri="{FF2B5EF4-FFF2-40B4-BE49-F238E27FC236}">
                <a16:creationId xmlns:a16="http://schemas.microsoft.com/office/drawing/2014/main" xmlns="" id="{D108412D-7B7B-ED4B-ACA8-2F48DB635D2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772773" y="3731735"/>
            <a:ext cx="1796343" cy="2245428"/>
          </a:xfrm>
          <a:prstGeom prst="rect">
            <a:avLst/>
          </a:prstGeom>
        </p:spPr>
      </p:pic>
      <p:sp>
        <p:nvSpPr>
          <p:cNvPr id="36" name="Secteurs 35"/>
          <p:cNvSpPr/>
          <p:nvPr>
            <p:custDataLst>
              <p:tags r:id="rId2"/>
            </p:custDataLst>
          </p:nvPr>
        </p:nvSpPr>
        <p:spPr>
          <a:xfrm rot="3362358">
            <a:off x="2812315" y="1779062"/>
            <a:ext cx="3605584" cy="3648803"/>
          </a:xfrm>
          <a:prstGeom prst="pie">
            <a:avLst>
              <a:gd name="adj1" fmla="val 2895744"/>
              <a:gd name="adj2" fmla="val 17752009"/>
            </a:avLst>
          </a:prstGeom>
          <a:solidFill>
            <a:schemeClr val="bg1">
              <a:lumMod val="85000"/>
              <a:alpha val="6000"/>
            </a:schemeClr>
          </a:solidFill>
          <a:ln>
            <a:solidFill>
              <a:srgbClr val="002060"/>
            </a:solidFill>
          </a:ln>
          <a:effectLst>
            <a:glow rad="101600">
              <a:schemeClr val="accent1">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r 26"/>
          <p:cNvGrpSpPr/>
          <p:nvPr/>
        </p:nvGrpSpPr>
        <p:grpSpPr>
          <a:xfrm>
            <a:off x="4107641" y="3112976"/>
            <a:ext cx="1008112" cy="1028274"/>
            <a:chOff x="4055387" y="2912669"/>
            <a:chExt cx="1008112" cy="1028274"/>
          </a:xfrm>
        </p:grpSpPr>
        <p:sp>
          <p:nvSpPr>
            <p:cNvPr id="38" name="Ellipse 37"/>
            <p:cNvSpPr>
              <a:spLocks/>
            </p:cNvSpPr>
            <p:nvPr/>
          </p:nvSpPr>
          <p:spPr>
            <a:xfrm>
              <a:off x="4055387" y="2912669"/>
              <a:ext cx="1008112" cy="1028274"/>
            </a:xfrm>
            <a:prstGeom prst="ellipse">
              <a:avLst/>
            </a:prstGeom>
          </p:spPr>
          <p:style>
            <a:lnRef idx="0">
              <a:schemeClr val="accent1"/>
            </a:lnRef>
            <a:fillRef idx="3">
              <a:schemeClr val="accent1"/>
            </a:fillRef>
            <a:effectRef idx="3">
              <a:schemeClr val="accent1"/>
            </a:effectRef>
            <a:fontRef idx="minor">
              <a:schemeClr val="lt1"/>
            </a:fontRef>
          </p:style>
          <p:txBody>
            <a:bodyPr lIns="36000" tIns="0" rIns="36000" bIns="0" rtlCol="0" anchor="ctr"/>
            <a:lstStyle/>
            <a:p>
              <a:pPr algn="ctr"/>
              <a:r>
                <a:rPr lang="fr-FR" sz="1600" b="1" dirty="0"/>
                <a:t>Produit</a:t>
              </a:r>
              <a:endParaRPr lang="fr-FR" sz="800" dirty="0"/>
            </a:p>
          </p:txBody>
        </p:sp>
        <p:pic>
          <p:nvPicPr>
            <p:cNvPr id="39" name="Image 38">
              <a:extLst>
                <a:ext uri="{FF2B5EF4-FFF2-40B4-BE49-F238E27FC236}">
                  <a16:creationId xmlns:a16="http://schemas.microsoft.com/office/drawing/2014/main" xmlns="" id="{89F4381B-14FA-514E-BCB1-6C252E8C4D01}"/>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4242046" y="2987459"/>
              <a:ext cx="537971" cy="333801"/>
            </a:xfrm>
            <a:prstGeom prst="rect">
              <a:avLst/>
            </a:prstGeom>
          </p:spPr>
        </p:pic>
        <p:pic>
          <p:nvPicPr>
            <p:cNvPr id="40" name="Image 3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425523" y="3503262"/>
              <a:ext cx="571443" cy="410148"/>
            </a:xfrm>
            <a:prstGeom prst="rect">
              <a:avLst/>
            </a:prstGeom>
          </p:spPr>
        </p:pic>
        <p:pic>
          <p:nvPicPr>
            <p:cNvPr id="41" name="Image 40"/>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057546" y="3469534"/>
              <a:ext cx="483235" cy="399195"/>
            </a:xfrm>
            <a:prstGeom prst="rect">
              <a:avLst/>
            </a:prstGeom>
          </p:spPr>
        </p:pic>
      </p:grpSp>
      <p:sp>
        <p:nvSpPr>
          <p:cNvPr id="42" name="Forme libre 41"/>
          <p:cNvSpPr/>
          <p:nvPr/>
        </p:nvSpPr>
        <p:spPr>
          <a:xfrm rot="374392">
            <a:off x="3849072" y="2229774"/>
            <a:ext cx="1576588" cy="1239616"/>
          </a:xfrm>
          <a:custGeom>
            <a:avLst/>
            <a:gdLst>
              <a:gd name="connsiteX0" fmla="*/ 0 w 1547108"/>
              <a:gd name="connsiteY0" fmla="*/ 0 h 955621"/>
              <a:gd name="connsiteX1" fmla="*/ 1547108 w 1547108"/>
              <a:gd name="connsiteY1" fmla="*/ 0 h 955621"/>
              <a:gd name="connsiteX2" fmla="*/ 1547108 w 1547108"/>
              <a:gd name="connsiteY2" fmla="*/ 955621 h 955621"/>
              <a:gd name="connsiteX3" fmla="*/ 0 w 1547108"/>
              <a:gd name="connsiteY3" fmla="*/ 955621 h 955621"/>
              <a:gd name="connsiteX4" fmla="*/ 0 w 1547108"/>
              <a:gd name="connsiteY4" fmla="*/ 0 h 95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108" h="955621">
                <a:moveTo>
                  <a:pt x="0" y="0"/>
                </a:moveTo>
                <a:lnTo>
                  <a:pt x="1547108" y="0"/>
                </a:lnTo>
                <a:lnTo>
                  <a:pt x="1547108" y="955621"/>
                </a:lnTo>
                <a:lnTo>
                  <a:pt x="0" y="955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prstTxWarp prst="textArchUp">
              <a:avLst>
                <a:gd name="adj" fmla="val 10573653"/>
              </a:avLst>
            </a:prstTxWarp>
            <a:noAutofit/>
          </a:bodyPr>
          <a:lstStyle/>
          <a:p>
            <a:pPr lvl="0" algn="ctr" defTabSz="533400">
              <a:lnSpc>
                <a:spcPct val="90000"/>
              </a:lnSpc>
              <a:spcBef>
                <a:spcPct val="0"/>
              </a:spcBef>
              <a:spcAft>
                <a:spcPct val="35000"/>
              </a:spcAft>
            </a:pPr>
            <a:r>
              <a:rPr lang="fr-FR" sz="3600" dirty="0"/>
              <a:t>STI2D</a:t>
            </a:r>
            <a:endParaRPr lang="fr-FR" sz="3600" kern="1200" dirty="0"/>
          </a:p>
        </p:txBody>
      </p:sp>
      <p:sp>
        <p:nvSpPr>
          <p:cNvPr id="50" name="Rectangle à coins arrondis 49"/>
          <p:cNvSpPr/>
          <p:nvPr/>
        </p:nvSpPr>
        <p:spPr>
          <a:xfrm>
            <a:off x="6672696" y="1569557"/>
            <a:ext cx="2448654" cy="1897933"/>
          </a:xfrm>
          <a:prstGeom prst="roundRect">
            <a:avLst>
              <a:gd name="adj" fmla="val 0"/>
            </a:avLst>
          </a:prstGeom>
          <a:solidFill>
            <a:srgbClr val="EB9998"/>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400" dirty="0"/>
          </a:p>
        </p:txBody>
      </p:sp>
      <p:graphicFrame>
        <p:nvGraphicFramePr>
          <p:cNvPr id="51" name="Tableau 50"/>
          <p:cNvGraphicFramePr>
            <a:graphicFrameLocks noGrp="1"/>
          </p:cNvGraphicFramePr>
          <p:nvPr>
            <p:extLst>
              <p:ext uri="{D42A27DB-BD31-4B8C-83A1-F6EECF244321}">
                <p14:modId xmlns:p14="http://schemas.microsoft.com/office/powerpoint/2010/main" val="143765416"/>
              </p:ext>
            </p:extLst>
          </p:nvPr>
        </p:nvGraphicFramePr>
        <p:xfrm>
          <a:off x="6729283" y="1605320"/>
          <a:ext cx="2362200" cy="1116330"/>
        </p:xfrm>
        <a:graphic>
          <a:graphicData uri="http://schemas.openxmlformats.org/drawingml/2006/table">
            <a:tbl>
              <a:tblPr>
                <a:tableStyleId>{5C22544A-7EE6-4342-B048-85BDC9FD1C3A}</a:tableStyleId>
              </a:tblPr>
              <a:tblGrid>
                <a:gridCol w="2362200">
                  <a:extLst>
                    <a:ext uri="{9D8B030D-6E8A-4147-A177-3AD203B41FA5}">
                      <a16:colId xmlns:a16="http://schemas.microsoft.com/office/drawing/2014/main" xmlns="" val="4070004289"/>
                    </a:ext>
                  </a:extLst>
                </a:gridCol>
              </a:tblGrid>
              <a:tr h="314967">
                <a:tc>
                  <a:txBody>
                    <a:bodyPr/>
                    <a:lstStyle/>
                    <a:p>
                      <a:pPr algn="l" fontAlgn="ctr"/>
                      <a:r>
                        <a:rPr lang="fr-FR" sz="1200" b="0" i="0" u="none" strike="noStrike" dirty="0" smtClean="0">
                          <a:solidFill>
                            <a:srgbClr val="000000"/>
                          </a:solidFill>
                          <a:effectLst/>
                          <a:latin typeface="Calibri" panose="020F0502020204030204" pitchFamily="34" charset="0"/>
                        </a:rPr>
                        <a:t>Obj2</a:t>
                      </a:r>
                      <a:r>
                        <a:rPr lang="fr-FR" sz="1200" b="0" i="0" u="none" strike="noStrike" baseline="0" dirty="0" smtClean="0">
                          <a:solidFill>
                            <a:srgbClr val="000000"/>
                          </a:solidFill>
                          <a:effectLst/>
                          <a:latin typeface="Calibri" panose="020F0502020204030204" pitchFamily="34" charset="0"/>
                        </a:rPr>
                        <a:t> – Identifier les </a:t>
                      </a:r>
                      <a:r>
                        <a:rPr lang="fr-FR" sz="1200" b="0" i="0" u="none" strike="noStrike" baseline="0" dirty="0" err="1" smtClean="0">
                          <a:solidFill>
                            <a:srgbClr val="000000"/>
                          </a:solidFill>
                          <a:effectLst/>
                          <a:latin typeface="Calibri" panose="020F0502020204030204" pitchFamily="34" charset="0"/>
                        </a:rPr>
                        <a:t>élements</a:t>
                      </a:r>
                      <a:r>
                        <a:rPr lang="fr-FR" sz="1200" b="0" i="0" u="none" strike="noStrike" baseline="0" dirty="0" smtClean="0">
                          <a:solidFill>
                            <a:srgbClr val="000000"/>
                          </a:solidFill>
                          <a:effectLst/>
                          <a:latin typeface="Calibri" panose="020F0502020204030204" pitchFamily="34" charset="0"/>
                        </a:rPr>
                        <a:t> influents du développement d’un produit</a:t>
                      </a:r>
                      <a:endParaRPr lang="fr-FR" sz="12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575729791"/>
                  </a:ext>
                </a:extLst>
              </a:tr>
              <a:tr h="0">
                <a:tc>
                  <a:txBody>
                    <a:bodyPr/>
                    <a:lstStyle/>
                    <a:p>
                      <a:pPr algn="l" fontAlgn="ctr"/>
                      <a:r>
                        <a:rPr lang="fr-FR" sz="1200" u="none" strike="noStrike" dirty="0" smtClean="0">
                          <a:effectLst/>
                        </a:rPr>
                        <a:t>Obj3</a:t>
                      </a:r>
                      <a:r>
                        <a:rPr lang="fr-FR" sz="1200" u="none" strike="noStrike" baseline="0" dirty="0" smtClean="0">
                          <a:effectLst/>
                        </a:rPr>
                        <a:t> </a:t>
                      </a:r>
                      <a:r>
                        <a:rPr lang="fr-FR" sz="1200" u="none" strike="noStrike" dirty="0">
                          <a:effectLst/>
                        </a:rPr>
                        <a:t>- Analyser l’organisation fonctionnelle, structurelle et logicielle d’un produit</a:t>
                      </a:r>
                      <a:endParaRPr lang="fr-FR" sz="12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785660794"/>
                  </a:ext>
                </a:extLst>
              </a:tr>
            </a:tbl>
          </a:graphicData>
        </a:graphic>
      </p:graphicFrame>
      <p:graphicFrame>
        <p:nvGraphicFramePr>
          <p:cNvPr id="52" name="Tableau 51"/>
          <p:cNvGraphicFramePr>
            <a:graphicFrameLocks noGrp="1"/>
          </p:cNvGraphicFramePr>
          <p:nvPr>
            <p:extLst>
              <p:ext uri="{D42A27DB-BD31-4B8C-83A1-F6EECF244321}">
                <p14:modId xmlns:p14="http://schemas.microsoft.com/office/powerpoint/2010/main" val="3563452074"/>
              </p:ext>
            </p:extLst>
          </p:nvPr>
        </p:nvGraphicFramePr>
        <p:xfrm>
          <a:off x="6729283" y="2702943"/>
          <a:ext cx="2362200" cy="741045"/>
        </p:xfrm>
        <a:graphic>
          <a:graphicData uri="http://schemas.openxmlformats.org/drawingml/2006/table">
            <a:tbl>
              <a:tblPr>
                <a:tableStyleId>{5C22544A-7EE6-4342-B048-85BDC9FD1C3A}</a:tableStyleId>
              </a:tblPr>
              <a:tblGrid>
                <a:gridCol w="2362200">
                  <a:extLst>
                    <a:ext uri="{9D8B030D-6E8A-4147-A177-3AD203B41FA5}">
                      <a16:colId xmlns:a16="http://schemas.microsoft.com/office/drawing/2014/main" xmlns="" val="3463551398"/>
                    </a:ext>
                  </a:extLst>
                </a:gridCol>
              </a:tblGrid>
              <a:tr h="0">
                <a:tc>
                  <a:txBody>
                    <a:bodyPr/>
                    <a:lstStyle/>
                    <a:p>
                      <a:pPr algn="l" fontAlgn="ctr"/>
                      <a:r>
                        <a:rPr lang="fr-FR" sz="1200" u="none" strike="noStrike" dirty="0">
                          <a:effectLst/>
                        </a:rPr>
                        <a:t>Obj6 – Préparer une simulation et exploiter les résultats pour prédire un fonctionnement, valider une performance ou une solution</a:t>
                      </a:r>
                      <a:endParaRPr lang="fr-FR" sz="12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675051450"/>
                  </a:ext>
                </a:extLst>
              </a:tr>
            </a:tbl>
          </a:graphicData>
        </a:graphic>
      </p:graphicFrame>
      <p:sp>
        <p:nvSpPr>
          <p:cNvPr id="53" name="Rectangle à coins arrondis 52"/>
          <p:cNvSpPr/>
          <p:nvPr/>
        </p:nvSpPr>
        <p:spPr>
          <a:xfrm>
            <a:off x="240128" y="5275752"/>
            <a:ext cx="2563855" cy="642001"/>
          </a:xfrm>
          <a:prstGeom prst="roundRect">
            <a:avLst>
              <a:gd name="adj" fmla="val 0"/>
            </a:avLst>
          </a:prstGeom>
          <a:solidFill>
            <a:srgbClr val="CAF27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400" dirty="0"/>
          </a:p>
        </p:txBody>
      </p:sp>
      <p:graphicFrame>
        <p:nvGraphicFramePr>
          <p:cNvPr id="54" name="Tableau 53"/>
          <p:cNvGraphicFramePr>
            <a:graphicFrameLocks noGrp="1"/>
          </p:cNvGraphicFramePr>
          <p:nvPr>
            <p:extLst>
              <p:ext uri="{D42A27DB-BD31-4B8C-83A1-F6EECF244321}">
                <p14:modId xmlns:p14="http://schemas.microsoft.com/office/powerpoint/2010/main" val="2007787474"/>
              </p:ext>
            </p:extLst>
          </p:nvPr>
        </p:nvGraphicFramePr>
        <p:xfrm>
          <a:off x="335175" y="5311033"/>
          <a:ext cx="2468808" cy="750570"/>
        </p:xfrm>
        <a:graphic>
          <a:graphicData uri="http://schemas.openxmlformats.org/drawingml/2006/table">
            <a:tbl>
              <a:tblPr>
                <a:tableStyleId>{5C22544A-7EE6-4342-B048-85BDC9FD1C3A}</a:tableStyleId>
              </a:tblPr>
              <a:tblGrid>
                <a:gridCol w="2468808">
                  <a:extLst>
                    <a:ext uri="{9D8B030D-6E8A-4147-A177-3AD203B41FA5}">
                      <a16:colId xmlns:a16="http://schemas.microsoft.com/office/drawing/2014/main" xmlns="" val="995671926"/>
                    </a:ext>
                  </a:extLst>
                </a:gridCol>
              </a:tblGrid>
              <a:tr h="451190">
                <a:tc>
                  <a:txBody>
                    <a:bodyPr/>
                    <a:lstStyle/>
                    <a:p>
                      <a:pPr algn="l" fontAlgn="ctr"/>
                      <a:r>
                        <a:rPr lang="fr-FR" sz="1200" u="none" strike="noStrike" dirty="0">
                          <a:effectLst/>
                        </a:rPr>
                        <a:t>Obj1 -  Caractériser des produits ou des constituants privilégiant un usage raisonné du point de vue DD.</a:t>
                      </a:r>
                      <a:endParaRPr lang="fr-FR" sz="12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715355112"/>
                  </a:ext>
                </a:extLst>
              </a:tr>
              <a:tr h="155530">
                <a:tc>
                  <a:txBody>
                    <a:bodyPr/>
                    <a:lstStyle/>
                    <a:p>
                      <a:pPr algn="l" fontAlgn="ctr"/>
                      <a:endParaRPr lang="fr-FR" sz="12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326809261"/>
                  </a:ext>
                </a:extLst>
              </a:tr>
            </a:tbl>
          </a:graphicData>
        </a:graphic>
      </p:graphicFrame>
      <p:sp>
        <p:nvSpPr>
          <p:cNvPr id="55" name="Rectangle à coins arrondis 54"/>
          <p:cNvSpPr/>
          <p:nvPr/>
        </p:nvSpPr>
        <p:spPr>
          <a:xfrm>
            <a:off x="476641" y="1522872"/>
            <a:ext cx="2410590" cy="716076"/>
          </a:xfrm>
          <a:prstGeom prst="roundRect">
            <a:avLst>
              <a:gd name="adj" fmla="val 0"/>
            </a:avLst>
          </a:prstGeom>
          <a:solidFill>
            <a:srgbClr val="CFB5F6"/>
          </a:solidFill>
          <a:ln>
            <a:solidFill>
              <a:srgbClr val="CFB5F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sz="1400" dirty="0"/>
          </a:p>
        </p:txBody>
      </p:sp>
      <p:graphicFrame>
        <p:nvGraphicFramePr>
          <p:cNvPr id="56" name="Tableau 55"/>
          <p:cNvGraphicFramePr>
            <a:graphicFrameLocks noGrp="1"/>
          </p:cNvGraphicFramePr>
          <p:nvPr>
            <p:extLst>
              <p:ext uri="{D42A27DB-BD31-4B8C-83A1-F6EECF244321}">
                <p14:modId xmlns:p14="http://schemas.microsoft.com/office/powerpoint/2010/main" val="3071974002"/>
              </p:ext>
            </p:extLst>
          </p:nvPr>
        </p:nvGraphicFramePr>
        <p:xfrm>
          <a:off x="475681" y="1439768"/>
          <a:ext cx="2411550" cy="375285"/>
        </p:xfrm>
        <a:graphic>
          <a:graphicData uri="http://schemas.openxmlformats.org/drawingml/2006/table">
            <a:tbl>
              <a:tblPr>
                <a:tableStyleId>{5C22544A-7EE6-4342-B048-85BDC9FD1C3A}</a:tableStyleId>
              </a:tblPr>
              <a:tblGrid>
                <a:gridCol w="2411550">
                  <a:extLst>
                    <a:ext uri="{9D8B030D-6E8A-4147-A177-3AD203B41FA5}">
                      <a16:colId xmlns:a16="http://schemas.microsoft.com/office/drawing/2014/main" xmlns="" val="3200156289"/>
                    </a:ext>
                  </a:extLst>
                </a:gridCol>
              </a:tblGrid>
              <a:tr h="0">
                <a:tc>
                  <a:txBody>
                    <a:bodyPr/>
                    <a:lstStyle/>
                    <a:p>
                      <a:pPr algn="l" fontAlgn="ctr"/>
                      <a:r>
                        <a:rPr lang="fr-FR" sz="1200" u="none" strike="noStrike" dirty="0" smtClean="0">
                          <a:effectLst/>
                        </a:rPr>
                        <a:t>Obj5 – Imaginer une solution, répondre à un besoin</a:t>
                      </a:r>
                      <a:endParaRPr lang="fr-FR" sz="12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FB5F6"/>
                    </a:solidFill>
                  </a:tcPr>
                </a:tc>
                <a:extLst>
                  <a:ext uri="{0D108BD9-81ED-4DB2-BD59-A6C34878D82A}">
                    <a16:rowId xmlns:a16="http://schemas.microsoft.com/office/drawing/2014/main" xmlns="" val="3968869711"/>
                  </a:ext>
                </a:extLst>
              </a:tr>
            </a:tbl>
          </a:graphicData>
        </a:graphic>
      </p:graphicFrame>
      <p:graphicFrame>
        <p:nvGraphicFramePr>
          <p:cNvPr id="57" name="Tableau 56"/>
          <p:cNvGraphicFramePr>
            <a:graphicFrameLocks noGrp="1"/>
          </p:cNvGraphicFramePr>
          <p:nvPr>
            <p:extLst>
              <p:ext uri="{D42A27DB-BD31-4B8C-83A1-F6EECF244321}">
                <p14:modId xmlns:p14="http://schemas.microsoft.com/office/powerpoint/2010/main" val="3014957332"/>
              </p:ext>
            </p:extLst>
          </p:nvPr>
        </p:nvGraphicFramePr>
        <p:xfrm>
          <a:off x="513577" y="1795930"/>
          <a:ext cx="2373654" cy="375285"/>
        </p:xfrm>
        <a:graphic>
          <a:graphicData uri="http://schemas.openxmlformats.org/drawingml/2006/table">
            <a:tbl>
              <a:tblPr>
                <a:tableStyleId>{5C22544A-7EE6-4342-B048-85BDC9FD1C3A}</a:tableStyleId>
              </a:tblPr>
              <a:tblGrid>
                <a:gridCol w="2373654">
                  <a:extLst>
                    <a:ext uri="{9D8B030D-6E8A-4147-A177-3AD203B41FA5}">
                      <a16:colId xmlns:a16="http://schemas.microsoft.com/office/drawing/2014/main" xmlns="" val="3626504764"/>
                    </a:ext>
                  </a:extLst>
                </a:gridCol>
              </a:tblGrid>
              <a:tr h="0">
                <a:tc>
                  <a:txBody>
                    <a:bodyPr/>
                    <a:lstStyle/>
                    <a:p>
                      <a:pPr algn="l" fontAlgn="ctr"/>
                      <a:r>
                        <a:rPr lang="fr-FR" sz="1200" u="none" strike="noStrike" dirty="0">
                          <a:effectLst/>
                        </a:rPr>
                        <a:t>Obj7 – Expérimenter et réaliser des prototypes ou des maquettes</a:t>
                      </a:r>
                      <a:endParaRPr lang="fr-FR" sz="12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FB5F6"/>
                    </a:solidFill>
                  </a:tcPr>
                </a:tc>
                <a:extLst>
                  <a:ext uri="{0D108BD9-81ED-4DB2-BD59-A6C34878D82A}">
                    <a16:rowId xmlns:a16="http://schemas.microsoft.com/office/drawing/2014/main" xmlns="" val="4236402456"/>
                  </a:ext>
                </a:extLst>
              </a:tr>
            </a:tbl>
          </a:graphicData>
        </a:graphic>
      </p:graphicFrame>
    </p:spTree>
    <p:extLst>
      <p:ext uri="{BB962C8B-B14F-4D97-AF65-F5344CB8AC3E}">
        <p14:creationId xmlns:p14="http://schemas.microsoft.com/office/powerpoint/2010/main" val="37366736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Un découpage en trois spécialités</a:t>
            </a:r>
            <a:endParaRPr lang="fr-FR" dirty="0"/>
          </a:p>
        </p:txBody>
      </p:sp>
      <p:sp>
        <p:nvSpPr>
          <p:cNvPr id="23" name="Rectangle 22">
            <a:extLst>
              <a:ext uri="{FF2B5EF4-FFF2-40B4-BE49-F238E27FC236}">
                <a16:creationId xmlns:a16="http://schemas.microsoft.com/office/drawing/2014/main" xmlns="" id="{80B4FAF9-BA8B-ED45-B531-E23EEF779F48}"/>
              </a:ext>
            </a:extLst>
          </p:cNvPr>
          <p:cNvSpPr/>
          <p:nvPr/>
        </p:nvSpPr>
        <p:spPr>
          <a:xfrm>
            <a:off x="7096421" y="1139877"/>
            <a:ext cx="1763409" cy="2660086"/>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fr-FR" b="1" dirty="0">
                <a:solidFill>
                  <a:schemeClr val="bg1"/>
                </a:solidFill>
              </a:rPr>
              <a:t>Terminale</a:t>
            </a:r>
          </a:p>
        </p:txBody>
      </p:sp>
      <p:sp>
        <p:nvSpPr>
          <p:cNvPr id="24" name="Rectangle 23">
            <a:extLst>
              <a:ext uri="{FF2B5EF4-FFF2-40B4-BE49-F238E27FC236}">
                <a16:creationId xmlns:a16="http://schemas.microsoft.com/office/drawing/2014/main" xmlns="" id="{C2E70F5F-98E0-BC4B-AF4C-6B6B917566E0}"/>
              </a:ext>
            </a:extLst>
          </p:cNvPr>
          <p:cNvSpPr/>
          <p:nvPr/>
        </p:nvSpPr>
        <p:spPr>
          <a:xfrm>
            <a:off x="227789" y="1170413"/>
            <a:ext cx="1776955" cy="2660086"/>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fr-FR" b="1" dirty="0">
                <a:solidFill>
                  <a:schemeClr val="bg1"/>
                </a:solidFill>
              </a:rPr>
              <a:t>Première</a:t>
            </a:r>
          </a:p>
        </p:txBody>
      </p:sp>
      <p:grpSp>
        <p:nvGrpSpPr>
          <p:cNvPr id="25" name="Groupe 24"/>
          <p:cNvGrpSpPr/>
          <p:nvPr/>
        </p:nvGrpSpPr>
        <p:grpSpPr>
          <a:xfrm>
            <a:off x="2206050" y="1459963"/>
            <a:ext cx="4768055" cy="4685752"/>
            <a:chOff x="2206050" y="1089000"/>
            <a:chExt cx="4768055" cy="4685752"/>
          </a:xfrm>
        </p:grpSpPr>
        <p:grpSp>
          <p:nvGrpSpPr>
            <p:cNvPr id="26" name="Grouper 14"/>
            <p:cNvGrpSpPr/>
            <p:nvPr/>
          </p:nvGrpSpPr>
          <p:grpSpPr>
            <a:xfrm>
              <a:off x="2221577" y="1089000"/>
              <a:ext cx="4752528" cy="4680000"/>
              <a:chOff x="2267744" y="1628800"/>
              <a:chExt cx="4752528" cy="4680000"/>
            </a:xfrm>
          </p:grpSpPr>
          <p:sp>
            <p:nvSpPr>
              <p:cNvPr id="35" name="Arc plein 34"/>
              <p:cNvSpPr>
                <a:spLocks noChangeAspect="1"/>
              </p:cNvSpPr>
              <p:nvPr/>
            </p:nvSpPr>
            <p:spPr>
              <a:xfrm>
                <a:off x="2267744" y="1628800"/>
                <a:ext cx="4752528" cy="4680000"/>
              </a:xfrm>
              <a:prstGeom prst="blockArc">
                <a:avLst>
                  <a:gd name="adj1" fmla="val 16243136"/>
                  <a:gd name="adj2" fmla="val 1708246"/>
                  <a:gd name="adj3" fmla="val 6294"/>
                </a:avLst>
              </a:prstGeom>
              <a:solidFill>
                <a:srgbClr val="EB999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36" name="Rectangle 35"/>
              <p:cNvSpPr/>
              <p:nvPr/>
            </p:nvSpPr>
            <p:spPr>
              <a:xfrm rot="3922000">
                <a:off x="4381533" y="2531708"/>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structurale</a:t>
                </a:r>
                <a:endParaRPr lang="fr-FR" sz="2000" b="1" dirty="0">
                  <a:ln w="17780" cmpd="sng">
                    <a:noFill/>
                    <a:prstDash val="solid"/>
                    <a:miter lim="800000"/>
                  </a:ln>
                  <a:effectLst>
                    <a:outerShdw blurRad="50800" algn="tl" rotWithShape="0">
                      <a:srgbClr val="000000"/>
                    </a:outerShdw>
                  </a:effectLst>
                </a:endParaRPr>
              </a:p>
            </p:txBody>
          </p:sp>
        </p:grpSp>
        <p:grpSp>
          <p:nvGrpSpPr>
            <p:cNvPr id="27" name="Grouper 13"/>
            <p:cNvGrpSpPr/>
            <p:nvPr/>
          </p:nvGrpSpPr>
          <p:grpSpPr>
            <a:xfrm>
              <a:off x="2221577" y="1089520"/>
              <a:ext cx="4752528" cy="4680000"/>
              <a:chOff x="2267744" y="1629320"/>
              <a:chExt cx="4752528" cy="4680000"/>
            </a:xfrm>
          </p:grpSpPr>
          <p:sp>
            <p:nvSpPr>
              <p:cNvPr id="33" name="Arc plein 32"/>
              <p:cNvSpPr>
                <a:spLocks noChangeAspect="1"/>
              </p:cNvSpPr>
              <p:nvPr/>
            </p:nvSpPr>
            <p:spPr>
              <a:xfrm>
                <a:off x="2267744" y="1629320"/>
                <a:ext cx="4752528" cy="4680000"/>
              </a:xfrm>
              <a:prstGeom prst="blockArc">
                <a:avLst>
                  <a:gd name="adj1" fmla="val 9089204"/>
                  <a:gd name="adj2" fmla="val 16074985"/>
                  <a:gd name="adj3" fmla="val 6260"/>
                </a:avLst>
              </a:prstGeom>
              <a:solidFill>
                <a:srgbClr val="CFB5F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34" name="Rectangle 33"/>
              <p:cNvSpPr/>
              <p:nvPr/>
            </p:nvSpPr>
            <p:spPr>
              <a:xfrm rot="17649249">
                <a:off x="2142214" y="2502897"/>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générique</a:t>
                </a:r>
                <a:endParaRPr lang="fr-FR" sz="2000" b="1" dirty="0">
                  <a:ln w="17780" cmpd="sng">
                    <a:noFill/>
                    <a:prstDash val="solid"/>
                    <a:miter lim="800000"/>
                  </a:ln>
                  <a:effectLst>
                    <a:outerShdw blurRad="50800" algn="tl" rotWithShape="0">
                      <a:srgbClr val="000000"/>
                    </a:outerShdw>
                  </a:effectLst>
                </a:endParaRPr>
              </a:p>
            </p:txBody>
          </p:sp>
        </p:grpSp>
        <p:grpSp>
          <p:nvGrpSpPr>
            <p:cNvPr id="28" name="Grouper 15"/>
            <p:cNvGrpSpPr/>
            <p:nvPr/>
          </p:nvGrpSpPr>
          <p:grpSpPr>
            <a:xfrm>
              <a:off x="2206050" y="1094752"/>
              <a:ext cx="4752528" cy="4680000"/>
              <a:chOff x="2099817" y="1482152"/>
              <a:chExt cx="4752528" cy="4680000"/>
            </a:xfrm>
          </p:grpSpPr>
          <p:sp>
            <p:nvSpPr>
              <p:cNvPr id="29" name="Arc plein 28"/>
              <p:cNvSpPr>
                <a:spLocks noChangeAspect="1"/>
              </p:cNvSpPr>
              <p:nvPr/>
            </p:nvSpPr>
            <p:spPr>
              <a:xfrm>
                <a:off x="2099817" y="1482152"/>
                <a:ext cx="4752528" cy="4680000"/>
              </a:xfrm>
              <a:prstGeom prst="blockArc">
                <a:avLst>
                  <a:gd name="adj1" fmla="val 1861844"/>
                  <a:gd name="adj2" fmla="val 8908633"/>
                  <a:gd name="adj3" fmla="val 6418"/>
                </a:avLst>
              </a:prstGeom>
              <a:solidFill>
                <a:srgbClr val="CAF27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30" name="Rectangle 29"/>
              <p:cNvSpPr/>
              <p:nvPr/>
            </p:nvSpPr>
            <p:spPr>
              <a:xfrm>
                <a:off x="2689915" y="3480432"/>
                <a:ext cx="3572331" cy="2549897"/>
              </a:xfrm>
              <a:prstGeom prst="rect">
                <a:avLst/>
              </a:prstGeom>
              <a:noFill/>
            </p:spPr>
            <p:txBody>
              <a:bodyPr spcFirstLastPara="1" wrap="none" lIns="91440" tIns="45720" rIns="91440" bIns="45720" numCol="1">
                <a:prstTxWarp prst="textArchDown">
                  <a:avLst/>
                </a:prstTxWarp>
                <a:spAutoFit/>
              </a:bodyPr>
              <a:lstStyle/>
              <a:p>
                <a:pPr algn="ctr"/>
                <a:r>
                  <a:rPr lang="fr-FR" sz="2000" dirty="0"/>
                  <a:t>génétique et générale</a:t>
                </a:r>
              </a:p>
            </p:txBody>
          </p:sp>
        </p:grpSp>
      </p:grpSp>
      <p:graphicFrame>
        <p:nvGraphicFramePr>
          <p:cNvPr id="37" name="Diagramme 36"/>
          <p:cNvGraphicFramePr>
            <a:graphicFrameLocks/>
          </p:cNvGraphicFramePr>
          <p:nvPr>
            <p:custDataLst>
              <p:tags r:id="rId1"/>
            </p:custDataLst>
            <p:extLst>
              <p:ext uri="{D42A27DB-BD31-4B8C-83A1-F6EECF244321}">
                <p14:modId xmlns:p14="http://schemas.microsoft.com/office/powerpoint/2010/main" val="661079747"/>
              </p:ext>
            </p:extLst>
          </p:nvPr>
        </p:nvGraphicFramePr>
        <p:xfrm>
          <a:off x="1507015" y="1601785"/>
          <a:ext cx="6400800" cy="44395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8" name="Grouper 5"/>
          <p:cNvGrpSpPr/>
          <p:nvPr/>
        </p:nvGrpSpPr>
        <p:grpSpPr>
          <a:xfrm>
            <a:off x="2743769" y="1466133"/>
            <a:ext cx="6315848" cy="4108756"/>
            <a:chOff x="2743769" y="1304763"/>
            <a:chExt cx="6315848" cy="4108756"/>
          </a:xfrm>
        </p:grpSpPr>
        <p:sp>
          <p:nvSpPr>
            <p:cNvPr id="39" name="Arc plein 38"/>
            <p:cNvSpPr>
              <a:spLocks noChangeAspect="1"/>
            </p:cNvSpPr>
            <p:nvPr/>
          </p:nvSpPr>
          <p:spPr>
            <a:xfrm>
              <a:off x="2743769" y="1808355"/>
              <a:ext cx="3661036" cy="3605164"/>
            </a:xfrm>
            <a:prstGeom prst="blockArc">
              <a:avLst>
                <a:gd name="adj1" fmla="val 6329566"/>
                <a:gd name="adj2" fmla="val 21104942"/>
                <a:gd name="adj3" fmla="val 15612"/>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40" name="Rectangle 39"/>
            <p:cNvSpPr/>
            <p:nvPr/>
          </p:nvSpPr>
          <p:spPr>
            <a:xfrm rot="17891271">
              <a:off x="2752687" y="2381854"/>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800" b="1" dirty="0">
                  <a:solidFill>
                    <a:schemeClr val="bg1"/>
                  </a:solidFill>
                </a:rPr>
                <a:t>2I2D</a:t>
              </a:r>
              <a:endParaRPr lang="fr-FR" sz="2800" b="1" dirty="0">
                <a:ln w="17780" cmpd="sng">
                  <a:noFill/>
                  <a:prstDash val="solid"/>
                  <a:miter lim="800000"/>
                </a:ln>
                <a:solidFill>
                  <a:schemeClr val="bg1"/>
                </a:solidFill>
                <a:effectLst>
                  <a:outerShdw blurRad="50800" algn="tl" rotWithShape="0">
                    <a:srgbClr val="000000"/>
                  </a:outerShdw>
                </a:effectLst>
              </a:endParaRPr>
            </a:p>
          </p:txBody>
        </p:sp>
        <p:sp>
          <p:nvSpPr>
            <p:cNvPr id="41" name="Rectangle 40">
              <a:extLst>
                <a:ext uri="{FF2B5EF4-FFF2-40B4-BE49-F238E27FC236}">
                  <a16:creationId xmlns:a16="http://schemas.microsoft.com/office/drawing/2014/main" xmlns="" id="{A0DC1B45-1321-E043-A356-F3738EBA5251}"/>
                </a:ext>
              </a:extLst>
            </p:cNvPr>
            <p:cNvSpPr/>
            <p:nvPr/>
          </p:nvSpPr>
          <p:spPr>
            <a:xfrm>
              <a:off x="6845305" y="1304763"/>
              <a:ext cx="2214312" cy="691670"/>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b="1" dirty="0">
                  <a:solidFill>
                    <a:schemeClr val="bg1"/>
                  </a:solidFill>
                  <a:latin typeface="Calibri" panose="020F0502020204030204" pitchFamily="34" charset="0"/>
                  <a:ea typeface="Calibri" panose="020F0502020204030204" pitchFamily="34" charset="0"/>
                  <a:cs typeface="ArialMT"/>
                </a:rPr>
                <a:t>Ingénierie, Innovation et Développement Durable (2I2D) – 12h</a:t>
              </a:r>
              <a:endParaRPr lang="fr-FR" sz="1600" b="1" dirty="0">
                <a:solidFill>
                  <a:schemeClr val="bg1"/>
                </a:solidFill>
              </a:endParaRPr>
            </a:p>
          </p:txBody>
        </p:sp>
        <p:cxnSp>
          <p:nvCxnSpPr>
            <p:cNvPr id="42" name="Connecteur droit 75"/>
            <p:cNvCxnSpPr>
              <a:cxnSpLocks/>
              <a:stCxn id="41" idx="1"/>
            </p:cNvCxnSpPr>
            <p:nvPr/>
          </p:nvCxnSpPr>
          <p:spPr>
            <a:xfrm rot="10800000" flipV="1">
              <a:off x="4804623" y="1650598"/>
              <a:ext cx="2040683" cy="394514"/>
            </a:xfrm>
            <a:prstGeom prst="bentConnector3">
              <a:avLst>
                <a:gd name="adj1" fmla="val 100603"/>
              </a:avLst>
            </a:prstGeom>
            <a:ln>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grpSp>
      <p:sp>
        <p:nvSpPr>
          <p:cNvPr id="43" name="Secteurs 42"/>
          <p:cNvSpPr/>
          <p:nvPr>
            <p:custDataLst>
              <p:tags r:id="rId2"/>
            </p:custDataLst>
          </p:nvPr>
        </p:nvSpPr>
        <p:spPr>
          <a:xfrm rot="3362358">
            <a:off x="2760061" y="1949718"/>
            <a:ext cx="3605584" cy="3648803"/>
          </a:xfrm>
          <a:prstGeom prst="pie">
            <a:avLst>
              <a:gd name="adj1" fmla="val 2939014"/>
              <a:gd name="adj2" fmla="val 17731297"/>
            </a:avLst>
          </a:prstGeom>
          <a:noFill/>
          <a:ln>
            <a:solidFill>
              <a:srgbClr val="002060"/>
            </a:solidFill>
          </a:ln>
          <a:effectLst>
            <a:glow rad="38100">
              <a:schemeClr val="accent1">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4" name="Grouper 3"/>
          <p:cNvGrpSpPr/>
          <p:nvPr/>
        </p:nvGrpSpPr>
        <p:grpSpPr>
          <a:xfrm>
            <a:off x="44564" y="1459847"/>
            <a:ext cx="5858865" cy="3618236"/>
            <a:chOff x="44564" y="1298477"/>
            <a:chExt cx="5858865" cy="3618236"/>
          </a:xfrm>
        </p:grpSpPr>
        <p:sp>
          <p:nvSpPr>
            <p:cNvPr id="45" name="Rectangle 44">
              <a:extLst>
                <a:ext uri="{FF2B5EF4-FFF2-40B4-BE49-F238E27FC236}">
                  <a16:creationId xmlns:a16="http://schemas.microsoft.com/office/drawing/2014/main" xmlns="" id="{DC87CF0E-6567-C24B-B79D-D5CE0B044013}"/>
                </a:ext>
              </a:extLst>
            </p:cNvPr>
            <p:cNvSpPr/>
            <p:nvPr/>
          </p:nvSpPr>
          <p:spPr>
            <a:xfrm>
              <a:off x="44564" y="1298477"/>
              <a:ext cx="2215841" cy="749813"/>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b="1" dirty="0">
                  <a:latin typeface="Calibri" panose="020F0502020204030204" pitchFamily="34" charset="0"/>
                  <a:ea typeface="Calibri" panose="020F0502020204030204" pitchFamily="34" charset="0"/>
                  <a:cs typeface="Times New Roman" panose="02020603050405020304" pitchFamily="18" charset="0"/>
                </a:rPr>
                <a:t>Ingénierie et Développement Durable </a:t>
              </a:r>
              <a:r>
                <a:rPr lang="fr-FR" sz="1600" b="1" dirty="0"/>
                <a:t> (I2D) – 9h</a:t>
              </a:r>
            </a:p>
          </p:txBody>
        </p:sp>
        <p:grpSp>
          <p:nvGrpSpPr>
            <p:cNvPr id="47" name="Grouper 2"/>
            <p:cNvGrpSpPr/>
            <p:nvPr/>
          </p:nvGrpSpPr>
          <p:grpSpPr>
            <a:xfrm>
              <a:off x="3147616" y="2160900"/>
              <a:ext cx="2755813" cy="2755813"/>
              <a:chOff x="3147616" y="2160900"/>
              <a:chExt cx="2755813" cy="2755813"/>
            </a:xfrm>
          </p:grpSpPr>
          <p:sp>
            <p:nvSpPr>
              <p:cNvPr id="48" name="Arc plein 47"/>
              <p:cNvSpPr>
                <a:spLocks noChangeAspect="1"/>
              </p:cNvSpPr>
              <p:nvPr/>
            </p:nvSpPr>
            <p:spPr>
              <a:xfrm>
                <a:off x="3281815" y="2362852"/>
                <a:ext cx="2558550" cy="2519502"/>
              </a:xfrm>
              <a:prstGeom prst="blockArc">
                <a:avLst>
                  <a:gd name="adj1" fmla="val 14278136"/>
                  <a:gd name="adj2" fmla="val 21123278"/>
                  <a:gd name="adj3" fmla="val 1670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49" name="Rectangle 48"/>
              <p:cNvSpPr/>
              <p:nvPr/>
            </p:nvSpPr>
            <p:spPr>
              <a:xfrm rot="1535578">
                <a:off x="3147616" y="2611751"/>
                <a:ext cx="2755813" cy="1982733"/>
              </a:xfrm>
              <a:prstGeom prst="rect">
                <a:avLst/>
              </a:prstGeom>
              <a:noFill/>
            </p:spPr>
            <p:txBody>
              <a:bodyPr wrap="none" lIns="91440" tIns="45720" rIns="91440" bIns="45720">
                <a:prstTxWarp prst="textArchUp">
                  <a:avLst>
                    <a:gd name="adj" fmla="val 13329605"/>
                  </a:avLst>
                </a:prstTxWarp>
                <a:spAutoFit/>
              </a:bodyPr>
              <a:lstStyle/>
              <a:p>
                <a:pPr algn="ctr"/>
                <a:r>
                  <a:rPr lang="fr-FR" sz="2800" b="1" dirty="0">
                    <a:solidFill>
                      <a:schemeClr val="bg1"/>
                    </a:solidFill>
                  </a:rPr>
                  <a:t>I2D</a:t>
                </a:r>
                <a:endParaRPr lang="fr-FR" sz="2800" b="1" dirty="0">
                  <a:ln w="17780" cmpd="sng">
                    <a:noFill/>
                    <a:prstDash val="solid"/>
                    <a:miter lim="800000"/>
                  </a:ln>
                  <a:solidFill>
                    <a:schemeClr val="bg1"/>
                  </a:solidFill>
                  <a:effectLst>
                    <a:outerShdw blurRad="50800" algn="tl" rotWithShape="0">
                      <a:srgbClr val="000000"/>
                    </a:outerShdw>
                  </a:effectLst>
                </a:endParaRPr>
              </a:p>
            </p:txBody>
          </p:sp>
          <p:sp>
            <p:nvSpPr>
              <p:cNvPr id="50" name="Arc plein 49"/>
              <p:cNvSpPr>
                <a:spLocks noChangeAspect="1"/>
              </p:cNvSpPr>
              <p:nvPr/>
            </p:nvSpPr>
            <p:spPr>
              <a:xfrm>
                <a:off x="3290441" y="2330460"/>
                <a:ext cx="2558550" cy="2519502"/>
              </a:xfrm>
              <a:prstGeom prst="blockArc">
                <a:avLst>
                  <a:gd name="adj1" fmla="val 6312653"/>
                  <a:gd name="adj2" fmla="val 10511570"/>
                  <a:gd name="adj3" fmla="val 17359"/>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51" name="Rectangle 50"/>
              <p:cNvSpPr/>
              <p:nvPr/>
            </p:nvSpPr>
            <p:spPr>
              <a:xfrm rot="13800000">
                <a:off x="3165903" y="2547440"/>
                <a:ext cx="2755813" cy="1982733"/>
              </a:xfrm>
              <a:prstGeom prst="rect">
                <a:avLst/>
              </a:prstGeom>
              <a:noFill/>
            </p:spPr>
            <p:txBody>
              <a:bodyPr wrap="none" lIns="91440" tIns="45720" rIns="91440" bIns="45720">
                <a:prstTxWarp prst="textArchUp">
                  <a:avLst>
                    <a:gd name="adj" fmla="val 13329605"/>
                  </a:avLst>
                </a:prstTxWarp>
                <a:spAutoFit/>
              </a:bodyPr>
              <a:lstStyle/>
              <a:p>
                <a:pPr algn="ctr"/>
                <a:r>
                  <a:rPr lang="fr-FR" sz="2800" b="1" dirty="0">
                    <a:solidFill>
                      <a:schemeClr val="bg1"/>
                    </a:solidFill>
                  </a:rPr>
                  <a:t>I2D</a:t>
                </a:r>
                <a:endParaRPr lang="fr-FR" sz="2800" b="1" dirty="0">
                  <a:ln w="17780" cmpd="sng">
                    <a:noFill/>
                    <a:prstDash val="solid"/>
                    <a:miter lim="800000"/>
                  </a:ln>
                  <a:solidFill>
                    <a:schemeClr val="bg1"/>
                  </a:solidFill>
                  <a:effectLst>
                    <a:outerShdw blurRad="50800" algn="tl" rotWithShape="0">
                      <a:srgbClr val="000000"/>
                    </a:outerShdw>
                  </a:effectLst>
                </a:endParaRPr>
              </a:p>
            </p:txBody>
          </p:sp>
        </p:grpSp>
        <p:cxnSp>
          <p:nvCxnSpPr>
            <p:cNvPr id="46" name="Connecteur droit 75"/>
            <p:cNvCxnSpPr>
              <a:cxnSpLocks/>
              <a:stCxn id="45" idx="3"/>
            </p:cNvCxnSpPr>
            <p:nvPr/>
          </p:nvCxnSpPr>
          <p:spPr>
            <a:xfrm>
              <a:off x="2260405" y="1673384"/>
              <a:ext cx="2128177" cy="852962"/>
            </a:xfrm>
            <a:prstGeom prst="bentConnector3">
              <a:avLst>
                <a:gd name="adj1" fmla="val 100004"/>
              </a:avLst>
            </a:prstGeom>
            <a:ln>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52" name="Grouper 47"/>
          <p:cNvGrpSpPr/>
          <p:nvPr/>
        </p:nvGrpSpPr>
        <p:grpSpPr>
          <a:xfrm>
            <a:off x="4014747" y="3216279"/>
            <a:ext cx="1008112" cy="1028274"/>
            <a:chOff x="4055387" y="2912669"/>
            <a:chExt cx="1008112" cy="1028274"/>
          </a:xfrm>
        </p:grpSpPr>
        <p:sp>
          <p:nvSpPr>
            <p:cNvPr id="53" name="Ellipse 52"/>
            <p:cNvSpPr>
              <a:spLocks/>
            </p:cNvSpPr>
            <p:nvPr/>
          </p:nvSpPr>
          <p:spPr>
            <a:xfrm>
              <a:off x="4055387" y="2912669"/>
              <a:ext cx="1008112" cy="1028274"/>
            </a:xfrm>
            <a:prstGeom prst="ellipse">
              <a:avLst/>
            </a:prstGeom>
          </p:spPr>
          <p:style>
            <a:lnRef idx="0">
              <a:schemeClr val="accent1"/>
            </a:lnRef>
            <a:fillRef idx="3">
              <a:schemeClr val="accent1"/>
            </a:fillRef>
            <a:effectRef idx="3">
              <a:schemeClr val="accent1"/>
            </a:effectRef>
            <a:fontRef idx="minor">
              <a:schemeClr val="lt1"/>
            </a:fontRef>
          </p:style>
          <p:txBody>
            <a:bodyPr lIns="36000" tIns="0" rIns="36000" bIns="0" rtlCol="0" anchor="ctr"/>
            <a:lstStyle/>
            <a:p>
              <a:pPr algn="ctr"/>
              <a:r>
                <a:rPr lang="fr-FR" sz="1600" b="1" dirty="0"/>
                <a:t>Produit</a:t>
              </a:r>
              <a:endParaRPr lang="fr-FR" sz="800" dirty="0"/>
            </a:p>
          </p:txBody>
        </p:sp>
        <p:pic>
          <p:nvPicPr>
            <p:cNvPr id="54" name="Image 53">
              <a:extLst>
                <a:ext uri="{FF2B5EF4-FFF2-40B4-BE49-F238E27FC236}">
                  <a16:creationId xmlns:a16="http://schemas.microsoft.com/office/drawing/2014/main" xmlns="" id="{89F4381B-14FA-514E-BCB1-6C252E8C4D0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242046" y="2987459"/>
              <a:ext cx="537971" cy="333801"/>
            </a:xfrm>
            <a:prstGeom prst="rect">
              <a:avLst/>
            </a:prstGeom>
          </p:spPr>
        </p:pic>
        <p:pic>
          <p:nvPicPr>
            <p:cNvPr id="55" name="Image 5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425523" y="3503262"/>
              <a:ext cx="571443" cy="410148"/>
            </a:xfrm>
            <a:prstGeom prst="rect">
              <a:avLst/>
            </a:prstGeom>
          </p:spPr>
        </p:pic>
        <p:pic>
          <p:nvPicPr>
            <p:cNvPr id="57" name="Image 56"/>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057546" y="3469534"/>
              <a:ext cx="483235" cy="399195"/>
            </a:xfrm>
            <a:prstGeom prst="rect">
              <a:avLst/>
            </a:prstGeom>
          </p:spPr>
        </p:pic>
      </p:grpSp>
      <p:grpSp>
        <p:nvGrpSpPr>
          <p:cNvPr id="58" name="Grouper 4"/>
          <p:cNvGrpSpPr/>
          <p:nvPr/>
        </p:nvGrpSpPr>
        <p:grpSpPr>
          <a:xfrm>
            <a:off x="44565" y="2264594"/>
            <a:ext cx="5823109" cy="3003999"/>
            <a:chOff x="44565" y="2103224"/>
            <a:chExt cx="5823109" cy="3003999"/>
          </a:xfrm>
        </p:grpSpPr>
        <p:grpSp>
          <p:nvGrpSpPr>
            <p:cNvPr id="59" name="Grouper 1"/>
            <p:cNvGrpSpPr/>
            <p:nvPr/>
          </p:nvGrpSpPr>
          <p:grpSpPr>
            <a:xfrm>
              <a:off x="44565" y="2103224"/>
              <a:ext cx="5823109" cy="3003999"/>
              <a:chOff x="44565" y="2103224"/>
              <a:chExt cx="5823109" cy="3003999"/>
            </a:xfrm>
          </p:grpSpPr>
          <p:sp>
            <p:nvSpPr>
              <p:cNvPr id="61" name="Arc plein 60"/>
              <p:cNvSpPr>
                <a:spLocks noChangeAspect="1"/>
              </p:cNvSpPr>
              <p:nvPr/>
            </p:nvSpPr>
            <p:spPr>
              <a:xfrm>
                <a:off x="3727089" y="2775766"/>
                <a:ext cx="1657481" cy="1632186"/>
              </a:xfrm>
              <a:prstGeom prst="blockArc">
                <a:avLst>
                  <a:gd name="adj1" fmla="val 7533416"/>
                  <a:gd name="adj2" fmla="val 17605540"/>
                  <a:gd name="adj3" fmla="val 16037"/>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62" name="Rectangle 61"/>
              <p:cNvSpPr/>
              <p:nvPr/>
            </p:nvSpPr>
            <p:spPr>
              <a:xfrm rot="17820744">
                <a:off x="3498401" y="2737950"/>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400" b="1" dirty="0">
                    <a:solidFill>
                      <a:schemeClr val="bg1"/>
                    </a:solidFill>
                  </a:rPr>
                  <a:t>IT</a:t>
                </a:r>
                <a:endParaRPr lang="fr-FR" sz="2400" b="1" dirty="0">
                  <a:ln w="17780" cmpd="sng">
                    <a:noFill/>
                    <a:prstDash val="solid"/>
                    <a:miter lim="800000"/>
                  </a:ln>
                  <a:solidFill>
                    <a:schemeClr val="bg1"/>
                  </a:solidFill>
                  <a:effectLst>
                    <a:outerShdw blurRad="50800" algn="tl" rotWithShape="0">
                      <a:srgbClr val="000000"/>
                    </a:outerShdw>
                  </a:effectLst>
                </a:endParaRPr>
              </a:p>
            </p:txBody>
          </p:sp>
          <p:sp>
            <p:nvSpPr>
              <p:cNvPr id="63" name="Rectangle 62">
                <a:extLst>
                  <a:ext uri="{FF2B5EF4-FFF2-40B4-BE49-F238E27FC236}">
                    <a16:creationId xmlns:a16="http://schemas.microsoft.com/office/drawing/2014/main" xmlns="" id="{019044BB-C80F-7D48-88E0-8F119DC37150}"/>
                  </a:ext>
                </a:extLst>
              </p:cNvPr>
              <p:cNvSpPr/>
              <p:nvPr/>
            </p:nvSpPr>
            <p:spPr>
              <a:xfrm>
                <a:off x="44565" y="2103224"/>
                <a:ext cx="2217458" cy="749813"/>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Innovation Technologique (IT) - 3h</a:t>
                </a:r>
                <a:endParaRPr lang="fr-FR" sz="1600" b="1" dirty="0">
                  <a:solidFill>
                    <a:schemeClr val="bg1"/>
                  </a:solidFill>
                </a:endParaRPr>
              </a:p>
            </p:txBody>
          </p:sp>
        </p:grpSp>
        <p:cxnSp>
          <p:nvCxnSpPr>
            <p:cNvPr id="60" name="Connecteur droit 75"/>
            <p:cNvCxnSpPr>
              <a:cxnSpLocks/>
              <a:stCxn id="63" idx="3"/>
            </p:cNvCxnSpPr>
            <p:nvPr/>
          </p:nvCxnSpPr>
          <p:spPr>
            <a:xfrm>
              <a:off x="2262023" y="2478131"/>
              <a:ext cx="1956320" cy="500596"/>
            </a:xfrm>
            <a:prstGeom prst="bentConnector3">
              <a:avLst>
                <a:gd name="adj1" fmla="val 100367"/>
              </a:avLst>
            </a:prstGeom>
            <a:ln>
              <a:solidFill>
                <a:schemeClr val="tx1"/>
              </a:solidFill>
              <a:tailEnd type="oval"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7470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72776" y="163834"/>
            <a:ext cx="8259832" cy="874434"/>
          </a:xfrm>
        </p:spPr>
        <p:txBody>
          <a:bodyPr>
            <a:normAutofit/>
          </a:bodyPr>
          <a:lstStyle/>
          <a:p>
            <a:r>
              <a:rPr lang="fr-FR" dirty="0" smtClean="0"/>
              <a:t>Relations objectifs/spécialités</a:t>
            </a:r>
            <a:endParaRPr lang="fr-FR" dirty="0"/>
          </a:p>
        </p:txBody>
      </p:sp>
      <p:sp>
        <p:nvSpPr>
          <p:cNvPr id="36" name="Rectangle 35">
            <a:extLst>
              <a:ext uri="{FF2B5EF4-FFF2-40B4-BE49-F238E27FC236}">
                <a16:creationId xmlns:a16="http://schemas.microsoft.com/office/drawing/2014/main" xmlns="" id="{C2E70F5F-98E0-BC4B-AF4C-6B6B917566E0}"/>
              </a:ext>
            </a:extLst>
          </p:cNvPr>
          <p:cNvSpPr/>
          <p:nvPr/>
        </p:nvSpPr>
        <p:spPr>
          <a:xfrm>
            <a:off x="5755932" y="386253"/>
            <a:ext cx="1669928" cy="45471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fr-FR" b="1" dirty="0">
                <a:solidFill>
                  <a:schemeClr val="bg1"/>
                </a:solidFill>
              </a:rPr>
              <a:t>Première</a:t>
            </a:r>
          </a:p>
        </p:txBody>
      </p:sp>
      <p:graphicFrame>
        <p:nvGraphicFramePr>
          <p:cNvPr id="37" name="Tableau 36"/>
          <p:cNvGraphicFramePr>
            <a:graphicFrameLocks noGrp="1"/>
          </p:cNvGraphicFramePr>
          <p:nvPr>
            <p:extLst>
              <p:ext uri="{D42A27DB-BD31-4B8C-83A1-F6EECF244321}">
                <p14:modId xmlns:p14="http://schemas.microsoft.com/office/powerpoint/2010/main" val="4033799534"/>
              </p:ext>
            </p:extLst>
          </p:nvPr>
        </p:nvGraphicFramePr>
        <p:xfrm>
          <a:off x="1997199" y="840968"/>
          <a:ext cx="7114250" cy="5992175"/>
        </p:xfrm>
        <a:graphic>
          <a:graphicData uri="http://schemas.openxmlformats.org/drawingml/2006/table">
            <a:tbl>
              <a:tblPr firstRow="1" bandRow="1">
                <a:tableStyleId>{5C22544A-7EE6-4342-B048-85BDC9FD1C3A}</a:tableStyleId>
              </a:tblPr>
              <a:tblGrid>
                <a:gridCol w="3756076">
                  <a:extLst>
                    <a:ext uri="{9D8B030D-6E8A-4147-A177-3AD203B41FA5}">
                      <a16:colId xmlns:a16="http://schemas.microsoft.com/office/drawing/2014/main" xmlns="" val="2312625806"/>
                    </a:ext>
                  </a:extLst>
                </a:gridCol>
                <a:gridCol w="885112">
                  <a:extLst>
                    <a:ext uri="{9D8B030D-6E8A-4147-A177-3AD203B41FA5}">
                      <a16:colId xmlns:a16="http://schemas.microsoft.com/office/drawing/2014/main" xmlns="" val="2128463664"/>
                    </a:ext>
                  </a:extLst>
                </a:gridCol>
                <a:gridCol w="803011">
                  <a:extLst>
                    <a:ext uri="{9D8B030D-6E8A-4147-A177-3AD203B41FA5}">
                      <a16:colId xmlns:a16="http://schemas.microsoft.com/office/drawing/2014/main" xmlns="" val="1437881399"/>
                    </a:ext>
                  </a:extLst>
                </a:gridCol>
                <a:gridCol w="1670051">
                  <a:extLst>
                    <a:ext uri="{9D8B030D-6E8A-4147-A177-3AD203B41FA5}">
                      <a16:colId xmlns:a16="http://schemas.microsoft.com/office/drawing/2014/main" xmlns="" val="2513535894"/>
                    </a:ext>
                  </a:extLst>
                </a:gridCol>
              </a:tblGrid>
              <a:tr h="589085">
                <a:tc>
                  <a:txBody>
                    <a:bodyPr/>
                    <a:lstStyle/>
                    <a:p>
                      <a:pPr algn="ctr"/>
                      <a:r>
                        <a:rPr lang="fr-FR" sz="1500" dirty="0"/>
                        <a:t>Objectifs de formation</a:t>
                      </a:r>
                    </a:p>
                  </a:txBody>
                  <a:tcPr marL="131790" marR="131790" marT="65895" marB="6589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alpha val="31000"/>
                      </a:schemeClr>
                    </a:solidFill>
                  </a:tcPr>
                </a:tc>
                <a:tc>
                  <a:txBody>
                    <a:bodyPr/>
                    <a:lstStyle/>
                    <a:p>
                      <a:pPr marL="0" algn="ctr" defTabSz="457200" rtl="0" eaLnBrk="1" latinLnBrk="0" hangingPunct="1"/>
                      <a:r>
                        <a:rPr lang="fr-FR" sz="2400" b="1" kern="1200" dirty="0">
                          <a:solidFill>
                            <a:schemeClr val="lt1"/>
                          </a:solidFill>
                          <a:latin typeface="+mn-lt"/>
                          <a:ea typeface="+mn-ea"/>
                          <a:cs typeface="+mn-cs"/>
                        </a:rPr>
                        <a:t>IT</a:t>
                      </a:r>
                    </a:p>
                  </a:txBody>
                  <a:tcPr marL="131790" marR="131790" marT="65895" marB="6589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algn="ctr" defTabSz="457200" rtl="0" eaLnBrk="1" latinLnBrk="0" hangingPunct="1"/>
                      <a:r>
                        <a:rPr lang="fr-FR" sz="2400" b="1" kern="1200" dirty="0">
                          <a:solidFill>
                            <a:schemeClr val="lt1"/>
                          </a:solidFill>
                          <a:latin typeface="+mn-lt"/>
                          <a:ea typeface="+mn-ea"/>
                          <a:cs typeface="+mn-cs"/>
                        </a:rPr>
                        <a:t>I2D</a:t>
                      </a:r>
                    </a:p>
                  </a:txBody>
                  <a:tcPr marL="131790" marR="131790" marT="65895" marB="6589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marL="0" algn="ctr" defTabSz="457200" rtl="0" eaLnBrk="1" latinLnBrk="0" hangingPunct="1"/>
                      <a:r>
                        <a:rPr lang="fr-FR" sz="2400" b="1" kern="1200" dirty="0">
                          <a:solidFill>
                            <a:schemeClr val="lt1"/>
                          </a:solidFill>
                          <a:latin typeface="+mn-lt"/>
                          <a:ea typeface="+mn-ea"/>
                          <a:cs typeface="+mn-cs"/>
                        </a:rPr>
                        <a:t>2I2D</a:t>
                      </a:r>
                    </a:p>
                  </a:txBody>
                  <a:tcPr marL="131790" marR="131790" marT="65895" marB="65895"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xmlns="" val="3535180244"/>
                  </a:ext>
                </a:extLst>
              </a:tr>
              <a:tr h="771870">
                <a:tc>
                  <a:txBody>
                    <a:bodyPr/>
                    <a:lstStyle/>
                    <a:p>
                      <a:pPr marL="84138" indent="0">
                        <a:spcAft>
                          <a:spcPts val="0"/>
                        </a:spcAft>
                      </a:pPr>
                      <a:r>
                        <a:rPr lang="fr-FR" sz="1400" u="none" strike="noStrike" kern="1200" dirty="0">
                          <a:solidFill>
                            <a:schemeClr val="dk1"/>
                          </a:solidFill>
                          <a:effectLst/>
                          <a:latin typeface="+mn-lt"/>
                          <a:ea typeface="+mn-ea"/>
                          <a:cs typeface="+mn-cs"/>
                        </a:rPr>
                        <a:t>O1 -  Caractériser des produits ou des constituants privilégiant un usage raisonné du point de vue développement durable</a:t>
                      </a:r>
                    </a:p>
                  </a:txBody>
                  <a:tcPr marL="36195" marR="36195"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AF27F"/>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xmlns="" val="2947376716"/>
                  </a:ext>
                </a:extLst>
              </a:tr>
              <a:tr h="7718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u="none" strike="noStrike" dirty="0">
                          <a:effectLst/>
                        </a:rPr>
                        <a:t>O2 - </a:t>
                      </a:r>
                      <a:r>
                        <a:rPr lang="fr-FR" sz="1400" u="none" strike="noStrike" kern="1200" dirty="0">
                          <a:solidFill>
                            <a:schemeClr val="dk1"/>
                          </a:solidFill>
                          <a:effectLst/>
                          <a:latin typeface="+mn-lt"/>
                          <a:ea typeface="+mn-ea"/>
                          <a:cs typeface="+mn-cs"/>
                        </a:rPr>
                        <a:t>Identifier les éléments influents du développement d’un produit </a:t>
                      </a:r>
                    </a:p>
                  </a:txBody>
                  <a:tcPr marL="131790" marR="131790" marT="65895" marB="65895">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9998"/>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xmlns="" val="536282705"/>
                  </a:ext>
                </a:extLst>
              </a:tr>
              <a:tr h="7718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u="none" strike="noStrike" dirty="0">
                          <a:effectLst/>
                        </a:rPr>
                        <a:t>O3 - </a:t>
                      </a:r>
                      <a:r>
                        <a:rPr lang="fr-FR" sz="1400" u="none" strike="noStrike" kern="1200" dirty="0">
                          <a:solidFill>
                            <a:schemeClr val="dk1"/>
                          </a:solidFill>
                          <a:effectLst/>
                          <a:latin typeface="+mn-lt"/>
                          <a:ea typeface="+mn-ea"/>
                          <a:cs typeface="+mn-cs"/>
                        </a:rPr>
                        <a:t>Analyser l’organisation fonctionnelle et structurelle d’un produit</a:t>
                      </a:r>
                    </a:p>
                  </a:txBody>
                  <a:tcPr marL="131790" marR="131790" marT="65895" marB="65895">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9998"/>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xmlns="" val="2907801617"/>
                  </a:ext>
                </a:extLst>
              </a:tr>
              <a:tr h="7718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u="none" strike="noStrike" dirty="0">
                          <a:effectLst/>
                        </a:rPr>
                        <a:t>O4 - Communiquer une idée, un principe ou une solution technique, un projet, y compris en langue étrangère</a:t>
                      </a:r>
                      <a:endParaRPr lang="fr-FR" sz="1400" b="1" i="0" u="none" strike="noStrike" dirty="0">
                        <a:solidFill>
                          <a:srgbClr val="000000"/>
                        </a:solidFill>
                        <a:effectLst/>
                        <a:latin typeface="Calibri" panose="020F0502020204030204" pitchFamily="34" charset="0"/>
                      </a:endParaRPr>
                    </a:p>
                  </a:txBody>
                  <a:tcPr marL="131790" marR="131790" marT="65895" marB="65895">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xmlns="" val="3753030341"/>
                  </a:ext>
                </a:extLst>
              </a:tr>
              <a:tr h="7718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u="none" strike="noStrike" dirty="0">
                          <a:effectLst/>
                        </a:rPr>
                        <a:t>O5 – Imaginer une solution, répondre à un besoin</a:t>
                      </a:r>
                      <a:endParaRPr lang="fr-FR" sz="1400" b="1" i="0" u="none" strike="noStrike" dirty="0">
                        <a:solidFill>
                          <a:srgbClr val="000000"/>
                        </a:solidFill>
                        <a:effectLst/>
                        <a:latin typeface="Calibri" panose="020F0502020204030204" pitchFamily="34" charset="0"/>
                      </a:endParaRPr>
                    </a:p>
                  </a:txBody>
                  <a:tcPr marL="131790" marR="131790" marT="65895" marB="65895">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FB5F6"/>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xmlns="" val="3706508228"/>
                  </a:ext>
                </a:extLst>
              </a:tr>
              <a:tr h="7718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u="none" strike="noStrike" dirty="0">
                          <a:effectLst/>
                        </a:rPr>
                        <a:t>O6 – Préparer une simulation et exploiter les résultats pour prédire un fonctionnement, valider une performance ou une solution</a:t>
                      </a:r>
                      <a:endParaRPr lang="fr-FR" sz="1400" b="1" i="0" u="none" strike="noStrike" dirty="0">
                        <a:solidFill>
                          <a:srgbClr val="000000"/>
                        </a:solidFill>
                        <a:effectLst/>
                        <a:latin typeface="Calibri" panose="020F0502020204030204" pitchFamily="34" charset="0"/>
                      </a:endParaRPr>
                    </a:p>
                  </a:txBody>
                  <a:tcPr marL="131790" marR="131790" marT="65895" marB="65895">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9998"/>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xmlns="" val="2421897903"/>
                  </a:ext>
                </a:extLst>
              </a:tr>
              <a:tr h="7718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u="none" strike="noStrike" dirty="0">
                          <a:effectLst/>
                        </a:rPr>
                        <a:t>O7 – Expérimenter et réaliser des prototypes ou des maquettes</a:t>
                      </a:r>
                      <a:endParaRPr lang="fr-FR" sz="1400" b="1" i="0" u="none" strike="noStrike" dirty="0">
                        <a:solidFill>
                          <a:srgbClr val="000000"/>
                        </a:solidFill>
                        <a:effectLst/>
                        <a:latin typeface="Calibri" panose="020F0502020204030204" pitchFamily="34" charset="0"/>
                      </a:endParaRPr>
                    </a:p>
                  </a:txBody>
                  <a:tcPr marL="131790" marR="131790" marT="65895" marB="65895">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FB5F6"/>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75000"/>
                      </a:schemeClr>
                    </a:solidFill>
                  </a:tcPr>
                </a:tc>
                <a:tc>
                  <a:txBody>
                    <a:bodyPr/>
                    <a:lstStyle/>
                    <a:p>
                      <a:pPr algn="ctr"/>
                      <a:endParaRPr lang="fr-FR" sz="1700" dirty="0"/>
                    </a:p>
                  </a:txBody>
                  <a:tcPr marL="131790" marR="131790" marT="65895" marB="65895"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xmlns="" val="978913336"/>
                  </a:ext>
                </a:extLst>
              </a:tr>
            </a:tbl>
          </a:graphicData>
        </a:graphic>
      </p:graphicFrame>
      <p:sp>
        <p:nvSpPr>
          <p:cNvPr id="39" name="Rectangle 38">
            <a:extLst>
              <a:ext uri="{FF2B5EF4-FFF2-40B4-BE49-F238E27FC236}">
                <a16:creationId xmlns:a16="http://schemas.microsoft.com/office/drawing/2014/main" xmlns="" id="{C2E70F5F-98E0-BC4B-AF4C-6B6B917566E0}"/>
              </a:ext>
            </a:extLst>
          </p:cNvPr>
          <p:cNvSpPr/>
          <p:nvPr/>
        </p:nvSpPr>
        <p:spPr>
          <a:xfrm>
            <a:off x="7441522" y="376677"/>
            <a:ext cx="1669928" cy="464291"/>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fr-FR" b="1" dirty="0">
                <a:solidFill>
                  <a:schemeClr val="bg1"/>
                </a:solidFill>
              </a:rPr>
              <a:t>Terminale</a:t>
            </a:r>
          </a:p>
        </p:txBody>
      </p:sp>
      <p:pic>
        <p:nvPicPr>
          <p:cNvPr id="40" name="Imag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00282" y="1437696"/>
            <a:ext cx="690131" cy="772237"/>
          </a:xfrm>
          <a:prstGeom prst="rect">
            <a:avLst/>
          </a:prstGeom>
        </p:spPr>
      </p:pic>
      <p:pic>
        <p:nvPicPr>
          <p:cNvPr id="41" name="Image 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79630" y="1421280"/>
            <a:ext cx="690131" cy="772237"/>
          </a:xfrm>
          <a:prstGeom prst="rect">
            <a:avLst/>
          </a:prstGeom>
        </p:spPr>
      </p:pic>
      <p:pic>
        <p:nvPicPr>
          <p:cNvPr id="42" name="Image 4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42148" y="2183289"/>
            <a:ext cx="690131" cy="772237"/>
          </a:xfrm>
          <a:prstGeom prst="rect">
            <a:avLst/>
          </a:prstGeom>
        </p:spPr>
      </p:pic>
      <p:pic>
        <p:nvPicPr>
          <p:cNvPr id="43" name="Image 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77285" y="2178593"/>
            <a:ext cx="690131" cy="772237"/>
          </a:xfrm>
          <a:prstGeom prst="rect">
            <a:avLst/>
          </a:prstGeom>
        </p:spPr>
      </p:pic>
      <p:pic>
        <p:nvPicPr>
          <p:cNvPr id="44" name="Image 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95592" y="2952322"/>
            <a:ext cx="690131" cy="772237"/>
          </a:xfrm>
          <a:prstGeom prst="rect">
            <a:avLst/>
          </a:prstGeom>
        </p:spPr>
      </p:pic>
      <p:pic>
        <p:nvPicPr>
          <p:cNvPr id="45" name="Image 4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74940" y="2935906"/>
            <a:ext cx="690131" cy="772237"/>
          </a:xfrm>
          <a:prstGeom prst="rect">
            <a:avLst/>
          </a:prstGeom>
        </p:spPr>
      </p:pic>
      <p:pic>
        <p:nvPicPr>
          <p:cNvPr id="46" name="Image 4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37458" y="3711983"/>
            <a:ext cx="690131" cy="772237"/>
          </a:xfrm>
          <a:prstGeom prst="rect">
            <a:avLst/>
          </a:prstGeom>
        </p:spPr>
      </p:pic>
      <p:pic>
        <p:nvPicPr>
          <p:cNvPr id="47" name="Imag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93247" y="3709635"/>
            <a:ext cx="690131" cy="772237"/>
          </a:xfrm>
          <a:prstGeom prst="rect">
            <a:avLst/>
          </a:prstGeom>
        </p:spPr>
      </p:pic>
      <p:pic>
        <p:nvPicPr>
          <p:cNvPr id="48" name="Image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72595" y="3707287"/>
            <a:ext cx="690131" cy="772237"/>
          </a:xfrm>
          <a:prstGeom prst="rect">
            <a:avLst/>
          </a:prstGeom>
        </p:spPr>
      </p:pic>
      <p:pic>
        <p:nvPicPr>
          <p:cNvPr id="49" name="Image 4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35113" y="4497432"/>
            <a:ext cx="690131" cy="772237"/>
          </a:xfrm>
          <a:prstGeom prst="rect">
            <a:avLst/>
          </a:prstGeom>
        </p:spPr>
      </p:pic>
      <p:pic>
        <p:nvPicPr>
          <p:cNvPr id="50" name="Image 4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70250" y="4506804"/>
            <a:ext cx="690131" cy="772237"/>
          </a:xfrm>
          <a:prstGeom prst="rect">
            <a:avLst/>
          </a:prstGeom>
        </p:spPr>
      </p:pic>
      <p:pic>
        <p:nvPicPr>
          <p:cNvPr id="51" name="Image 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88557" y="5266465"/>
            <a:ext cx="690131" cy="772237"/>
          </a:xfrm>
          <a:prstGeom prst="rect">
            <a:avLst/>
          </a:prstGeom>
        </p:spPr>
      </p:pic>
      <p:pic>
        <p:nvPicPr>
          <p:cNvPr id="52" name="Image 5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67905" y="5264117"/>
            <a:ext cx="690131" cy="772237"/>
          </a:xfrm>
          <a:prstGeom prst="rect">
            <a:avLst/>
          </a:prstGeom>
        </p:spPr>
      </p:pic>
      <p:pic>
        <p:nvPicPr>
          <p:cNvPr id="53" name="Image 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30423" y="6054262"/>
            <a:ext cx="690131" cy="772237"/>
          </a:xfrm>
          <a:prstGeom prst="rect">
            <a:avLst/>
          </a:prstGeom>
        </p:spPr>
      </p:pic>
      <p:pic>
        <p:nvPicPr>
          <p:cNvPr id="54" name="Image 5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86212" y="6051914"/>
            <a:ext cx="690131" cy="772237"/>
          </a:xfrm>
          <a:prstGeom prst="rect">
            <a:avLst/>
          </a:prstGeom>
        </p:spPr>
      </p:pic>
      <p:pic>
        <p:nvPicPr>
          <p:cNvPr id="55" name="Image 5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65560" y="6049566"/>
            <a:ext cx="690131" cy="772237"/>
          </a:xfrm>
          <a:prstGeom prst="rect">
            <a:avLst/>
          </a:prstGeom>
        </p:spPr>
      </p:pic>
      <p:pic>
        <p:nvPicPr>
          <p:cNvPr id="56" name="Image 55">
            <a:extLst>
              <a:ext uri="{FF2B5EF4-FFF2-40B4-BE49-F238E27FC236}">
                <a16:creationId xmlns:a16="http://schemas.microsoft.com/office/drawing/2014/main" xmlns="" id="{1E7ECABA-FA2E-1946-93B9-ED43DD25E40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74085" y="4472775"/>
            <a:ext cx="690131" cy="772237"/>
          </a:xfrm>
          <a:prstGeom prst="rect">
            <a:avLst/>
          </a:prstGeom>
        </p:spPr>
      </p:pic>
      <p:graphicFrame>
        <p:nvGraphicFramePr>
          <p:cNvPr id="59" name="Diagramme 58">
            <a:extLst>
              <a:ext uri="{FF2B5EF4-FFF2-40B4-BE49-F238E27FC236}">
                <a16:creationId xmlns:a16="http://schemas.microsoft.com/office/drawing/2014/main" xmlns="" id="{1BE55F10-1826-7749-BA74-19D65F2D5DF8}"/>
              </a:ext>
            </a:extLst>
          </p:cNvPr>
          <p:cNvGraphicFramePr>
            <a:graphicFrameLocks/>
          </p:cNvGraphicFramePr>
          <p:nvPr>
            <p:custDataLst>
              <p:tags r:id="rId1"/>
            </p:custDataLst>
            <p:extLst>
              <p:ext uri="{D42A27DB-BD31-4B8C-83A1-F6EECF244321}">
                <p14:modId xmlns:p14="http://schemas.microsoft.com/office/powerpoint/2010/main" val="2607191903"/>
              </p:ext>
            </p:extLst>
          </p:nvPr>
        </p:nvGraphicFramePr>
        <p:xfrm>
          <a:off x="-511090" y="643728"/>
          <a:ext cx="3198019" cy="22181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70641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Réforme du lycée GT : les options SI et CIT en seconde</a:t>
            </a:r>
          </a:p>
        </p:txBody>
      </p:sp>
      <p:sp>
        <p:nvSpPr>
          <p:cNvPr id="3" name="Espace réservé du contenu 2"/>
          <p:cNvSpPr>
            <a:spLocks noGrp="1"/>
          </p:cNvSpPr>
          <p:nvPr>
            <p:ph idx="1"/>
          </p:nvPr>
        </p:nvSpPr>
        <p:spPr/>
        <p:txBody>
          <a:bodyPr/>
          <a:lstStyle/>
          <a:p>
            <a:endParaRPr lang="fr-FR" dirty="0"/>
          </a:p>
        </p:txBody>
      </p:sp>
      <p:sp>
        <p:nvSpPr>
          <p:cNvPr id="4" name="Rectangle 3"/>
          <p:cNvSpPr/>
          <p:nvPr/>
        </p:nvSpPr>
        <p:spPr>
          <a:xfrm>
            <a:off x="1739783" y="2852878"/>
            <a:ext cx="622286" cy="757130"/>
          </a:xfrm>
          <a:prstGeom prst="rect">
            <a:avLst/>
          </a:prstGeom>
        </p:spPr>
        <p:txBody>
          <a:bodyPr wrap="none">
            <a:spAutoFit/>
          </a:bodyPr>
          <a:lstStyle/>
          <a:p>
            <a:pPr lvl="0" algn="ctr" defTabSz="533400">
              <a:lnSpc>
                <a:spcPct val="90000"/>
              </a:lnSpc>
              <a:spcBef>
                <a:spcPct val="0"/>
              </a:spcBef>
              <a:spcAft>
                <a:spcPct val="35000"/>
              </a:spcAft>
            </a:pPr>
            <a:r>
              <a:rPr lang="fr-FR" sz="4800" dirty="0"/>
              <a:t>SI</a:t>
            </a:r>
          </a:p>
        </p:txBody>
      </p:sp>
      <p:sp>
        <p:nvSpPr>
          <p:cNvPr id="5" name="Rectangle 4"/>
          <p:cNvSpPr/>
          <p:nvPr/>
        </p:nvSpPr>
        <p:spPr>
          <a:xfrm>
            <a:off x="1577731" y="3754051"/>
            <a:ext cx="968535" cy="757130"/>
          </a:xfrm>
          <a:prstGeom prst="rect">
            <a:avLst/>
          </a:prstGeom>
        </p:spPr>
        <p:txBody>
          <a:bodyPr wrap="none">
            <a:spAutoFit/>
          </a:bodyPr>
          <a:lstStyle/>
          <a:p>
            <a:pPr lvl="0" algn="ctr" defTabSz="533400">
              <a:lnSpc>
                <a:spcPct val="90000"/>
              </a:lnSpc>
              <a:spcBef>
                <a:spcPct val="0"/>
              </a:spcBef>
              <a:spcAft>
                <a:spcPct val="35000"/>
              </a:spcAft>
            </a:pPr>
            <a:r>
              <a:rPr lang="fr-FR" sz="4800" dirty="0"/>
              <a:t>CIT</a:t>
            </a:r>
          </a:p>
        </p:txBody>
      </p:sp>
      <p:pic>
        <p:nvPicPr>
          <p:cNvPr id="6" name="Imag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6353" y="3849141"/>
            <a:ext cx="652082" cy="662040"/>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6353" y="2950762"/>
            <a:ext cx="657940" cy="667987"/>
          </a:xfrm>
          <a:prstGeom prst="rect">
            <a:avLst/>
          </a:prstGeom>
        </p:spPr>
      </p:pic>
      <p:sp>
        <p:nvSpPr>
          <p:cNvPr id="8" name="Rectangle 7">
            <a:extLst>
              <a:ext uri="{FF2B5EF4-FFF2-40B4-BE49-F238E27FC236}">
                <a16:creationId xmlns:a16="http://schemas.microsoft.com/office/drawing/2014/main" xmlns="" id="{8D89AFB3-2A21-484E-B204-F60F59940420}"/>
              </a:ext>
            </a:extLst>
          </p:cNvPr>
          <p:cNvSpPr/>
          <p:nvPr/>
        </p:nvSpPr>
        <p:spPr>
          <a:xfrm>
            <a:off x="3774616" y="3002342"/>
            <a:ext cx="4655096" cy="1703582"/>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Organisation de la classe de seconde</a:t>
            </a:r>
          </a:p>
          <a:p>
            <a:r>
              <a:rPr lang="fr-FR" dirty="0"/>
              <a:t>Positionnement des deux EDE à la rentrée 2010</a:t>
            </a:r>
          </a:p>
          <a:p>
            <a:r>
              <a:rPr lang="fr-FR" dirty="0"/>
              <a:t>Les évolutions majeures pour la rentrée 2019</a:t>
            </a:r>
          </a:p>
          <a:p>
            <a:r>
              <a:rPr lang="fr-FR" dirty="0"/>
              <a:t>Un positionnement spécifique</a:t>
            </a:r>
          </a:p>
          <a:p>
            <a:r>
              <a:rPr lang="fr-FR" dirty="0"/>
              <a:t>Le mixage des démarches</a:t>
            </a:r>
          </a:p>
          <a:p>
            <a:r>
              <a:rPr lang="fr-FR" dirty="0"/>
              <a:t>En résumé</a:t>
            </a:r>
          </a:p>
        </p:txBody>
      </p:sp>
      <p:sp>
        <p:nvSpPr>
          <p:cNvPr id="9" name="Rectangle 8">
            <a:extLst>
              <a:ext uri="{FF2B5EF4-FFF2-40B4-BE49-F238E27FC236}">
                <a16:creationId xmlns:a16="http://schemas.microsoft.com/office/drawing/2014/main" xmlns="" id="{FBB44C79-D56B-E849-A091-DCC5F3396F7C}"/>
              </a:ext>
            </a:extLst>
          </p:cNvPr>
          <p:cNvSpPr/>
          <p:nvPr/>
        </p:nvSpPr>
        <p:spPr>
          <a:xfrm>
            <a:off x="3519843" y="3002342"/>
            <a:ext cx="254773" cy="1703581"/>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cxnSp>
        <p:nvCxnSpPr>
          <p:cNvPr id="10" name="Connecteur droit 64"/>
          <p:cNvCxnSpPr>
            <a:cxnSpLocks/>
          </p:cNvCxnSpPr>
          <p:nvPr/>
        </p:nvCxnSpPr>
        <p:spPr>
          <a:xfrm rot="10800000">
            <a:off x="2546267" y="3238291"/>
            <a:ext cx="973577" cy="474856"/>
          </a:xfrm>
          <a:prstGeom prst="bentConnector3">
            <a:avLst>
              <a:gd name="adj1" fmla="val 50000"/>
            </a:avLst>
          </a:prstGeom>
          <a:ln>
            <a:solidFill>
              <a:schemeClr val="accent4">
                <a:lumMod val="75000"/>
              </a:schemeClr>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Connecteur droit 64"/>
          <p:cNvCxnSpPr>
            <a:cxnSpLocks/>
            <a:stCxn id="9" idx="1"/>
          </p:cNvCxnSpPr>
          <p:nvPr/>
        </p:nvCxnSpPr>
        <p:spPr>
          <a:xfrm rot="10800000" flipV="1">
            <a:off x="2556997" y="3854133"/>
            <a:ext cx="962847" cy="236370"/>
          </a:xfrm>
          <a:prstGeom prst="bentConnector3">
            <a:avLst>
              <a:gd name="adj1" fmla="val 50000"/>
            </a:avLst>
          </a:prstGeom>
          <a:ln>
            <a:solidFill>
              <a:schemeClr val="accent4">
                <a:lumMod val="75000"/>
              </a:schemeClr>
            </a:solidFill>
            <a:tailEnd type="oval"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70354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Le triptyque M-E-I</a:t>
            </a:r>
            <a:endParaRPr lang="fr-FR" dirty="0"/>
          </a:p>
        </p:txBody>
      </p:sp>
      <p:pic>
        <p:nvPicPr>
          <p:cNvPr id="45" name="Image 4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24087" y="2349167"/>
            <a:ext cx="3038475" cy="3238500"/>
          </a:xfrm>
          <a:prstGeom prst="rect">
            <a:avLst/>
          </a:prstGeom>
        </p:spPr>
      </p:pic>
      <p:pic>
        <p:nvPicPr>
          <p:cNvPr id="46" name="Image 4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03890" y="2349167"/>
            <a:ext cx="3038475" cy="3238500"/>
          </a:xfrm>
          <a:prstGeom prst="rect">
            <a:avLst/>
          </a:prstGeom>
        </p:spPr>
      </p:pic>
      <p:pic>
        <p:nvPicPr>
          <p:cNvPr id="47" name="Image 4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783" y="2349167"/>
            <a:ext cx="3038475" cy="3238500"/>
          </a:xfrm>
          <a:prstGeom prst="rect">
            <a:avLst/>
          </a:prstGeom>
        </p:spPr>
      </p:pic>
      <p:pic>
        <p:nvPicPr>
          <p:cNvPr id="48" name="Image 4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2710379">
            <a:off x="1192496" y="4002599"/>
            <a:ext cx="648510" cy="596330"/>
          </a:xfrm>
          <a:prstGeom prst="rect">
            <a:avLst/>
          </a:prstGeom>
        </p:spPr>
      </p:pic>
      <p:sp>
        <p:nvSpPr>
          <p:cNvPr id="49" name="Rectangle 48"/>
          <p:cNvSpPr/>
          <p:nvPr/>
        </p:nvSpPr>
        <p:spPr>
          <a:xfrm>
            <a:off x="1057932" y="3065723"/>
            <a:ext cx="944618" cy="369332"/>
          </a:xfrm>
          <a:prstGeom prst="rect">
            <a:avLst/>
          </a:prstGeom>
          <a:effectLst>
            <a:outerShdw blurRad="50800" dist="38100" dir="5400000" algn="t" rotWithShape="0">
              <a:prstClr val="black">
                <a:alpha val="40000"/>
              </a:prstClr>
            </a:outerShdw>
          </a:effectLst>
        </p:spPr>
        <p:txBody>
          <a:bodyPr wrap="none">
            <a:spAutoFit/>
          </a:bodyPr>
          <a:lstStyle/>
          <a:p>
            <a:r>
              <a:rPr lang="fr-FR" b="1" dirty="0">
                <a:solidFill>
                  <a:schemeClr val="bg1"/>
                </a:solidFill>
              </a:rPr>
              <a:t>Matière</a:t>
            </a:r>
            <a:endParaRPr lang="fr-FR" dirty="0"/>
          </a:p>
        </p:txBody>
      </p:sp>
      <p:sp>
        <p:nvSpPr>
          <p:cNvPr id="50" name="Rectangle 49"/>
          <p:cNvSpPr/>
          <p:nvPr/>
        </p:nvSpPr>
        <p:spPr>
          <a:xfrm rot="18887028">
            <a:off x="141461" y="3583942"/>
            <a:ext cx="970202" cy="307777"/>
          </a:xfrm>
          <a:prstGeom prst="rect">
            <a:avLst/>
          </a:prstGeom>
        </p:spPr>
        <p:txBody>
          <a:bodyPr wrap="none">
            <a:spAutoFit/>
          </a:bodyPr>
          <a:lstStyle/>
          <a:p>
            <a:r>
              <a:rPr lang="fr-FR" sz="1400" b="1" dirty="0">
                <a:solidFill>
                  <a:schemeClr val="bg1"/>
                </a:solidFill>
              </a:rPr>
              <a:t>Résistance</a:t>
            </a:r>
          </a:p>
        </p:txBody>
      </p:sp>
      <p:sp>
        <p:nvSpPr>
          <p:cNvPr id="51" name="Rectangle 50"/>
          <p:cNvSpPr/>
          <p:nvPr/>
        </p:nvSpPr>
        <p:spPr>
          <a:xfrm>
            <a:off x="980314" y="4409938"/>
            <a:ext cx="1099853" cy="307777"/>
          </a:xfrm>
          <a:prstGeom prst="rect">
            <a:avLst/>
          </a:prstGeom>
        </p:spPr>
        <p:txBody>
          <a:bodyPr wrap="none">
            <a:spAutoFit/>
          </a:bodyPr>
          <a:lstStyle/>
          <a:p>
            <a:r>
              <a:rPr lang="fr-FR" sz="1400" b="1" dirty="0">
                <a:solidFill>
                  <a:schemeClr val="bg1"/>
                </a:solidFill>
              </a:rPr>
              <a:t>Mouvement</a:t>
            </a:r>
          </a:p>
        </p:txBody>
      </p:sp>
      <p:sp>
        <p:nvSpPr>
          <p:cNvPr id="52" name="Rectangle 51"/>
          <p:cNvSpPr/>
          <p:nvPr/>
        </p:nvSpPr>
        <p:spPr>
          <a:xfrm rot="2680249">
            <a:off x="1980208" y="3583942"/>
            <a:ext cx="845296" cy="307777"/>
          </a:xfrm>
          <a:prstGeom prst="rect">
            <a:avLst/>
          </a:prstGeom>
        </p:spPr>
        <p:txBody>
          <a:bodyPr wrap="none">
            <a:spAutoFit/>
          </a:bodyPr>
          <a:lstStyle/>
          <a:p>
            <a:r>
              <a:rPr lang="fr-FR" sz="1400" b="1" dirty="0">
                <a:solidFill>
                  <a:schemeClr val="bg1"/>
                </a:solidFill>
              </a:rPr>
              <a:t>Équilibre</a:t>
            </a:r>
          </a:p>
        </p:txBody>
      </p:sp>
      <p:sp>
        <p:nvSpPr>
          <p:cNvPr id="53" name="Rectangle 52"/>
          <p:cNvSpPr/>
          <p:nvPr/>
        </p:nvSpPr>
        <p:spPr>
          <a:xfrm>
            <a:off x="4136203" y="3093859"/>
            <a:ext cx="895310" cy="369332"/>
          </a:xfrm>
          <a:prstGeom prst="rect">
            <a:avLst/>
          </a:prstGeom>
          <a:effectLst>
            <a:outerShdw blurRad="50800" dist="38100" dir="5400000" algn="t" rotWithShape="0">
              <a:prstClr val="black">
                <a:alpha val="40000"/>
              </a:prstClr>
            </a:outerShdw>
          </a:effectLst>
        </p:spPr>
        <p:txBody>
          <a:bodyPr wrap="none">
            <a:spAutoFit/>
          </a:bodyPr>
          <a:lstStyle/>
          <a:p>
            <a:r>
              <a:rPr lang="fr-FR" b="1" dirty="0">
                <a:solidFill>
                  <a:schemeClr val="bg1"/>
                </a:solidFill>
              </a:rPr>
              <a:t>Énergie</a:t>
            </a:r>
            <a:endParaRPr lang="fr-FR" dirty="0"/>
          </a:p>
        </p:txBody>
      </p:sp>
      <p:sp>
        <p:nvSpPr>
          <p:cNvPr id="54" name="Rectangle 53"/>
          <p:cNvSpPr/>
          <p:nvPr/>
        </p:nvSpPr>
        <p:spPr>
          <a:xfrm rot="18887028">
            <a:off x="3206008" y="3588429"/>
            <a:ext cx="1013419" cy="307777"/>
          </a:xfrm>
          <a:prstGeom prst="rect">
            <a:avLst/>
          </a:prstGeom>
        </p:spPr>
        <p:txBody>
          <a:bodyPr wrap="none">
            <a:spAutoFit/>
          </a:bodyPr>
          <a:lstStyle/>
          <a:p>
            <a:r>
              <a:rPr lang="fr-FR" sz="1400" b="1" dirty="0">
                <a:solidFill>
                  <a:schemeClr val="bg1"/>
                </a:solidFill>
              </a:rPr>
              <a:t>Conversion</a:t>
            </a:r>
            <a:endParaRPr lang="fr-FR" sz="1600" b="1" dirty="0">
              <a:solidFill>
                <a:schemeClr val="bg1"/>
              </a:solidFill>
            </a:endParaRPr>
          </a:p>
        </p:txBody>
      </p:sp>
      <p:sp>
        <p:nvSpPr>
          <p:cNvPr id="55" name="Rectangle 54"/>
          <p:cNvSpPr/>
          <p:nvPr/>
        </p:nvSpPr>
        <p:spPr>
          <a:xfrm>
            <a:off x="4190466" y="4438074"/>
            <a:ext cx="870608" cy="315939"/>
          </a:xfrm>
          <a:prstGeom prst="rect">
            <a:avLst/>
          </a:prstGeom>
        </p:spPr>
        <p:txBody>
          <a:bodyPr wrap="square">
            <a:spAutoFit/>
          </a:bodyPr>
          <a:lstStyle/>
          <a:p>
            <a:r>
              <a:rPr lang="fr-FR" sz="1400" b="1" dirty="0">
                <a:solidFill>
                  <a:schemeClr val="bg1"/>
                </a:solidFill>
              </a:rPr>
              <a:t>Transfert</a:t>
            </a:r>
          </a:p>
        </p:txBody>
      </p:sp>
      <p:sp>
        <p:nvSpPr>
          <p:cNvPr id="56" name="Rectangle 55"/>
          <p:cNvSpPr/>
          <p:nvPr/>
        </p:nvSpPr>
        <p:spPr>
          <a:xfrm rot="2680249">
            <a:off x="5102049" y="3612078"/>
            <a:ext cx="758156" cy="307777"/>
          </a:xfrm>
          <a:prstGeom prst="rect">
            <a:avLst/>
          </a:prstGeom>
        </p:spPr>
        <p:txBody>
          <a:bodyPr wrap="none">
            <a:spAutoFit/>
          </a:bodyPr>
          <a:lstStyle/>
          <a:p>
            <a:r>
              <a:rPr lang="fr-FR" sz="1400" b="1" dirty="0">
                <a:solidFill>
                  <a:schemeClr val="bg1"/>
                </a:solidFill>
              </a:rPr>
              <a:t>Gestion</a:t>
            </a:r>
          </a:p>
        </p:txBody>
      </p:sp>
      <p:sp>
        <p:nvSpPr>
          <p:cNvPr id="57" name="Rectangle 56"/>
          <p:cNvSpPr/>
          <p:nvPr/>
        </p:nvSpPr>
        <p:spPr>
          <a:xfrm>
            <a:off x="6989386" y="3079791"/>
            <a:ext cx="1325619" cy="369332"/>
          </a:xfrm>
          <a:prstGeom prst="rect">
            <a:avLst/>
          </a:prstGeom>
          <a:effectLst>
            <a:outerShdw blurRad="50800" dist="38100" dir="5400000" algn="t" rotWithShape="0">
              <a:prstClr val="black">
                <a:alpha val="40000"/>
              </a:prstClr>
            </a:outerShdw>
          </a:effectLst>
        </p:spPr>
        <p:txBody>
          <a:bodyPr wrap="none">
            <a:spAutoFit/>
          </a:bodyPr>
          <a:lstStyle/>
          <a:p>
            <a:r>
              <a:rPr lang="fr-FR" b="1" dirty="0">
                <a:solidFill>
                  <a:schemeClr val="bg1"/>
                </a:solidFill>
              </a:rPr>
              <a:t>Information</a:t>
            </a:r>
            <a:endParaRPr lang="fr-FR" dirty="0"/>
          </a:p>
        </p:txBody>
      </p:sp>
      <p:sp>
        <p:nvSpPr>
          <p:cNvPr id="58" name="Rectangle 57"/>
          <p:cNvSpPr/>
          <p:nvPr/>
        </p:nvSpPr>
        <p:spPr>
          <a:xfrm rot="18887028">
            <a:off x="6253030" y="3574361"/>
            <a:ext cx="1023037" cy="307777"/>
          </a:xfrm>
          <a:prstGeom prst="rect">
            <a:avLst/>
          </a:prstGeom>
        </p:spPr>
        <p:txBody>
          <a:bodyPr wrap="none">
            <a:spAutoFit/>
          </a:bodyPr>
          <a:lstStyle/>
          <a:p>
            <a:r>
              <a:rPr lang="fr-FR" sz="1400" b="1" dirty="0">
                <a:solidFill>
                  <a:schemeClr val="bg1"/>
                </a:solidFill>
              </a:rPr>
              <a:t>Acquisition</a:t>
            </a:r>
          </a:p>
        </p:txBody>
      </p:sp>
      <p:sp>
        <p:nvSpPr>
          <p:cNvPr id="59" name="Rectangle 58"/>
          <p:cNvSpPr/>
          <p:nvPr/>
        </p:nvSpPr>
        <p:spPr>
          <a:xfrm>
            <a:off x="7094652" y="4424006"/>
            <a:ext cx="1152495" cy="307777"/>
          </a:xfrm>
          <a:prstGeom prst="rect">
            <a:avLst/>
          </a:prstGeom>
        </p:spPr>
        <p:txBody>
          <a:bodyPr wrap="none">
            <a:spAutoFit/>
          </a:bodyPr>
          <a:lstStyle/>
          <a:p>
            <a:r>
              <a:rPr lang="fr-FR" sz="1400" b="1" dirty="0">
                <a:solidFill>
                  <a:schemeClr val="bg1"/>
                </a:solidFill>
              </a:rPr>
              <a:t>Transmission</a:t>
            </a:r>
          </a:p>
        </p:txBody>
      </p:sp>
      <p:sp>
        <p:nvSpPr>
          <p:cNvPr id="60" name="Rectangle 59"/>
          <p:cNvSpPr/>
          <p:nvPr/>
        </p:nvSpPr>
        <p:spPr>
          <a:xfrm rot="2680249">
            <a:off x="8017412" y="3598010"/>
            <a:ext cx="999569" cy="307777"/>
          </a:xfrm>
          <a:prstGeom prst="rect">
            <a:avLst/>
          </a:prstGeom>
        </p:spPr>
        <p:txBody>
          <a:bodyPr wrap="none">
            <a:spAutoFit/>
          </a:bodyPr>
          <a:lstStyle/>
          <a:p>
            <a:r>
              <a:rPr lang="fr-FR" sz="1400" b="1" dirty="0">
                <a:solidFill>
                  <a:schemeClr val="bg1"/>
                </a:solidFill>
              </a:rPr>
              <a:t>Traitement</a:t>
            </a:r>
          </a:p>
        </p:txBody>
      </p:sp>
      <p:pic>
        <p:nvPicPr>
          <p:cNvPr id="61" name="Image 60"/>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2710379">
            <a:off x="4299087" y="3989931"/>
            <a:ext cx="648510" cy="596330"/>
          </a:xfrm>
          <a:prstGeom prst="rect">
            <a:avLst/>
          </a:prstGeom>
        </p:spPr>
      </p:pic>
      <p:pic>
        <p:nvPicPr>
          <p:cNvPr id="62" name="Image 6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2710379">
            <a:off x="7330946" y="3968471"/>
            <a:ext cx="648510" cy="596330"/>
          </a:xfrm>
          <a:prstGeom prst="rect">
            <a:avLst/>
          </a:prstGeom>
        </p:spPr>
      </p:pic>
      <p:sp>
        <p:nvSpPr>
          <p:cNvPr id="63" name="Rectangle 62"/>
          <p:cNvSpPr/>
          <p:nvPr/>
        </p:nvSpPr>
        <p:spPr>
          <a:xfrm>
            <a:off x="4402604" y="4178939"/>
            <a:ext cx="418679" cy="75971"/>
          </a:xfrm>
          <a:prstGeom prst="rect">
            <a:avLst/>
          </a:prstGeom>
          <a:solidFill>
            <a:srgbClr val="E702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Rectangle 63"/>
          <p:cNvSpPr/>
          <p:nvPr/>
        </p:nvSpPr>
        <p:spPr>
          <a:xfrm>
            <a:off x="4316469" y="4109411"/>
            <a:ext cx="589422" cy="205360"/>
          </a:xfrm>
          <a:prstGeom prst="rect">
            <a:avLst/>
          </a:prstGeom>
        </p:spPr>
        <p:txBody>
          <a:bodyPr wrap="square">
            <a:spAutoFit/>
          </a:bodyPr>
          <a:lstStyle/>
          <a:p>
            <a:r>
              <a:rPr lang="fr-FR" sz="700" dirty="0">
                <a:solidFill>
                  <a:schemeClr val="bg1"/>
                </a:solidFill>
              </a:rPr>
              <a:t>RENFORCÉ</a:t>
            </a:r>
          </a:p>
        </p:txBody>
      </p:sp>
      <p:sp>
        <p:nvSpPr>
          <p:cNvPr id="65" name="Rectangle 64"/>
          <p:cNvSpPr/>
          <p:nvPr/>
        </p:nvSpPr>
        <p:spPr>
          <a:xfrm>
            <a:off x="7428824" y="4158808"/>
            <a:ext cx="418679" cy="75971"/>
          </a:xfrm>
          <a:prstGeom prst="rect">
            <a:avLst/>
          </a:prstGeom>
          <a:solidFill>
            <a:srgbClr val="E702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 name="Rectangle 65"/>
          <p:cNvSpPr/>
          <p:nvPr/>
        </p:nvSpPr>
        <p:spPr>
          <a:xfrm>
            <a:off x="7342689" y="4089280"/>
            <a:ext cx="589422" cy="205360"/>
          </a:xfrm>
          <a:prstGeom prst="rect">
            <a:avLst/>
          </a:prstGeom>
        </p:spPr>
        <p:txBody>
          <a:bodyPr wrap="square">
            <a:spAutoFit/>
          </a:bodyPr>
          <a:lstStyle/>
          <a:p>
            <a:r>
              <a:rPr lang="fr-FR" sz="700" dirty="0">
                <a:solidFill>
                  <a:schemeClr val="bg1"/>
                </a:solidFill>
              </a:rPr>
              <a:t>RENFORCÉ</a:t>
            </a:r>
          </a:p>
        </p:txBody>
      </p:sp>
      <p:sp>
        <p:nvSpPr>
          <p:cNvPr id="67" name="Rectangle 66">
            <a:extLst>
              <a:ext uri="{FF2B5EF4-FFF2-40B4-BE49-F238E27FC236}">
                <a16:creationId xmlns:a16="http://schemas.microsoft.com/office/drawing/2014/main" xmlns="" id="{A540A02D-26CB-314D-A397-6274A37178FD}"/>
              </a:ext>
            </a:extLst>
          </p:cNvPr>
          <p:cNvSpPr/>
          <p:nvPr/>
        </p:nvSpPr>
        <p:spPr>
          <a:xfrm>
            <a:off x="4713574" y="665779"/>
            <a:ext cx="3787738" cy="1481097"/>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fr-FR" dirty="0"/>
              <a:t>Les concepts clés relatifs aux domaines de la matière, de l’énergie et de l’information qui constituent la base de la formation technologique en STI2D</a:t>
            </a:r>
            <a:endParaRPr lang="fr-FR" sz="1600" dirty="0"/>
          </a:p>
        </p:txBody>
      </p:sp>
      <p:sp>
        <p:nvSpPr>
          <p:cNvPr id="68" name="Rectangle 67">
            <a:extLst>
              <a:ext uri="{FF2B5EF4-FFF2-40B4-BE49-F238E27FC236}">
                <a16:creationId xmlns:a16="http://schemas.microsoft.com/office/drawing/2014/main" xmlns="" id="{8D6E24B9-7F59-7147-A09C-B9F13E75F149}"/>
              </a:ext>
            </a:extLst>
          </p:cNvPr>
          <p:cNvSpPr/>
          <p:nvPr/>
        </p:nvSpPr>
        <p:spPr>
          <a:xfrm>
            <a:off x="4605786" y="666138"/>
            <a:ext cx="107788" cy="1480738"/>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spTree>
    <p:extLst>
      <p:ext uri="{BB962C8B-B14F-4D97-AF65-F5344CB8AC3E}">
        <p14:creationId xmlns:p14="http://schemas.microsoft.com/office/powerpoint/2010/main" val="32046134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21904" y="321820"/>
            <a:ext cx="8259832" cy="874434"/>
          </a:xfrm>
        </p:spPr>
        <p:txBody>
          <a:bodyPr>
            <a:normAutofit/>
          </a:bodyPr>
          <a:lstStyle/>
          <a:p>
            <a:r>
              <a:rPr lang="fr-FR" dirty="0" smtClean="0"/>
              <a:t>Spécialités en première et en terminale</a:t>
            </a:r>
            <a:endParaRPr lang="fr-FR" dirty="0"/>
          </a:p>
        </p:txBody>
      </p:sp>
      <p:sp>
        <p:nvSpPr>
          <p:cNvPr id="27" name="Rectangle 26">
            <a:extLst>
              <a:ext uri="{FF2B5EF4-FFF2-40B4-BE49-F238E27FC236}">
                <a16:creationId xmlns:a16="http://schemas.microsoft.com/office/drawing/2014/main" xmlns="" id="{9A305384-952B-1E44-A63C-B65DB511FFAC}"/>
              </a:ext>
            </a:extLst>
          </p:cNvPr>
          <p:cNvSpPr/>
          <p:nvPr/>
        </p:nvSpPr>
        <p:spPr>
          <a:xfrm>
            <a:off x="1188630" y="4197868"/>
            <a:ext cx="1878309" cy="1878309"/>
          </a:xfrm>
          <a:prstGeom prst="rect">
            <a:avLst/>
          </a:prstGeom>
          <a:solidFill>
            <a:schemeClr val="accent6">
              <a:lumMod val="75000"/>
            </a:schemeClr>
          </a:solidFill>
          <a:ln w="63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t>ITEC</a:t>
            </a:r>
          </a:p>
        </p:txBody>
      </p:sp>
      <p:sp>
        <p:nvSpPr>
          <p:cNvPr id="28" name="Rectangle 27">
            <a:extLst>
              <a:ext uri="{FF2B5EF4-FFF2-40B4-BE49-F238E27FC236}">
                <a16:creationId xmlns:a16="http://schemas.microsoft.com/office/drawing/2014/main" xmlns="" id="{B6A1DC80-C3FF-7A42-9DD6-E008F81CE47C}"/>
              </a:ext>
            </a:extLst>
          </p:cNvPr>
          <p:cNvSpPr/>
          <p:nvPr/>
        </p:nvSpPr>
        <p:spPr>
          <a:xfrm>
            <a:off x="4058403" y="5346969"/>
            <a:ext cx="3941896" cy="364481"/>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Innovation Technologique et </a:t>
            </a:r>
            <a:r>
              <a:rPr lang="fr-FR" sz="1600" dirty="0" err="1"/>
              <a:t>Eco-Conception</a:t>
            </a:r>
            <a:endParaRPr lang="fr-FR" sz="1600" dirty="0"/>
          </a:p>
        </p:txBody>
      </p:sp>
      <p:sp>
        <p:nvSpPr>
          <p:cNvPr id="29" name="Rectangle 28"/>
          <p:cNvSpPr/>
          <p:nvPr/>
        </p:nvSpPr>
        <p:spPr>
          <a:xfrm>
            <a:off x="1188630" y="1443696"/>
            <a:ext cx="2316984" cy="2316985"/>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b="1" dirty="0"/>
          </a:p>
        </p:txBody>
      </p:sp>
      <p:sp>
        <p:nvSpPr>
          <p:cNvPr id="30" name="Rectangle 29"/>
          <p:cNvSpPr/>
          <p:nvPr/>
        </p:nvSpPr>
        <p:spPr>
          <a:xfrm>
            <a:off x="1196513" y="1444153"/>
            <a:ext cx="2303731" cy="913853"/>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4800" b="1" dirty="0"/>
              <a:t>IT</a:t>
            </a:r>
          </a:p>
        </p:txBody>
      </p:sp>
      <p:sp>
        <p:nvSpPr>
          <p:cNvPr id="31" name="Rectangle 30"/>
          <p:cNvSpPr/>
          <p:nvPr/>
        </p:nvSpPr>
        <p:spPr>
          <a:xfrm>
            <a:off x="1203875" y="2357670"/>
            <a:ext cx="2296370" cy="1403131"/>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4800" b="1" dirty="0"/>
              <a:t>I2D</a:t>
            </a:r>
          </a:p>
        </p:txBody>
      </p:sp>
      <p:sp>
        <p:nvSpPr>
          <p:cNvPr id="32" name="Rectangle 31"/>
          <p:cNvSpPr/>
          <p:nvPr/>
        </p:nvSpPr>
        <p:spPr>
          <a:xfrm>
            <a:off x="1564370" y="2057076"/>
            <a:ext cx="423514" cy="369332"/>
          </a:xfrm>
          <a:prstGeom prst="rect">
            <a:avLst/>
          </a:prstGeom>
        </p:spPr>
        <p:txBody>
          <a:bodyPr wrap="none">
            <a:spAutoFit/>
          </a:bodyPr>
          <a:lstStyle/>
          <a:p>
            <a:r>
              <a:rPr lang="fr-FR" dirty="0"/>
              <a:t>3h</a:t>
            </a:r>
          </a:p>
        </p:txBody>
      </p:sp>
      <p:sp>
        <p:nvSpPr>
          <p:cNvPr id="33" name="Rectangle 32"/>
          <p:cNvSpPr/>
          <p:nvPr/>
        </p:nvSpPr>
        <p:spPr>
          <a:xfrm>
            <a:off x="2230715" y="2349521"/>
            <a:ext cx="423514" cy="369332"/>
          </a:xfrm>
          <a:prstGeom prst="rect">
            <a:avLst/>
          </a:prstGeom>
        </p:spPr>
        <p:txBody>
          <a:bodyPr wrap="square">
            <a:spAutoFit/>
          </a:bodyPr>
          <a:lstStyle/>
          <a:p>
            <a:r>
              <a:rPr lang="fr-FR" dirty="0"/>
              <a:t>9h</a:t>
            </a:r>
          </a:p>
        </p:txBody>
      </p:sp>
      <p:sp>
        <p:nvSpPr>
          <p:cNvPr id="34" name="Rectangle 33"/>
          <p:cNvSpPr/>
          <p:nvPr/>
        </p:nvSpPr>
        <p:spPr>
          <a:xfrm>
            <a:off x="3017160" y="3712364"/>
            <a:ext cx="540533" cy="369332"/>
          </a:xfrm>
          <a:prstGeom prst="rect">
            <a:avLst/>
          </a:prstGeom>
        </p:spPr>
        <p:txBody>
          <a:bodyPr wrap="none">
            <a:spAutoFit/>
          </a:bodyPr>
          <a:lstStyle/>
          <a:p>
            <a:r>
              <a:rPr lang="fr-FR" dirty="0"/>
              <a:t>12h</a:t>
            </a:r>
          </a:p>
        </p:txBody>
      </p:sp>
      <p:sp>
        <p:nvSpPr>
          <p:cNvPr id="35" name="Rectangle 34"/>
          <p:cNvSpPr/>
          <p:nvPr/>
        </p:nvSpPr>
        <p:spPr>
          <a:xfrm>
            <a:off x="1886255" y="1973559"/>
            <a:ext cx="439544" cy="707886"/>
          </a:xfrm>
          <a:prstGeom prst="rect">
            <a:avLst/>
          </a:prstGeom>
        </p:spPr>
        <p:txBody>
          <a:bodyPr wrap="none">
            <a:spAutoFit/>
          </a:bodyPr>
          <a:lstStyle/>
          <a:p>
            <a:r>
              <a:rPr lang="fr-FR" sz="4000" b="1" dirty="0"/>
              <a:t>+</a:t>
            </a:r>
          </a:p>
        </p:txBody>
      </p:sp>
      <p:sp>
        <p:nvSpPr>
          <p:cNvPr id="36" name="Rectangle 35">
            <a:extLst>
              <a:ext uri="{FF2B5EF4-FFF2-40B4-BE49-F238E27FC236}">
                <a16:creationId xmlns:a16="http://schemas.microsoft.com/office/drawing/2014/main" xmlns="" id="{DA045016-F8EF-7B4B-876F-551632D6AD8D}"/>
              </a:ext>
            </a:extLst>
          </p:cNvPr>
          <p:cNvSpPr/>
          <p:nvPr/>
        </p:nvSpPr>
        <p:spPr>
          <a:xfrm>
            <a:off x="1303154" y="4326617"/>
            <a:ext cx="1878309" cy="1878309"/>
          </a:xfrm>
          <a:prstGeom prst="rect">
            <a:avLst/>
          </a:prstGeom>
          <a:solidFill>
            <a:srgbClr val="C0000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t>ITEC</a:t>
            </a:r>
          </a:p>
        </p:txBody>
      </p:sp>
      <p:sp>
        <p:nvSpPr>
          <p:cNvPr id="37" name="Rectangle 36">
            <a:extLst>
              <a:ext uri="{FF2B5EF4-FFF2-40B4-BE49-F238E27FC236}">
                <a16:creationId xmlns:a16="http://schemas.microsoft.com/office/drawing/2014/main" xmlns="" id="{0A4D91B8-0002-EB41-BE37-34AC890E4F05}"/>
              </a:ext>
            </a:extLst>
          </p:cNvPr>
          <p:cNvSpPr/>
          <p:nvPr/>
        </p:nvSpPr>
        <p:spPr>
          <a:xfrm>
            <a:off x="4058403" y="4958366"/>
            <a:ext cx="3941896" cy="36448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Architecture et Construction</a:t>
            </a:r>
          </a:p>
        </p:txBody>
      </p:sp>
      <p:sp>
        <p:nvSpPr>
          <p:cNvPr id="38" name="Rectangle 37">
            <a:extLst>
              <a:ext uri="{FF2B5EF4-FFF2-40B4-BE49-F238E27FC236}">
                <a16:creationId xmlns:a16="http://schemas.microsoft.com/office/drawing/2014/main" xmlns="" id="{B257C1DA-076A-8247-A944-391D8E5DAD62}"/>
              </a:ext>
            </a:extLst>
          </p:cNvPr>
          <p:cNvSpPr/>
          <p:nvPr/>
        </p:nvSpPr>
        <p:spPr>
          <a:xfrm>
            <a:off x="1480040" y="4495944"/>
            <a:ext cx="1878309" cy="1878309"/>
          </a:xfrm>
          <a:prstGeom prst="rect">
            <a:avLst/>
          </a:prstGeom>
          <a:solidFill>
            <a:srgbClr val="00B050"/>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400" b="1" dirty="0"/>
              <a:t>ITEC</a:t>
            </a:r>
          </a:p>
        </p:txBody>
      </p:sp>
      <p:sp>
        <p:nvSpPr>
          <p:cNvPr id="39" name="Rectangle 38">
            <a:extLst>
              <a:ext uri="{FF2B5EF4-FFF2-40B4-BE49-F238E27FC236}">
                <a16:creationId xmlns:a16="http://schemas.microsoft.com/office/drawing/2014/main" xmlns="" id="{A93A9500-6F79-5E4F-9873-22319C7F1516}"/>
              </a:ext>
            </a:extLst>
          </p:cNvPr>
          <p:cNvSpPr/>
          <p:nvPr/>
        </p:nvSpPr>
        <p:spPr>
          <a:xfrm>
            <a:off x="1639164" y="4655068"/>
            <a:ext cx="1859921" cy="1864800"/>
          </a:xfrm>
          <a:prstGeom prst="rect">
            <a:avLst/>
          </a:prstGeom>
          <a:solidFill>
            <a:schemeClr val="accent5">
              <a:lumMod val="60000"/>
              <a:lumOff val="40000"/>
            </a:schemeClr>
          </a:solidFill>
          <a:ln w="63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b="1" dirty="0"/>
          </a:p>
        </p:txBody>
      </p:sp>
      <p:sp>
        <p:nvSpPr>
          <p:cNvPr id="40" name="Rectangle 39">
            <a:extLst>
              <a:ext uri="{FF2B5EF4-FFF2-40B4-BE49-F238E27FC236}">
                <a16:creationId xmlns:a16="http://schemas.microsoft.com/office/drawing/2014/main" xmlns="" id="{DD44A848-5878-FD44-BC15-425991B8A518}"/>
              </a:ext>
            </a:extLst>
          </p:cNvPr>
          <p:cNvSpPr/>
          <p:nvPr/>
        </p:nvSpPr>
        <p:spPr>
          <a:xfrm>
            <a:off x="3053943" y="6497439"/>
            <a:ext cx="540533" cy="369332"/>
          </a:xfrm>
          <a:prstGeom prst="rect">
            <a:avLst/>
          </a:prstGeom>
        </p:spPr>
        <p:txBody>
          <a:bodyPr wrap="none">
            <a:spAutoFit/>
          </a:bodyPr>
          <a:lstStyle/>
          <a:p>
            <a:r>
              <a:rPr lang="fr-FR" dirty="0"/>
              <a:t>12h</a:t>
            </a:r>
          </a:p>
        </p:txBody>
      </p:sp>
      <p:sp>
        <p:nvSpPr>
          <p:cNvPr id="41" name="Rectangle 40">
            <a:extLst>
              <a:ext uri="{FF2B5EF4-FFF2-40B4-BE49-F238E27FC236}">
                <a16:creationId xmlns:a16="http://schemas.microsoft.com/office/drawing/2014/main" xmlns="" id="{00BB6EA4-FB62-3B4D-8797-D22F474FDD56}"/>
              </a:ext>
            </a:extLst>
          </p:cNvPr>
          <p:cNvSpPr/>
          <p:nvPr/>
        </p:nvSpPr>
        <p:spPr>
          <a:xfrm>
            <a:off x="46063" y="1443695"/>
            <a:ext cx="1149928" cy="364481"/>
          </a:xfrm>
          <a:prstGeom prst="rect">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bg1"/>
                </a:solidFill>
              </a:rPr>
              <a:t>STI2D</a:t>
            </a:r>
          </a:p>
        </p:txBody>
      </p:sp>
      <p:sp>
        <p:nvSpPr>
          <p:cNvPr id="42" name="Rectangle 41">
            <a:extLst>
              <a:ext uri="{FF2B5EF4-FFF2-40B4-BE49-F238E27FC236}">
                <a16:creationId xmlns:a16="http://schemas.microsoft.com/office/drawing/2014/main" xmlns="" id="{C5E2206A-6C8E-5A4D-A288-4B769F216CA1}"/>
              </a:ext>
            </a:extLst>
          </p:cNvPr>
          <p:cNvSpPr/>
          <p:nvPr/>
        </p:nvSpPr>
        <p:spPr>
          <a:xfrm>
            <a:off x="46063" y="1079214"/>
            <a:ext cx="1560235" cy="364481"/>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bg1"/>
                </a:solidFill>
              </a:rPr>
              <a:t>Première</a:t>
            </a:r>
          </a:p>
        </p:txBody>
      </p:sp>
      <p:sp>
        <p:nvSpPr>
          <p:cNvPr id="43" name="Rectangle 42">
            <a:extLst>
              <a:ext uri="{FF2B5EF4-FFF2-40B4-BE49-F238E27FC236}">
                <a16:creationId xmlns:a16="http://schemas.microsoft.com/office/drawing/2014/main" xmlns="" id="{E2DC0AFE-3BD1-8D46-898E-F430410E45C1}"/>
              </a:ext>
            </a:extLst>
          </p:cNvPr>
          <p:cNvSpPr/>
          <p:nvPr/>
        </p:nvSpPr>
        <p:spPr>
          <a:xfrm>
            <a:off x="31784" y="4191144"/>
            <a:ext cx="1149928" cy="364481"/>
          </a:xfrm>
          <a:prstGeom prst="rect">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bg1"/>
                </a:solidFill>
              </a:rPr>
              <a:t>STI2D</a:t>
            </a:r>
          </a:p>
        </p:txBody>
      </p:sp>
      <p:sp>
        <p:nvSpPr>
          <p:cNvPr id="44" name="Rectangle 43">
            <a:extLst>
              <a:ext uri="{FF2B5EF4-FFF2-40B4-BE49-F238E27FC236}">
                <a16:creationId xmlns:a16="http://schemas.microsoft.com/office/drawing/2014/main" xmlns="" id="{5CCCEFF5-9CB8-4142-96D2-61A8CB92CD58}"/>
              </a:ext>
            </a:extLst>
          </p:cNvPr>
          <p:cNvSpPr/>
          <p:nvPr/>
        </p:nvSpPr>
        <p:spPr>
          <a:xfrm>
            <a:off x="31784" y="3826663"/>
            <a:ext cx="1560235" cy="364481"/>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bg1"/>
                </a:solidFill>
              </a:rPr>
              <a:t>Terminale</a:t>
            </a:r>
          </a:p>
        </p:txBody>
      </p:sp>
      <p:sp>
        <p:nvSpPr>
          <p:cNvPr id="69" name="Rectangle 68">
            <a:extLst>
              <a:ext uri="{FF2B5EF4-FFF2-40B4-BE49-F238E27FC236}">
                <a16:creationId xmlns:a16="http://schemas.microsoft.com/office/drawing/2014/main" xmlns="" id="{2B0E0170-5DE8-294F-9520-08F87A58424B}"/>
              </a:ext>
            </a:extLst>
          </p:cNvPr>
          <p:cNvSpPr/>
          <p:nvPr/>
        </p:nvSpPr>
        <p:spPr>
          <a:xfrm>
            <a:off x="3536001" y="3128185"/>
            <a:ext cx="290464" cy="369332"/>
          </a:xfrm>
          <a:prstGeom prst="rect">
            <a:avLst/>
          </a:prstGeom>
        </p:spPr>
        <p:txBody>
          <a:bodyPr wrap="none">
            <a:spAutoFit/>
          </a:bodyPr>
          <a:lstStyle/>
          <a:p>
            <a:r>
              <a:rPr lang="fr-FR" dirty="0">
                <a:latin typeface="Calibri" panose="020F0502020204030204" pitchFamily="34" charset="0"/>
                <a:ea typeface="Calibri" panose="020F0502020204030204" pitchFamily="34" charset="0"/>
                <a:cs typeface="Times New Roman" panose="02020603050405020304" pitchFamily="18" charset="0"/>
              </a:rPr>
              <a:t> </a:t>
            </a:r>
            <a:r>
              <a:rPr lang="fr-FR" dirty="0"/>
              <a:t> </a:t>
            </a:r>
          </a:p>
        </p:txBody>
      </p:sp>
      <p:sp>
        <p:nvSpPr>
          <p:cNvPr id="70" name="Rectangle 69">
            <a:extLst>
              <a:ext uri="{FF2B5EF4-FFF2-40B4-BE49-F238E27FC236}">
                <a16:creationId xmlns:a16="http://schemas.microsoft.com/office/drawing/2014/main" xmlns="" id="{5A5471EC-AEF5-6F4F-8D73-DA58BA4D75F3}"/>
              </a:ext>
            </a:extLst>
          </p:cNvPr>
          <p:cNvSpPr/>
          <p:nvPr/>
        </p:nvSpPr>
        <p:spPr>
          <a:xfrm>
            <a:off x="4058777" y="6129033"/>
            <a:ext cx="3941895" cy="364481"/>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Systèmes d’Information et Numérique</a:t>
            </a:r>
          </a:p>
        </p:txBody>
      </p:sp>
      <p:sp>
        <p:nvSpPr>
          <p:cNvPr id="71" name="Rectangle 70">
            <a:extLst>
              <a:ext uri="{FF2B5EF4-FFF2-40B4-BE49-F238E27FC236}">
                <a16:creationId xmlns:a16="http://schemas.microsoft.com/office/drawing/2014/main" xmlns="" id="{BC4394CB-227D-D440-AAF8-BA25218E9A48}"/>
              </a:ext>
            </a:extLst>
          </p:cNvPr>
          <p:cNvSpPr/>
          <p:nvPr/>
        </p:nvSpPr>
        <p:spPr>
          <a:xfrm>
            <a:off x="4058403" y="5736452"/>
            <a:ext cx="3941896" cy="36448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solidFill>
                  <a:schemeClr val="bg1"/>
                </a:solidFill>
                <a:latin typeface="Calibri" panose="020F0502020204030204" pitchFamily="34" charset="0"/>
                <a:ea typeface="Calibri" panose="020F0502020204030204" pitchFamily="34" charset="0"/>
                <a:cs typeface="ArialMT"/>
              </a:rPr>
              <a:t>Energies et Environnement</a:t>
            </a:r>
          </a:p>
        </p:txBody>
      </p:sp>
      <p:sp>
        <p:nvSpPr>
          <p:cNvPr id="72" name="Rectangle 71">
            <a:extLst>
              <a:ext uri="{FF2B5EF4-FFF2-40B4-BE49-F238E27FC236}">
                <a16:creationId xmlns:a16="http://schemas.microsoft.com/office/drawing/2014/main" xmlns="" id="{019044BB-C80F-7D48-88E0-8F119DC37150}"/>
              </a:ext>
            </a:extLst>
          </p:cNvPr>
          <p:cNvSpPr/>
          <p:nvPr/>
        </p:nvSpPr>
        <p:spPr>
          <a:xfrm>
            <a:off x="4054858" y="1711279"/>
            <a:ext cx="4859624" cy="36448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solidFill>
                  <a:schemeClr val="bg1">
                    <a:lumMod val="50000"/>
                  </a:schemeClr>
                </a:solidFill>
                <a:latin typeface="Calibri" panose="020F0502020204030204" pitchFamily="34" charset="0"/>
                <a:ea typeface="Calibri" panose="020F0502020204030204" pitchFamily="34" charset="0"/>
                <a:cs typeface="Times New Roman" panose="02020603050405020304" pitchFamily="18" charset="0"/>
              </a:rPr>
              <a:t>Innovation Technologique (IT)</a:t>
            </a:r>
            <a:endParaRPr lang="fr-FR" sz="1600" dirty="0">
              <a:solidFill>
                <a:schemeClr val="bg1">
                  <a:lumMod val="50000"/>
                </a:schemeClr>
              </a:solidFill>
            </a:endParaRPr>
          </a:p>
        </p:txBody>
      </p:sp>
      <p:sp>
        <p:nvSpPr>
          <p:cNvPr id="73" name="Rectangle 72">
            <a:extLst>
              <a:ext uri="{FF2B5EF4-FFF2-40B4-BE49-F238E27FC236}">
                <a16:creationId xmlns:a16="http://schemas.microsoft.com/office/drawing/2014/main" xmlns="" id="{DC87CF0E-6567-C24B-B79D-D5CE0B044013}"/>
              </a:ext>
            </a:extLst>
          </p:cNvPr>
          <p:cNvSpPr/>
          <p:nvPr/>
        </p:nvSpPr>
        <p:spPr>
          <a:xfrm>
            <a:off x="4058402" y="2873978"/>
            <a:ext cx="4856079" cy="364481"/>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latin typeface="Calibri" panose="020F0502020204030204" pitchFamily="34" charset="0"/>
                <a:ea typeface="Calibri" panose="020F0502020204030204" pitchFamily="34" charset="0"/>
                <a:cs typeface="Times New Roman" panose="02020603050405020304" pitchFamily="18" charset="0"/>
              </a:rPr>
              <a:t>Ingénierie et Développement Durable </a:t>
            </a:r>
            <a:r>
              <a:rPr lang="fr-FR" sz="1600" dirty="0"/>
              <a:t> (I2D)</a:t>
            </a:r>
          </a:p>
        </p:txBody>
      </p:sp>
      <p:cxnSp>
        <p:nvCxnSpPr>
          <p:cNvPr id="74" name="Connecteur droit 73">
            <a:extLst>
              <a:ext uri="{FF2B5EF4-FFF2-40B4-BE49-F238E27FC236}">
                <a16:creationId xmlns:a16="http://schemas.microsoft.com/office/drawing/2014/main" xmlns="" id="{4DFC7EE0-70D9-9349-B535-36BB26F37E36}"/>
              </a:ext>
            </a:extLst>
          </p:cNvPr>
          <p:cNvCxnSpPr>
            <a:cxnSpLocks/>
            <a:stCxn id="73" idx="1"/>
            <a:endCxn id="31" idx="3"/>
          </p:cNvCxnSpPr>
          <p:nvPr/>
        </p:nvCxnSpPr>
        <p:spPr>
          <a:xfrm flipH="1">
            <a:off x="3500245" y="3056219"/>
            <a:ext cx="558157" cy="3017"/>
          </a:xfrm>
          <a:prstGeom prst="line">
            <a:avLst/>
          </a:prstGeom>
          <a:ln>
            <a:solidFill>
              <a:schemeClr val="accent6">
                <a:lumMod val="75000"/>
              </a:schemeClr>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75" name="Connecteur droit 74">
            <a:extLst>
              <a:ext uri="{FF2B5EF4-FFF2-40B4-BE49-F238E27FC236}">
                <a16:creationId xmlns:a16="http://schemas.microsoft.com/office/drawing/2014/main" xmlns="" id="{229B4B4E-EEEE-FE47-AAB6-AF10CFEA6A7F}"/>
              </a:ext>
            </a:extLst>
          </p:cNvPr>
          <p:cNvCxnSpPr>
            <a:cxnSpLocks/>
            <a:stCxn id="72" idx="1"/>
            <a:endCxn id="30" idx="3"/>
          </p:cNvCxnSpPr>
          <p:nvPr/>
        </p:nvCxnSpPr>
        <p:spPr>
          <a:xfrm flipH="1">
            <a:off x="3500244" y="1893520"/>
            <a:ext cx="554614" cy="7560"/>
          </a:xfrm>
          <a:prstGeom prst="line">
            <a:avLst/>
          </a:prstGeom>
          <a:ln>
            <a:solidFill>
              <a:schemeClr val="accent6">
                <a:lumMod val="40000"/>
                <a:lumOff val="60000"/>
              </a:schemeClr>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Connecteur droit 75">
            <a:extLst>
              <a:ext uri="{FF2B5EF4-FFF2-40B4-BE49-F238E27FC236}">
                <a16:creationId xmlns:a16="http://schemas.microsoft.com/office/drawing/2014/main" xmlns="" id="{8035E385-376A-464E-9077-F3F9212B5AB8}"/>
              </a:ext>
            </a:extLst>
          </p:cNvPr>
          <p:cNvCxnSpPr>
            <a:cxnSpLocks/>
          </p:cNvCxnSpPr>
          <p:nvPr/>
        </p:nvCxnSpPr>
        <p:spPr>
          <a:xfrm flipH="1" flipV="1">
            <a:off x="3519257" y="5140607"/>
            <a:ext cx="535601" cy="1"/>
          </a:xfrm>
          <a:prstGeom prst="line">
            <a:avLst/>
          </a:prstGeom>
          <a:ln>
            <a:solidFill>
              <a:srgbClr val="FFC000"/>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7" name="Connecteur droit 76">
            <a:extLst>
              <a:ext uri="{FF2B5EF4-FFF2-40B4-BE49-F238E27FC236}">
                <a16:creationId xmlns:a16="http://schemas.microsoft.com/office/drawing/2014/main" xmlns="" id="{8FDE1C06-A74D-DA48-A5EE-73A4BAC9D2B4}"/>
              </a:ext>
            </a:extLst>
          </p:cNvPr>
          <p:cNvCxnSpPr>
            <a:cxnSpLocks/>
            <a:stCxn id="28" idx="1"/>
          </p:cNvCxnSpPr>
          <p:nvPr/>
        </p:nvCxnSpPr>
        <p:spPr>
          <a:xfrm flipH="1">
            <a:off x="3519257" y="5529210"/>
            <a:ext cx="539146" cy="0"/>
          </a:xfrm>
          <a:prstGeom prst="line">
            <a:avLst/>
          </a:prstGeom>
          <a:ln>
            <a:solidFill>
              <a:srgbClr val="C00000"/>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8" name="Connecteur droit 77">
            <a:extLst>
              <a:ext uri="{FF2B5EF4-FFF2-40B4-BE49-F238E27FC236}">
                <a16:creationId xmlns:a16="http://schemas.microsoft.com/office/drawing/2014/main" xmlns="" id="{7910D7FF-E70A-4441-B69C-73F6A2E17EB4}"/>
              </a:ext>
            </a:extLst>
          </p:cNvPr>
          <p:cNvCxnSpPr>
            <a:cxnSpLocks/>
            <a:stCxn id="71" idx="1"/>
          </p:cNvCxnSpPr>
          <p:nvPr/>
        </p:nvCxnSpPr>
        <p:spPr>
          <a:xfrm flipH="1">
            <a:off x="3510749" y="5918693"/>
            <a:ext cx="547654" cy="0"/>
          </a:xfrm>
          <a:prstGeom prst="line">
            <a:avLst/>
          </a:prstGeom>
          <a:ln>
            <a:solidFill>
              <a:srgbClr val="00B050"/>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9" name="Connecteur droit 78">
            <a:extLst>
              <a:ext uri="{FF2B5EF4-FFF2-40B4-BE49-F238E27FC236}">
                <a16:creationId xmlns:a16="http://schemas.microsoft.com/office/drawing/2014/main" xmlns="" id="{E3FCFE69-A653-C04A-8E02-EC9B1EC33F36}"/>
              </a:ext>
            </a:extLst>
          </p:cNvPr>
          <p:cNvCxnSpPr>
            <a:cxnSpLocks/>
            <a:stCxn id="70" idx="1"/>
          </p:cNvCxnSpPr>
          <p:nvPr/>
        </p:nvCxnSpPr>
        <p:spPr>
          <a:xfrm flipH="1">
            <a:off x="3492361" y="6311274"/>
            <a:ext cx="566416" cy="0"/>
          </a:xfrm>
          <a:prstGeom prst="line">
            <a:avLst/>
          </a:prstGeom>
          <a:ln>
            <a:solidFill>
              <a:schemeClr val="accent5">
                <a:lumMod val="60000"/>
                <a:lumOff val="40000"/>
              </a:schemeClr>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80" name="Connecteur droit 79">
            <a:extLst>
              <a:ext uri="{FF2B5EF4-FFF2-40B4-BE49-F238E27FC236}">
                <a16:creationId xmlns:a16="http://schemas.microsoft.com/office/drawing/2014/main" xmlns="" id="{E204F7E9-87B0-9841-88F4-4097D8F81F78}"/>
              </a:ext>
            </a:extLst>
          </p:cNvPr>
          <p:cNvCxnSpPr>
            <a:cxnSpLocks/>
          </p:cNvCxnSpPr>
          <p:nvPr/>
        </p:nvCxnSpPr>
        <p:spPr>
          <a:xfrm flipH="1">
            <a:off x="3512007" y="4353008"/>
            <a:ext cx="552789" cy="1"/>
          </a:xfrm>
          <a:prstGeom prst="line">
            <a:avLst/>
          </a:prstGeom>
          <a:ln>
            <a:solidFill>
              <a:schemeClr val="accent6">
                <a:lumMod val="50000"/>
              </a:schemeClr>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81" name="Rectangle 80">
            <a:extLst>
              <a:ext uri="{FF2B5EF4-FFF2-40B4-BE49-F238E27FC236}">
                <a16:creationId xmlns:a16="http://schemas.microsoft.com/office/drawing/2014/main" xmlns="" id="{A0DC1B45-1321-E043-A356-F3738EBA5251}"/>
              </a:ext>
            </a:extLst>
          </p:cNvPr>
          <p:cNvSpPr/>
          <p:nvPr/>
        </p:nvSpPr>
        <p:spPr>
          <a:xfrm>
            <a:off x="4061753" y="4162203"/>
            <a:ext cx="4852729" cy="36448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solidFill>
                  <a:schemeClr val="bg1"/>
                </a:solidFill>
                <a:latin typeface="Calibri" panose="020F0502020204030204" pitchFamily="34" charset="0"/>
                <a:ea typeface="Calibri" panose="020F0502020204030204" pitchFamily="34" charset="0"/>
                <a:cs typeface="ArialMT"/>
              </a:rPr>
              <a:t>Ingénierie, Innovation et Développement Durable (2I2D)</a:t>
            </a:r>
            <a:endParaRPr lang="fr-FR" sz="1600" dirty="0">
              <a:solidFill>
                <a:schemeClr val="bg1"/>
              </a:solidFill>
            </a:endParaRPr>
          </a:p>
        </p:txBody>
      </p:sp>
      <p:sp>
        <p:nvSpPr>
          <p:cNvPr id="82" name="Rectangle 81">
            <a:extLst>
              <a:ext uri="{FF2B5EF4-FFF2-40B4-BE49-F238E27FC236}">
                <a16:creationId xmlns:a16="http://schemas.microsoft.com/office/drawing/2014/main" xmlns="" id="{A95CC995-FEBE-B345-A6B3-CBAF5AD5248C}"/>
              </a:ext>
            </a:extLst>
          </p:cNvPr>
          <p:cNvSpPr/>
          <p:nvPr/>
        </p:nvSpPr>
        <p:spPr>
          <a:xfrm>
            <a:off x="1924365" y="4157290"/>
            <a:ext cx="298480" cy="215444"/>
          </a:xfrm>
          <a:prstGeom prst="rect">
            <a:avLst/>
          </a:prstGeom>
        </p:spPr>
        <p:txBody>
          <a:bodyPr wrap="none">
            <a:spAutoFit/>
          </a:bodyPr>
          <a:lstStyle/>
          <a:p>
            <a:r>
              <a:rPr lang="fr-FR" sz="800" dirty="0"/>
              <a:t>AC</a:t>
            </a:r>
          </a:p>
        </p:txBody>
      </p:sp>
      <p:sp>
        <p:nvSpPr>
          <p:cNvPr id="83" name="Rectangle 82">
            <a:extLst>
              <a:ext uri="{FF2B5EF4-FFF2-40B4-BE49-F238E27FC236}">
                <a16:creationId xmlns:a16="http://schemas.microsoft.com/office/drawing/2014/main" xmlns="" id="{682F2CC1-BEDD-9F4D-8F30-BC5F977D2D7F}"/>
              </a:ext>
            </a:extLst>
          </p:cNvPr>
          <p:cNvSpPr/>
          <p:nvPr/>
        </p:nvSpPr>
        <p:spPr>
          <a:xfrm>
            <a:off x="2076765" y="4309690"/>
            <a:ext cx="364202" cy="215444"/>
          </a:xfrm>
          <a:prstGeom prst="rect">
            <a:avLst/>
          </a:prstGeom>
        </p:spPr>
        <p:txBody>
          <a:bodyPr wrap="none">
            <a:spAutoFit/>
          </a:bodyPr>
          <a:lstStyle/>
          <a:p>
            <a:r>
              <a:rPr lang="fr-FR" sz="800" dirty="0"/>
              <a:t>ITEC</a:t>
            </a:r>
          </a:p>
        </p:txBody>
      </p:sp>
      <p:sp>
        <p:nvSpPr>
          <p:cNvPr id="84" name="Rectangle 83">
            <a:extLst>
              <a:ext uri="{FF2B5EF4-FFF2-40B4-BE49-F238E27FC236}">
                <a16:creationId xmlns:a16="http://schemas.microsoft.com/office/drawing/2014/main" xmlns="" id="{078DD1BE-7C00-1B4C-94FE-70009CE57D85}"/>
              </a:ext>
            </a:extLst>
          </p:cNvPr>
          <p:cNvSpPr/>
          <p:nvPr/>
        </p:nvSpPr>
        <p:spPr>
          <a:xfrm>
            <a:off x="2229165" y="4462090"/>
            <a:ext cx="284052" cy="215444"/>
          </a:xfrm>
          <a:prstGeom prst="rect">
            <a:avLst/>
          </a:prstGeom>
        </p:spPr>
        <p:txBody>
          <a:bodyPr wrap="none">
            <a:spAutoFit/>
          </a:bodyPr>
          <a:lstStyle/>
          <a:p>
            <a:r>
              <a:rPr lang="fr-FR" sz="800" dirty="0"/>
              <a:t>EE</a:t>
            </a:r>
          </a:p>
        </p:txBody>
      </p:sp>
      <p:sp>
        <p:nvSpPr>
          <p:cNvPr id="85" name="Rectangle 84">
            <a:extLst>
              <a:ext uri="{FF2B5EF4-FFF2-40B4-BE49-F238E27FC236}">
                <a16:creationId xmlns:a16="http://schemas.microsoft.com/office/drawing/2014/main" xmlns="" id="{07A78E14-BB5B-AE46-BA96-259100A481DE}"/>
              </a:ext>
            </a:extLst>
          </p:cNvPr>
          <p:cNvSpPr/>
          <p:nvPr/>
        </p:nvSpPr>
        <p:spPr>
          <a:xfrm>
            <a:off x="2381565" y="4614490"/>
            <a:ext cx="322524" cy="215444"/>
          </a:xfrm>
          <a:prstGeom prst="rect">
            <a:avLst/>
          </a:prstGeom>
        </p:spPr>
        <p:txBody>
          <a:bodyPr wrap="none">
            <a:spAutoFit/>
          </a:bodyPr>
          <a:lstStyle/>
          <a:p>
            <a:r>
              <a:rPr lang="fr-FR" sz="800" dirty="0"/>
              <a:t>SIN</a:t>
            </a:r>
          </a:p>
        </p:txBody>
      </p:sp>
      <p:sp>
        <p:nvSpPr>
          <p:cNvPr id="86" name="Rectangle 85">
            <a:extLst>
              <a:ext uri="{FF2B5EF4-FFF2-40B4-BE49-F238E27FC236}">
                <a16:creationId xmlns:a16="http://schemas.microsoft.com/office/drawing/2014/main" xmlns="" id="{607E1C9D-C89F-1F4F-9420-8A0AE62F7EB4}"/>
              </a:ext>
            </a:extLst>
          </p:cNvPr>
          <p:cNvSpPr/>
          <p:nvPr/>
        </p:nvSpPr>
        <p:spPr>
          <a:xfrm>
            <a:off x="4058402" y="3238067"/>
            <a:ext cx="4128164" cy="474297"/>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sz="1200" dirty="0">
                <a:solidFill>
                  <a:srgbClr val="000000"/>
                </a:solidFill>
              </a:rPr>
              <a:t>Prendre en compte l’exigence du développement durable à travers une approche expérimentale du triptyque MEI</a:t>
            </a:r>
          </a:p>
        </p:txBody>
      </p:sp>
      <p:sp>
        <p:nvSpPr>
          <p:cNvPr id="87" name="Rectangle 86">
            <a:extLst>
              <a:ext uri="{FF2B5EF4-FFF2-40B4-BE49-F238E27FC236}">
                <a16:creationId xmlns:a16="http://schemas.microsoft.com/office/drawing/2014/main" xmlns="" id="{33F760AA-81BC-F24D-AFFE-1D33FED4FB75}"/>
              </a:ext>
            </a:extLst>
          </p:cNvPr>
          <p:cNvSpPr/>
          <p:nvPr/>
        </p:nvSpPr>
        <p:spPr>
          <a:xfrm>
            <a:off x="4058403" y="2072710"/>
            <a:ext cx="2390803" cy="364481"/>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sz="1200" dirty="0">
                <a:solidFill>
                  <a:srgbClr val="000000"/>
                </a:solidFill>
              </a:rPr>
              <a:t>Répondre à un besoin à travers une approche active de mini projets</a:t>
            </a:r>
          </a:p>
        </p:txBody>
      </p:sp>
      <p:sp>
        <p:nvSpPr>
          <p:cNvPr id="88" name="Rectangle 87">
            <a:extLst>
              <a:ext uri="{FF2B5EF4-FFF2-40B4-BE49-F238E27FC236}">
                <a16:creationId xmlns:a16="http://schemas.microsoft.com/office/drawing/2014/main" xmlns="" id="{93119369-2397-124F-8888-E130A47E55B3}"/>
              </a:ext>
            </a:extLst>
          </p:cNvPr>
          <p:cNvSpPr/>
          <p:nvPr/>
        </p:nvSpPr>
        <p:spPr>
          <a:xfrm>
            <a:off x="4061753" y="4524145"/>
            <a:ext cx="4519983" cy="364481"/>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sz="1200" dirty="0">
                <a:solidFill>
                  <a:schemeClr val="tx1"/>
                </a:solidFill>
              </a:rPr>
              <a:t>Concevoir, expérimenter, dimensionner et réaliser des prototypes pluri technologiques  par une approche collaborative</a:t>
            </a:r>
          </a:p>
        </p:txBody>
      </p:sp>
      <p:sp>
        <p:nvSpPr>
          <p:cNvPr id="89" name="Rectangle 88">
            <a:extLst>
              <a:ext uri="{FF2B5EF4-FFF2-40B4-BE49-F238E27FC236}">
                <a16:creationId xmlns:a16="http://schemas.microsoft.com/office/drawing/2014/main" xmlns="" id="{2A6F0E04-9E0F-2C43-A855-C6DB9994C1A9}"/>
              </a:ext>
            </a:extLst>
          </p:cNvPr>
          <p:cNvSpPr/>
          <p:nvPr/>
        </p:nvSpPr>
        <p:spPr>
          <a:xfrm>
            <a:off x="1181712" y="4191095"/>
            <a:ext cx="2330821" cy="2344692"/>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4800" b="1" dirty="0"/>
              <a:t>2I2D</a:t>
            </a:r>
          </a:p>
          <a:p>
            <a:pPr algn="ctr"/>
            <a:r>
              <a:rPr lang="fr-FR" sz="1600" b="1"/>
              <a:t>1 Enseignement </a:t>
            </a:r>
            <a:r>
              <a:rPr lang="fr-FR" sz="1600" b="1" dirty="0"/>
              <a:t>Spécifique</a:t>
            </a:r>
            <a:br>
              <a:rPr lang="fr-FR" sz="1600" b="1" dirty="0"/>
            </a:br>
            <a:r>
              <a:rPr lang="fr-FR" sz="1600" b="1" dirty="0"/>
              <a:t>au choix</a:t>
            </a:r>
          </a:p>
        </p:txBody>
      </p:sp>
      <p:sp>
        <p:nvSpPr>
          <p:cNvPr id="90" name="Rectangle 89">
            <a:extLst>
              <a:ext uri="{FF2B5EF4-FFF2-40B4-BE49-F238E27FC236}">
                <a16:creationId xmlns:a16="http://schemas.microsoft.com/office/drawing/2014/main" xmlns="" id="{18730C09-732B-874C-9D09-118497E4D0F6}"/>
              </a:ext>
            </a:extLst>
          </p:cNvPr>
          <p:cNvSpPr/>
          <p:nvPr/>
        </p:nvSpPr>
        <p:spPr>
          <a:xfrm>
            <a:off x="3328834" y="4959625"/>
            <a:ext cx="360000" cy="36000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AC</a:t>
            </a:r>
          </a:p>
        </p:txBody>
      </p:sp>
      <p:sp>
        <p:nvSpPr>
          <p:cNvPr id="91" name="Rectangle 90">
            <a:extLst>
              <a:ext uri="{FF2B5EF4-FFF2-40B4-BE49-F238E27FC236}">
                <a16:creationId xmlns:a16="http://schemas.microsoft.com/office/drawing/2014/main" xmlns="" id="{5A439DEA-E194-504B-AE89-B204B5BFDF38}"/>
              </a:ext>
            </a:extLst>
          </p:cNvPr>
          <p:cNvSpPr/>
          <p:nvPr/>
        </p:nvSpPr>
        <p:spPr>
          <a:xfrm>
            <a:off x="3328834" y="5349107"/>
            <a:ext cx="360000" cy="36000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t>ITEC</a:t>
            </a:r>
          </a:p>
        </p:txBody>
      </p:sp>
      <p:sp>
        <p:nvSpPr>
          <p:cNvPr id="92" name="Rectangle 91">
            <a:extLst>
              <a:ext uri="{FF2B5EF4-FFF2-40B4-BE49-F238E27FC236}">
                <a16:creationId xmlns:a16="http://schemas.microsoft.com/office/drawing/2014/main" xmlns="" id="{7705B59A-887E-D34F-A4BA-7E9B64D29E0C}"/>
              </a:ext>
            </a:extLst>
          </p:cNvPr>
          <p:cNvSpPr/>
          <p:nvPr/>
        </p:nvSpPr>
        <p:spPr>
          <a:xfrm>
            <a:off x="3324210" y="5734007"/>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EE</a:t>
            </a:r>
          </a:p>
        </p:txBody>
      </p:sp>
      <p:sp>
        <p:nvSpPr>
          <p:cNvPr id="93" name="Rectangle 92">
            <a:extLst>
              <a:ext uri="{FF2B5EF4-FFF2-40B4-BE49-F238E27FC236}">
                <a16:creationId xmlns:a16="http://schemas.microsoft.com/office/drawing/2014/main" xmlns="" id="{35507225-1C96-F44C-A323-43EEFAC90F0F}"/>
              </a:ext>
            </a:extLst>
          </p:cNvPr>
          <p:cNvSpPr/>
          <p:nvPr/>
        </p:nvSpPr>
        <p:spPr>
          <a:xfrm>
            <a:off x="3325036" y="6142151"/>
            <a:ext cx="360000" cy="360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t>SIN</a:t>
            </a:r>
          </a:p>
        </p:txBody>
      </p:sp>
    </p:spTree>
    <p:extLst>
      <p:ext uri="{BB962C8B-B14F-4D97-AF65-F5344CB8AC3E}">
        <p14:creationId xmlns:p14="http://schemas.microsoft.com/office/powerpoint/2010/main" val="915729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Les enseignements spécifiques (ES)</a:t>
            </a:r>
            <a:endParaRPr lang="fr-FR" dirty="0"/>
          </a:p>
        </p:txBody>
      </p:sp>
      <p:cxnSp>
        <p:nvCxnSpPr>
          <p:cNvPr id="46" name="Connecteur droit 45">
            <a:extLst>
              <a:ext uri="{FF2B5EF4-FFF2-40B4-BE49-F238E27FC236}">
                <a16:creationId xmlns:a16="http://schemas.microsoft.com/office/drawing/2014/main" xmlns="" id="{F2091C0C-7185-8246-AA35-90D609524FE3}"/>
              </a:ext>
            </a:extLst>
          </p:cNvPr>
          <p:cNvCxnSpPr>
            <a:cxnSpLocks/>
          </p:cNvCxnSpPr>
          <p:nvPr/>
        </p:nvCxnSpPr>
        <p:spPr>
          <a:xfrm flipH="1" flipV="1">
            <a:off x="292061" y="1348964"/>
            <a:ext cx="535601" cy="1"/>
          </a:xfrm>
          <a:prstGeom prst="line">
            <a:avLst/>
          </a:prstGeom>
          <a:ln>
            <a:solidFill>
              <a:srgbClr val="FFC000"/>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xmlns="" id="{19FAA2BA-2DBD-6E47-9812-A306E565D335}"/>
              </a:ext>
            </a:extLst>
          </p:cNvPr>
          <p:cNvSpPr/>
          <p:nvPr/>
        </p:nvSpPr>
        <p:spPr>
          <a:xfrm>
            <a:off x="618893" y="3691171"/>
            <a:ext cx="3941896" cy="364481"/>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Innovation Technologique et </a:t>
            </a:r>
            <a:r>
              <a:rPr lang="fr-FR" sz="1600" dirty="0" err="1"/>
              <a:t>Eco-Conception</a:t>
            </a:r>
            <a:endParaRPr lang="fr-FR" sz="1600" dirty="0"/>
          </a:p>
        </p:txBody>
      </p:sp>
      <p:sp>
        <p:nvSpPr>
          <p:cNvPr id="48" name="Rectangle 47">
            <a:extLst>
              <a:ext uri="{FF2B5EF4-FFF2-40B4-BE49-F238E27FC236}">
                <a16:creationId xmlns:a16="http://schemas.microsoft.com/office/drawing/2014/main" xmlns="" id="{9B98DB6E-7F2D-C44D-B5D9-A634C87C2CDF}"/>
              </a:ext>
            </a:extLst>
          </p:cNvPr>
          <p:cNvSpPr/>
          <p:nvPr/>
        </p:nvSpPr>
        <p:spPr>
          <a:xfrm>
            <a:off x="618893" y="1166723"/>
            <a:ext cx="3941896" cy="364481"/>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Architecture et Construction</a:t>
            </a:r>
          </a:p>
        </p:txBody>
      </p:sp>
      <p:sp>
        <p:nvSpPr>
          <p:cNvPr id="49" name="Rectangle 48">
            <a:extLst>
              <a:ext uri="{FF2B5EF4-FFF2-40B4-BE49-F238E27FC236}">
                <a16:creationId xmlns:a16="http://schemas.microsoft.com/office/drawing/2014/main" xmlns="" id="{FF59CDC4-1CF2-7442-B4C6-CE6C071C1BE8}"/>
              </a:ext>
            </a:extLst>
          </p:cNvPr>
          <p:cNvSpPr/>
          <p:nvPr/>
        </p:nvSpPr>
        <p:spPr>
          <a:xfrm>
            <a:off x="5097518" y="3693412"/>
            <a:ext cx="3941895" cy="360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t>Systèmes d’Information et Numérique</a:t>
            </a:r>
          </a:p>
        </p:txBody>
      </p:sp>
      <p:sp>
        <p:nvSpPr>
          <p:cNvPr id="50" name="Rectangle 49">
            <a:extLst>
              <a:ext uri="{FF2B5EF4-FFF2-40B4-BE49-F238E27FC236}">
                <a16:creationId xmlns:a16="http://schemas.microsoft.com/office/drawing/2014/main" xmlns="" id="{A6F25420-C22D-7F4E-A409-40AD05DC1E08}"/>
              </a:ext>
            </a:extLst>
          </p:cNvPr>
          <p:cNvSpPr/>
          <p:nvPr/>
        </p:nvSpPr>
        <p:spPr>
          <a:xfrm>
            <a:off x="5097517" y="1169168"/>
            <a:ext cx="3941896" cy="364481"/>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solidFill>
                  <a:schemeClr val="bg1"/>
                </a:solidFill>
                <a:latin typeface="Calibri" panose="020F0502020204030204" pitchFamily="34" charset="0"/>
                <a:ea typeface="Calibri" panose="020F0502020204030204" pitchFamily="34" charset="0"/>
                <a:cs typeface="ArialMT"/>
              </a:rPr>
              <a:t>Energies et Environnement</a:t>
            </a:r>
          </a:p>
        </p:txBody>
      </p:sp>
      <p:cxnSp>
        <p:nvCxnSpPr>
          <p:cNvPr id="51" name="Connecteur droit 50">
            <a:extLst>
              <a:ext uri="{FF2B5EF4-FFF2-40B4-BE49-F238E27FC236}">
                <a16:creationId xmlns:a16="http://schemas.microsoft.com/office/drawing/2014/main" xmlns="" id="{964CCED0-D592-DD40-9A84-4BEF7FFE5FE3}"/>
              </a:ext>
            </a:extLst>
          </p:cNvPr>
          <p:cNvCxnSpPr>
            <a:cxnSpLocks/>
            <a:stCxn id="47" idx="1"/>
          </p:cNvCxnSpPr>
          <p:nvPr/>
        </p:nvCxnSpPr>
        <p:spPr>
          <a:xfrm flipH="1">
            <a:off x="292061" y="3873412"/>
            <a:ext cx="326832" cy="0"/>
          </a:xfrm>
          <a:prstGeom prst="line">
            <a:avLst/>
          </a:prstGeom>
          <a:ln>
            <a:solidFill>
              <a:srgbClr val="C00000"/>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2" name="Connecteur droit 51">
            <a:extLst>
              <a:ext uri="{FF2B5EF4-FFF2-40B4-BE49-F238E27FC236}">
                <a16:creationId xmlns:a16="http://schemas.microsoft.com/office/drawing/2014/main" xmlns="" id="{452DCCA2-68D4-9E4A-BFE2-8738B709AB91}"/>
              </a:ext>
            </a:extLst>
          </p:cNvPr>
          <p:cNvCxnSpPr>
            <a:cxnSpLocks/>
            <a:stCxn id="50" idx="1"/>
          </p:cNvCxnSpPr>
          <p:nvPr/>
        </p:nvCxnSpPr>
        <p:spPr>
          <a:xfrm flipH="1">
            <a:off x="4768427" y="1351409"/>
            <a:ext cx="329090" cy="0"/>
          </a:xfrm>
          <a:prstGeom prst="line">
            <a:avLst/>
          </a:prstGeom>
          <a:ln>
            <a:solidFill>
              <a:srgbClr val="00B050"/>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53" name="Connecteur droit 52">
            <a:extLst>
              <a:ext uri="{FF2B5EF4-FFF2-40B4-BE49-F238E27FC236}">
                <a16:creationId xmlns:a16="http://schemas.microsoft.com/office/drawing/2014/main" xmlns="" id="{D563E984-6A59-7045-878E-F8F60EEECAF1}"/>
              </a:ext>
            </a:extLst>
          </p:cNvPr>
          <p:cNvCxnSpPr>
            <a:cxnSpLocks/>
            <a:stCxn id="49" idx="1"/>
            <a:endCxn id="57" idx="3"/>
          </p:cNvCxnSpPr>
          <p:nvPr/>
        </p:nvCxnSpPr>
        <p:spPr>
          <a:xfrm flipH="1">
            <a:off x="5009979" y="3873412"/>
            <a:ext cx="87539" cy="0"/>
          </a:xfrm>
          <a:prstGeom prst="line">
            <a:avLst/>
          </a:prstGeom>
          <a:ln>
            <a:solidFill>
              <a:schemeClr val="accent5">
                <a:lumMod val="60000"/>
                <a:lumOff val="40000"/>
              </a:schemeClr>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xmlns="" id="{B6505A38-2526-5948-AF47-23C632CDCB66}"/>
              </a:ext>
            </a:extLst>
          </p:cNvPr>
          <p:cNvSpPr/>
          <p:nvPr/>
        </p:nvSpPr>
        <p:spPr>
          <a:xfrm>
            <a:off x="101638" y="1167982"/>
            <a:ext cx="360000" cy="36000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AC</a:t>
            </a:r>
          </a:p>
        </p:txBody>
      </p:sp>
      <p:sp>
        <p:nvSpPr>
          <p:cNvPr id="55" name="Rectangle 54">
            <a:extLst>
              <a:ext uri="{FF2B5EF4-FFF2-40B4-BE49-F238E27FC236}">
                <a16:creationId xmlns:a16="http://schemas.microsoft.com/office/drawing/2014/main" xmlns="" id="{0DF7A3BE-41C8-C54A-8949-1008E8F8DD2F}"/>
              </a:ext>
            </a:extLst>
          </p:cNvPr>
          <p:cNvSpPr/>
          <p:nvPr/>
        </p:nvSpPr>
        <p:spPr>
          <a:xfrm>
            <a:off x="101638" y="3693309"/>
            <a:ext cx="360000" cy="36000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t>ITEC</a:t>
            </a:r>
          </a:p>
        </p:txBody>
      </p:sp>
      <p:sp>
        <p:nvSpPr>
          <p:cNvPr id="56" name="Rectangle 55">
            <a:extLst>
              <a:ext uri="{FF2B5EF4-FFF2-40B4-BE49-F238E27FC236}">
                <a16:creationId xmlns:a16="http://schemas.microsoft.com/office/drawing/2014/main" xmlns="" id="{4D2DA3F5-BF2B-A545-977B-33AA35EDD2F3}"/>
              </a:ext>
            </a:extLst>
          </p:cNvPr>
          <p:cNvSpPr/>
          <p:nvPr/>
        </p:nvSpPr>
        <p:spPr>
          <a:xfrm>
            <a:off x="4649153" y="1166723"/>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EE</a:t>
            </a:r>
          </a:p>
        </p:txBody>
      </p:sp>
      <p:sp>
        <p:nvSpPr>
          <p:cNvPr id="57" name="Rectangle 56">
            <a:extLst>
              <a:ext uri="{FF2B5EF4-FFF2-40B4-BE49-F238E27FC236}">
                <a16:creationId xmlns:a16="http://schemas.microsoft.com/office/drawing/2014/main" xmlns="" id="{F9A26EFE-B0C2-084F-ABA7-2551BD264681}"/>
              </a:ext>
            </a:extLst>
          </p:cNvPr>
          <p:cNvSpPr/>
          <p:nvPr/>
        </p:nvSpPr>
        <p:spPr>
          <a:xfrm>
            <a:off x="4649979" y="3693412"/>
            <a:ext cx="360000" cy="360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t>SIN</a:t>
            </a:r>
          </a:p>
        </p:txBody>
      </p:sp>
      <p:sp>
        <p:nvSpPr>
          <p:cNvPr id="58" name="Rectangle 57">
            <a:extLst>
              <a:ext uri="{FF2B5EF4-FFF2-40B4-BE49-F238E27FC236}">
                <a16:creationId xmlns:a16="http://schemas.microsoft.com/office/drawing/2014/main" xmlns="" id="{650D93D4-B9FA-BC46-B76F-12EC6EF93E00}"/>
              </a:ext>
            </a:extLst>
          </p:cNvPr>
          <p:cNvSpPr/>
          <p:nvPr/>
        </p:nvSpPr>
        <p:spPr>
          <a:xfrm>
            <a:off x="5097517" y="4053309"/>
            <a:ext cx="3941896" cy="1694631"/>
          </a:xfrm>
          <a:prstGeom prst="rect">
            <a:avLst/>
          </a:prstGeom>
          <a:solidFill>
            <a:schemeClr val="bg1"/>
          </a:solidFill>
        </p:spPr>
        <p:txBody>
          <a:bodyPr wrap="square">
            <a:spAutoFit/>
          </a:bodyPr>
          <a:lstStyle/>
          <a:p>
            <a:pPr>
              <a:lnSpc>
                <a:spcPct val="115000"/>
              </a:lnSpc>
              <a:spcAft>
                <a:spcPts val="1000"/>
              </a:spcAft>
            </a:pPr>
            <a:r>
              <a:rPr lang="fr-FR" sz="1200" dirty="0">
                <a:latin typeface="Calibri" panose="020F0502020204030204" pitchFamily="34" charset="0"/>
                <a:ea typeface="Calibri" panose="020F0502020204030204" pitchFamily="34" charset="0"/>
                <a:cs typeface="Times New Roman" panose="02020603050405020304" pitchFamily="18" charset="0"/>
              </a:rPr>
              <a:t>Explore la façon dont le </a:t>
            </a:r>
            <a:r>
              <a:rPr lang="fr-FR" sz="1200" b="1" dirty="0">
                <a:latin typeface="Calibri" panose="020F0502020204030204" pitchFamily="34" charset="0"/>
                <a:ea typeface="Calibri" panose="020F0502020204030204" pitchFamily="34" charset="0"/>
                <a:cs typeface="Times New Roman" panose="02020603050405020304" pitchFamily="18" charset="0"/>
              </a:rPr>
              <a:t>traitement numérique </a:t>
            </a:r>
            <a:r>
              <a:rPr lang="fr-FR" sz="1200" dirty="0">
                <a:latin typeface="Calibri" panose="020F0502020204030204" pitchFamily="34" charset="0"/>
                <a:ea typeface="Calibri" panose="020F0502020204030204" pitchFamily="34" charset="0"/>
                <a:cs typeface="Times New Roman" panose="02020603050405020304" pitchFamily="18" charset="0"/>
              </a:rPr>
              <a:t>de l’information permet le </a:t>
            </a:r>
            <a:r>
              <a:rPr lang="fr-FR" sz="1200" b="1" dirty="0">
                <a:latin typeface="Calibri" panose="020F0502020204030204" pitchFamily="34" charset="0"/>
                <a:ea typeface="Calibri" panose="020F0502020204030204" pitchFamily="34" charset="0"/>
                <a:cs typeface="Times New Roman" panose="02020603050405020304" pitchFamily="18" charset="0"/>
              </a:rPr>
              <a:t>pilotage</a:t>
            </a:r>
            <a:r>
              <a:rPr lang="fr-FR" sz="1200" dirty="0">
                <a:latin typeface="Calibri" panose="020F0502020204030204" pitchFamily="34" charset="0"/>
                <a:ea typeface="Calibri" panose="020F0502020204030204" pitchFamily="34" charset="0"/>
                <a:cs typeface="Times New Roman" panose="02020603050405020304" pitchFamily="18" charset="0"/>
              </a:rPr>
              <a:t> et </a:t>
            </a:r>
            <a:r>
              <a:rPr lang="fr-FR" sz="1200" b="1" dirty="0">
                <a:latin typeface="Calibri" panose="020F0502020204030204" pitchFamily="34" charset="0"/>
                <a:ea typeface="Calibri" panose="020F0502020204030204" pitchFamily="34" charset="0"/>
                <a:cs typeface="Times New Roman" panose="02020603050405020304" pitchFamily="18" charset="0"/>
              </a:rPr>
              <a:t>l’optimisation</a:t>
            </a:r>
            <a:r>
              <a:rPr lang="fr-FR" sz="1200" dirty="0">
                <a:latin typeface="Calibri" panose="020F0502020204030204" pitchFamily="34" charset="0"/>
                <a:ea typeface="Calibri" panose="020F0502020204030204" pitchFamily="34" charset="0"/>
                <a:cs typeface="Times New Roman" panose="02020603050405020304" pitchFamily="18" charset="0"/>
              </a:rPr>
              <a:t> de l’usage des produits, notamment de leur performance environnementale. </a:t>
            </a:r>
          </a:p>
          <a:p>
            <a:pPr>
              <a:lnSpc>
                <a:spcPct val="115000"/>
              </a:lnSpc>
              <a:spcAft>
                <a:spcPts val="1000"/>
              </a:spcAft>
            </a:pPr>
            <a:r>
              <a:rPr lang="fr-FR" sz="1200" dirty="0">
                <a:latin typeface="Calibri" panose="020F0502020204030204" pitchFamily="34" charset="0"/>
                <a:ea typeface="Calibri" panose="020F0502020204030204" pitchFamily="34" charset="0"/>
                <a:cs typeface="Times New Roman" panose="02020603050405020304" pitchFamily="18" charset="0"/>
              </a:rPr>
              <a:t>Il apporte les compétences nécessaires pour appréhender le choix de solutions constructives associées à la création logicielle à forte valeur ajoutée de produits communicants.</a:t>
            </a:r>
            <a:endParaRPr lang="fr-FR"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Rectangle 58">
            <a:extLst>
              <a:ext uri="{FF2B5EF4-FFF2-40B4-BE49-F238E27FC236}">
                <a16:creationId xmlns:a16="http://schemas.microsoft.com/office/drawing/2014/main" xmlns="" id="{71324135-5211-0F4B-9C47-58D79A6A2DF8}"/>
              </a:ext>
            </a:extLst>
          </p:cNvPr>
          <p:cNvSpPr/>
          <p:nvPr/>
        </p:nvSpPr>
        <p:spPr>
          <a:xfrm>
            <a:off x="618893" y="1533649"/>
            <a:ext cx="3941896" cy="1694631"/>
          </a:xfrm>
          <a:prstGeom prst="rect">
            <a:avLst/>
          </a:prstGeom>
          <a:solidFill>
            <a:schemeClr val="bg1"/>
          </a:solidFill>
        </p:spPr>
        <p:txBody>
          <a:bodyPr wrap="square">
            <a:spAutoFit/>
          </a:bodyPr>
          <a:lstStyle/>
          <a:p>
            <a:pPr>
              <a:lnSpc>
                <a:spcPct val="115000"/>
              </a:lnSpc>
              <a:spcAft>
                <a:spcPts val="1000"/>
              </a:spcAft>
            </a:pPr>
            <a:r>
              <a:rPr lang="fr-FR" sz="1200" dirty="0">
                <a:latin typeface="Calibri" panose="020F0502020204030204" pitchFamily="34" charset="0"/>
                <a:ea typeface="Calibri" panose="020F0502020204030204" pitchFamily="34" charset="0"/>
                <a:cs typeface="Times New Roman" panose="02020603050405020304" pitchFamily="18" charset="0"/>
              </a:rPr>
              <a:t>Explore l’étude et la recherche de </a:t>
            </a:r>
            <a:r>
              <a:rPr lang="fr-FR" sz="1200" b="1" dirty="0">
                <a:latin typeface="Calibri" panose="020F0502020204030204" pitchFamily="34" charset="0"/>
                <a:ea typeface="Calibri" panose="020F0502020204030204" pitchFamily="34" charset="0"/>
                <a:cs typeface="Times New Roman" panose="02020603050405020304" pitchFamily="18" charset="0"/>
              </a:rPr>
              <a:t>solutions architecturales et constructives </a:t>
            </a:r>
            <a:r>
              <a:rPr lang="fr-FR" sz="1200" dirty="0">
                <a:latin typeface="Calibri" panose="020F0502020204030204" pitchFamily="34" charset="0"/>
                <a:ea typeface="Calibri" panose="020F0502020204030204" pitchFamily="34" charset="0"/>
                <a:cs typeface="Times New Roman" panose="02020603050405020304" pitchFamily="18" charset="0"/>
              </a:rPr>
              <a:t>pour concevoir tout ou partie de bâtiments et d’ouvrages de travaux publics dans le cadre de problématiques </a:t>
            </a:r>
            <a:r>
              <a:rPr lang="fr-FR" sz="1200" b="1" dirty="0">
                <a:latin typeface="Calibri" panose="020F0502020204030204" pitchFamily="34" charset="0"/>
                <a:ea typeface="Calibri" panose="020F0502020204030204" pitchFamily="34" charset="0"/>
                <a:cs typeface="Times New Roman" panose="02020603050405020304" pitchFamily="18" charset="0"/>
              </a:rPr>
              <a:t>d’aménagement de territoires</a:t>
            </a:r>
            <a:r>
              <a:rPr lang="fr-FR" sz="1200" dirty="0">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fr-FR" sz="1200" dirty="0">
                <a:latin typeface="Calibri" panose="020F0502020204030204" pitchFamily="34" charset="0"/>
                <a:ea typeface="Calibri" panose="020F0502020204030204" pitchFamily="34" charset="0"/>
                <a:cs typeface="Times New Roman" panose="02020603050405020304" pitchFamily="18" charset="0"/>
              </a:rPr>
              <a:t>Il apporte les compétences nécessaires à l’analyse, la conception et l’intégration d’une </a:t>
            </a:r>
            <a:r>
              <a:rPr lang="fr-FR" sz="1200" dirty="0" err="1">
                <a:latin typeface="Calibri" panose="020F0502020204030204" pitchFamily="34" charset="0"/>
                <a:ea typeface="Calibri" panose="020F0502020204030204" pitchFamily="34" charset="0"/>
                <a:cs typeface="Times New Roman" panose="02020603050405020304" pitchFamily="18" charset="0"/>
              </a:rPr>
              <a:t>éco-construction</a:t>
            </a:r>
            <a:r>
              <a:rPr lang="fr-FR" sz="1200" dirty="0">
                <a:latin typeface="Calibri" panose="020F0502020204030204" pitchFamily="34" charset="0"/>
                <a:ea typeface="Calibri" panose="020F0502020204030204" pitchFamily="34" charset="0"/>
                <a:cs typeface="Times New Roman" panose="02020603050405020304" pitchFamily="18" charset="0"/>
              </a:rPr>
              <a:t> dans un environnement connecté et intelligent.</a:t>
            </a:r>
          </a:p>
        </p:txBody>
      </p:sp>
      <p:sp>
        <p:nvSpPr>
          <p:cNvPr id="60" name="Rectangle 59">
            <a:extLst>
              <a:ext uri="{FF2B5EF4-FFF2-40B4-BE49-F238E27FC236}">
                <a16:creationId xmlns:a16="http://schemas.microsoft.com/office/drawing/2014/main" xmlns="" id="{0AEED89D-C062-EF43-B76F-C1A097A2A0AA}"/>
              </a:ext>
            </a:extLst>
          </p:cNvPr>
          <p:cNvSpPr/>
          <p:nvPr/>
        </p:nvSpPr>
        <p:spPr>
          <a:xfrm>
            <a:off x="5053748" y="1536206"/>
            <a:ext cx="3985665" cy="1906997"/>
          </a:xfrm>
          <a:prstGeom prst="rect">
            <a:avLst/>
          </a:prstGeom>
          <a:solidFill>
            <a:schemeClr val="bg1"/>
          </a:solidFill>
        </p:spPr>
        <p:txBody>
          <a:bodyPr wrap="square">
            <a:spAutoFit/>
          </a:bodyPr>
          <a:lstStyle/>
          <a:p>
            <a:pPr>
              <a:lnSpc>
                <a:spcPct val="115000"/>
              </a:lnSpc>
              <a:spcAft>
                <a:spcPts val="1000"/>
              </a:spcAft>
            </a:pPr>
            <a:r>
              <a:rPr lang="fr-FR" sz="1200" dirty="0">
                <a:latin typeface="Calibri" panose="020F0502020204030204" pitchFamily="34" charset="0"/>
                <a:cs typeface="Times New Roman" panose="02020603050405020304" pitchFamily="18" charset="0"/>
              </a:rPr>
              <a:t>Explore l’amélioration de la </a:t>
            </a:r>
            <a:r>
              <a:rPr lang="fr-FR" sz="1200" b="1" dirty="0">
                <a:latin typeface="Calibri" panose="020F0502020204030204" pitchFamily="34" charset="0"/>
                <a:cs typeface="Times New Roman" panose="02020603050405020304" pitchFamily="18" charset="0"/>
              </a:rPr>
              <a:t>performance énergétique </a:t>
            </a:r>
            <a:r>
              <a:rPr lang="fr-FR" sz="1200" dirty="0">
                <a:latin typeface="Calibri" panose="020F0502020204030204" pitchFamily="34" charset="0"/>
                <a:cs typeface="Times New Roman" panose="02020603050405020304" pitchFamily="18" charset="0"/>
              </a:rPr>
              <a:t>et l’étude de solutions constructives liées à la </a:t>
            </a:r>
            <a:r>
              <a:rPr lang="fr-FR" sz="1200" b="1" dirty="0">
                <a:latin typeface="Calibri" panose="020F0502020204030204" pitchFamily="34" charset="0"/>
                <a:cs typeface="Times New Roman" panose="02020603050405020304" pitchFamily="18" charset="0"/>
              </a:rPr>
              <a:t>maîtrise des énergies</a:t>
            </a:r>
            <a:r>
              <a:rPr lang="fr-FR" sz="1200" dirty="0">
                <a:latin typeface="Calibri" panose="020F0502020204030204" pitchFamily="34" charset="0"/>
                <a:cs typeface="Times New Roman" panose="02020603050405020304" pitchFamily="18" charset="0"/>
              </a:rPr>
              <a:t>. </a:t>
            </a:r>
          </a:p>
          <a:p>
            <a:pPr>
              <a:lnSpc>
                <a:spcPct val="115000"/>
              </a:lnSpc>
              <a:spcAft>
                <a:spcPts val="1000"/>
              </a:spcAft>
            </a:pPr>
            <a:r>
              <a:rPr lang="fr-FR" sz="1200" dirty="0">
                <a:latin typeface="Calibri" panose="020F0502020204030204" pitchFamily="34" charset="0"/>
                <a:cs typeface="Times New Roman" panose="02020603050405020304" pitchFamily="18" charset="0"/>
              </a:rPr>
              <a:t>Il apporte les compétences nécessaires pour appréhender les technologies intelligentes de gestion de l’énergie et les solutions innovantes du domaine des micro-énergies jusqu’au domaine macroscopique dans une démarche de développement durable.</a:t>
            </a:r>
          </a:p>
        </p:txBody>
      </p:sp>
      <p:sp>
        <p:nvSpPr>
          <p:cNvPr id="61" name="Rectangle 60">
            <a:extLst>
              <a:ext uri="{FF2B5EF4-FFF2-40B4-BE49-F238E27FC236}">
                <a16:creationId xmlns:a16="http://schemas.microsoft.com/office/drawing/2014/main" xmlns="" id="{01EDA934-3C55-2942-A118-546C7FF8DD00}"/>
              </a:ext>
            </a:extLst>
          </p:cNvPr>
          <p:cNvSpPr/>
          <p:nvPr/>
        </p:nvSpPr>
        <p:spPr>
          <a:xfrm>
            <a:off x="574964" y="4053309"/>
            <a:ext cx="3985825" cy="1694631"/>
          </a:xfrm>
          <a:prstGeom prst="rect">
            <a:avLst/>
          </a:prstGeom>
          <a:solidFill>
            <a:schemeClr val="bg1"/>
          </a:solidFill>
        </p:spPr>
        <p:txBody>
          <a:bodyPr wrap="square">
            <a:spAutoFit/>
          </a:bodyPr>
          <a:lstStyle/>
          <a:p>
            <a:pPr>
              <a:lnSpc>
                <a:spcPct val="115000"/>
              </a:lnSpc>
              <a:spcAft>
                <a:spcPts val="1000"/>
              </a:spcAft>
            </a:pPr>
            <a:r>
              <a:rPr lang="fr-FR" sz="1200" dirty="0">
                <a:latin typeface="Calibri" panose="020F0502020204030204" pitchFamily="34" charset="0"/>
                <a:ea typeface="Calibri" panose="020F0502020204030204" pitchFamily="34" charset="0"/>
                <a:cs typeface="Times New Roman" panose="02020603050405020304" pitchFamily="18" charset="0"/>
              </a:rPr>
              <a:t>Explore l’étude et la recherche de solutions constructives innovantes relatives aux </a:t>
            </a:r>
            <a:r>
              <a:rPr lang="fr-FR" sz="1200" b="1" dirty="0">
                <a:latin typeface="Calibri" panose="020F0502020204030204" pitchFamily="34" charset="0"/>
                <a:ea typeface="Calibri" panose="020F0502020204030204" pitchFamily="34" charset="0"/>
                <a:cs typeface="Times New Roman" panose="02020603050405020304" pitchFamily="18" charset="0"/>
              </a:rPr>
              <a:t>structures matérielles </a:t>
            </a:r>
            <a:r>
              <a:rPr lang="fr-FR" sz="1200" dirty="0">
                <a:latin typeface="Calibri" panose="020F0502020204030204" pitchFamily="34" charset="0"/>
                <a:ea typeface="Calibri" panose="020F0502020204030204" pitchFamily="34" charset="0"/>
                <a:cs typeface="Times New Roman" panose="02020603050405020304" pitchFamily="18" charset="0"/>
              </a:rPr>
              <a:t>des produits en intégrant toutes les dimensions de la </a:t>
            </a:r>
            <a:r>
              <a:rPr lang="fr-FR" sz="1200" b="1" dirty="0">
                <a:latin typeface="Calibri" panose="020F0502020204030204" pitchFamily="34" charset="0"/>
                <a:ea typeface="Calibri" panose="020F0502020204030204" pitchFamily="34" charset="0"/>
                <a:cs typeface="Times New Roman" panose="02020603050405020304" pitchFamily="18" charset="0"/>
              </a:rPr>
              <a:t>compétitivité</a:t>
            </a:r>
            <a:r>
              <a:rPr lang="fr-FR" sz="1200" dirty="0">
                <a:latin typeface="Calibri" panose="020F0502020204030204" pitchFamily="34" charset="0"/>
                <a:ea typeface="Calibri" panose="020F0502020204030204" pitchFamily="34" charset="0"/>
                <a:cs typeface="Times New Roman" panose="02020603050405020304" pitchFamily="18" charset="0"/>
              </a:rPr>
              <a:t> industrielle. </a:t>
            </a:r>
          </a:p>
          <a:p>
            <a:pPr>
              <a:lnSpc>
                <a:spcPct val="115000"/>
              </a:lnSpc>
              <a:spcAft>
                <a:spcPts val="1000"/>
              </a:spcAft>
            </a:pPr>
            <a:r>
              <a:rPr lang="fr-FR" sz="1200" dirty="0">
                <a:latin typeface="Calibri" panose="020F0502020204030204" pitchFamily="34" charset="0"/>
                <a:ea typeface="Calibri" panose="020F0502020204030204" pitchFamily="34" charset="0"/>
                <a:cs typeface="Times New Roman" panose="02020603050405020304" pitchFamily="18" charset="0"/>
              </a:rPr>
              <a:t>Il apporte les compétences nécessaires à l’analyse, l’éco conception et l’intégration dans son environnement d’un produit dans une démarche de développement durable.</a:t>
            </a:r>
          </a:p>
        </p:txBody>
      </p:sp>
    </p:spTree>
    <p:extLst>
      <p:ext uri="{BB962C8B-B14F-4D97-AF65-F5344CB8AC3E}">
        <p14:creationId xmlns:p14="http://schemas.microsoft.com/office/powerpoint/2010/main" val="3100189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La spécialité 2I2D en terminale</a:t>
            </a:r>
            <a:endParaRPr lang="fr-FR" dirty="0"/>
          </a:p>
        </p:txBody>
      </p:sp>
      <p:sp>
        <p:nvSpPr>
          <p:cNvPr id="11" name="Rectangle 10">
            <a:extLst>
              <a:ext uri="{FF2B5EF4-FFF2-40B4-BE49-F238E27FC236}">
                <a16:creationId xmlns:a16="http://schemas.microsoft.com/office/drawing/2014/main" xmlns="" id="{2A6F0E04-9E0F-2C43-A855-C6DB9994C1A9}"/>
              </a:ext>
            </a:extLst>
          </p:cNvPr>
          <p:cNvSpPr/>
          <p:nvPr/>
        </p:nvSpPr>
        <p:spPr>
          <a:xfrm>
            <a:off x="5497854" y="1179490"/>
            <a:ext cx="2798170" cy="1874373"/>
          </a:xfrm>
          <a:prstGeom prst="rect">
            <a:avLst/>
          </a:prstGeom>
          <a:solidFill>
            <a:srgbClr val="F8CEB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4800" b="1" dirty="0"/>
          </a:p>
        </p:txBody>
      </p:sp>
      <p:sp>
        <p:nvSpPr>
          <p:cNvPr id="12" name="Rectangle 11">
            <a:extLst>
              <a:ext uri="{FF2B5EF4-FFF2-40B4-BE49-F238E27FC236}">
                <a16:creationId xmlns:a16="http://schemas.microsoft.com/office/drawing/2014/main" xmlns="" id="{6DBB446A-2E55-C640-B888-E17D080F9038}"/>
              </a:ext>
            </a:extLst>
          </p:cNvPr>
          <p:cNvSpPr/>
          <p:nvPr/>
        </p:nvSpPr>
        <p:spPr>
          <a:xfrm rot="5400000">
            <a:off x="6458786" y="2150802"/>
            <a:ext cx="934176" cy="2740299"/>
          </a:xfrm>
          <a:prstGeom prst="rect">
            <a:avLst/>
          </a:prstGeom>
          <a:solidFill>
            <a:srgbClr val="B2E7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b="1" dirty="0"/>
          </a:p>
        </p:txBody>
      </p:sp>
      <p:sp>
        <p:nvSpPr>
          <p:cNvPr id="13" name="Rectangle 12">
            <a:extLst>
              <a:ext uri="{FF2B5EF4-FFF2-40B4-BE49-F238E27FC236}">
                <a16:creationId xmlns:a16="http://schemas.microsoft.com/office/drawing/2014/main" xmlns="" id="{738379E1-A047-3041-BBAA-DD09B21E38CB}"/>
              </a:ext>
            </a:extLst>
          </p:cNvPr>
          <p:cNvSpPr/>
          <p:nvPr/>
        </p:nvSpPr>
        <p:spPr>
          <a:xfrm>
            <a:off x="6118110" y="1156021"/>
            <a:ext cx="1654620" cy="1015663"/>
          </a:xfrm>
          <a:prstGeom prst="rect">
            <a:avLst/>
          </a:prstGeom>
        </p:spPr>
        <p:txBody>
          <a:bodyPr wrap="none">
            <a:spAutoFit/>
          </a:bodyPr>
          <a:lstStyle/>
          <a:p>
            <a:r>
              <a:rPr lang="fr-FR" sz="6000" b="1" dirty="0"/>
              <a:t>2I2D</a:t>
            </a:r>
            <a:endParaRPr lang="fr-FR" sz="6000" dirty="0"/>
          </a:p>
        </p:txBody>
      </p:sp>
      <p:sp>
        <p:nvSpPr>
          <p:cNvPr id="14" name="Rectangle 13">
            <a:extLst>
              <a:ext uri="{FF2B5EF4-FFF2-40B4-BE49-F238E27FC236}">
                <a16:creationId xmlns:a16="http://schemas.microsoft.com/office/drawing/2014/main" xmlns="" id="{9D93B884-846C-2942-9089-A35622D9D805}"/>
              </a:ext>
            </a:extLst>
          </p:cNvPr>
          <p:cNvSpPr/>
          <p:nvPr/>
        </p:nvSpPr>
        <p:spPr>
          <a:xfrm>
            <a:off x="5823302" y="3299731"/>
            <a:ext cx="1922797" cy="400110"/>
          </a:xfrm>
          <a:prstGeom prst="rect">
            <a:avLst/>
          </a:prstGeom>
        </p:spPr>
        <p:txBody>
          <a:bodyPr wrap="none">
            <a:spAutoFit/>
          </a:bodyPr>
          <a:lstStyle/>
          <a:p>
            <a:r>
              <a:rPr lang="fr-FR" sz="2000" b="1" dirty="0">
                <a:solidFill>
                  <a:schemeClr val="bg1"/>
                </a:solidFill>
              </a:rPr>
              <a:t>Corpus commun</a:t>
            </a:r>
            <a:endParaRPr lang="fr-FR" sz="2000" dirty="0">
              <a:solidFill>
                <a:schemeClr val="bg1"/>
              </a:solidFill>
            </a:endParaRPr>
          </a:p>
        </p:txBody>
      </p:sp>
      <p:sp>
        <p:nvSpPr>
          <p:cNvPr id="15" name="Rectangle 14">
            <a:extLst>
              <a:ext uri="{FF2B5EF4-FFF2-40B4-BE49-F238E27FC236}">
                <a16:creationId xmlns:a16="http://schemas.microsoft.com/office/drawing/2014/main" xmlns="" id="{1BE4596E-97C4-2948-86F6-5B504163210E}"/>
              </a:ext>
            </a:extLst>
          </p:cNvPr>
          <p:cNvSpPr/>
          <p:nvPr/>
        </p:nvSpPr>
        <p:spPr>
          <a:xfrm>
            <a:off x="6061971" y="1944952"/>
            <a:ext cx="1872382" cy="1015663"/>
          </a:xfrm>
          <a:prstGeom prst="rect">
            <a:avLst/>
          </a:prstGeom>
        </p:spPr>
        <p:txBody>
          <a:bodyPr wrap="square">
            <a:spAutoFit/>
          </a:bodyPr>
          <a:lstStyle/>
          <a:p>
            <a:r>
              <a:rPr lang="fr-FR" sz="2000" b="1" dirty="0">
                <a:solidFill>
                  <a:schemeClr val="bg1"/>
                </a:solidFill>
              </a:rPr>
              <a:t>1 enseignement</a:t>
            </a:r>
          </a:p>
          <a:p>
            <a:r>
              <a:rPr lang="fr-FR" sz="2000" b="1" dirty="0">
                <a:solidFill>
                  <a:schemeClr val="bg1"/>
                </a:solidFill>
              </a:rPr>
              <a:t>spécifique au choix</a:t>
            </a:r>
            <a:endParaRPr lang="fr-FR" sz="4000" dirty="0">
              <a:solidFill>
                <a:schemeClr val="bg1"/>
              </a:solidFill>
            </a:endParaRPr>
          </a:p>
        </p:txBody>
      </p:sp>
      <p:sp>
        <p:nvSpPr>
          <p:cNvPr id="16" name="Rectangle 15">
            <a:extLst>
              <a:ext uri="{FF2B5EF4-FFF2-40B4-BE49-F238E27FC236}">
                <a16:creationId xmlns:a16="http://schemas.microsoft.com/office/drawing/2014/main" xmlns="" id="{3B1C5ED4-2F5B-994E-BDBD-ED6588AEB3DE}"/>
              </a:ext>
            </a:extLst>
          </p:cNvPr>
          <p:cNvSpPr/>
          <p:nvPr/>
        </p:nvSpPr>
        <p:spPr>
          <a:xfrm>
            <a:off x="6206850" y="2690859"/>
            <a:ext cx="439544" cy="707886"/>
          </a:xfrm>
          <a:prstGeom prst="rect">
            <a:avLst/>
          </a:prstGeom>
        </p:spPr>
        <p:txBody>
          <a:bodyPr wrap="none">
            <a:spAutoFit/>
          </a:bodyPr>
          <a:lstStyle/>
          <a:p>
            <a:r>
              <a:rPr lang="fr-FR" sz="4000" b="1" dirty="0"/>
              <a:t>+</a:t>
            </a:r>
          </a:p>
        </p:txBody>
      </p:sp>
      <p:sp>
        <p:nvSpPr>
          <p:cNvPr id="17" name="Rectangle 16">
            <a:extLst>
              <a:ext uri="{FF2B5EF4-FFF2-40B4-BE49-F238E27FC236}">
                <a16:creationId xmlns:a16="http://schemas.microsoft.com/office/drawing/2014/main" xmlns="" id="{96BB9DF7-94AC-1140-99A1-870E9FDF5DCD}"/>
              </a:ext>
            </a:extLst>
          </p:cNvPr>
          <p:cNvSpPr/>
          <p:nvPr/>
        </p:nvSpPr>
        <p:spPr>
          <a:xfrm>
            <a:off x="5555725" y="1243497"/>
            <a:ext cx="2700000" cy="2683484"/>
          </a:xfrm>
          <a:prstGeom prst="rect">
            <a:avLst/>
          </a:prstGeom>
          <a:noFill/>
          <a:ln w="127000">
            <a:solidFill>
              <a:schemeClr val="accent6">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4800" b="1" dirty="0"/>
          </a:p>
        </p:txBody>
      </p:sp>
      <p:sp>
        <p:nvSpPr>
          <p:cNvPr id="19" name="Rectangle 18">
            <a:extLst>
              <a:ext uri="{FF2B5EF4-FFF2-40B4-BE49-F238E27FC236}">
                <a16:creationId xmlns:a16="http://schemas.microsoft.com/office/drawing/2014/main" xmlns="" id="{208829F4-248E-8940-B912-0569960C585F}"/>
              </a:ext>
            </a:extLst>
          </p:cNvPr>
          <p:cNvSpPr/>
          <p:nvPr/>
        </p:nvSpPr>
        <p:spPr>
          <a:xfrm>
            <a:off x="7856567" y="3055463"/>
            <a:ext cx="461545" cy="932577"/>
          </a:xfrm>
          <a:prstGeom prst="rect">
            <a:avLst/>
          </a:prstGeom>
          <a:solidFill>
            <a:schemeClr val="accent5">
              <a:lumMod val="75000"/>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b="1" dirty="0">
              <a:solidFill>
                <a:schemeClr val="accent6">
                  <a:lumMod val="60000"/>
                  <a:lumOff val="40000"/>
                </a:schemeClr>
              </a:solidFill>
            </a:endParaRPr>
          </a:p>
        </p:txBody>
      </p:sp>
      <p:sp>
        <p:nvSpPr>
          <p:cNvPr id="20" name="Rectangle 19">
            <a:extLst>
              <a:ext uri="{FF2B5EF4-FFF2-40B4-BE49-F238E27FC236}">
                <a16:creationId xmlns:a16="http://schemas.microsoft.com/office/drawing/2014/main" xmlns="" id="{93D6283D-CBB5-784F-938D-08FBF63E7EAA}"/>
              </a:ext>
            </a:extLst>
          </p:cNvPr>
          <p:cNvSpPr/>
          <p:nvPr/>
        </p:nvSpPr>
        <p:spPr>
          <a:xfrm>
            <a:off x="7745569" y="3390146"/>
            <a:ext cx="742048" cy="369332"/>
          </a:xfrm>
          <a:prstGeom prst="rect">
            <a:avLst/>
          </a:prstGeom>
        </p:spPr>
        <p:txBody>
          <a:bodyPr wrap="square">
            <a:spAutoFit/>
          </a:bodyPr>
          <a:lstStyle/>
          <a:p>
            <a:pPr algn="ctr"/>
            <a:r>
              <a:rPr lang="fr-FR" dirty="0"/>
              <a:t>30 %</a:t>
            </a:r>
          </a:p>
        </p:txBody>
      </p:sp>
      <p:sp>
        <p:nvSpPr>
          <p:cNvPr id="21" name="Rectangle 20">
            <a:extLst>
              <a:ext uri="{FF2B5EF4-FFF2-40B4-BE49-F238E27FC236}">
                <a16:creationId xmlns:a16="http://schemas.microsoft.com/office/drawing/2014/main" xmlns="" id="{A3DFEA38-EEFD-374A-AE29-E4E94E187119}"/>
              </a:ext>
            </a:extLst>
          </p:cNvPr>
          <p:cNvSpPr/>
          <p:nvPr/>
        </p:nvSpPr>
        <p:spPr>
          <a:xfrm>
            <a:off x="7863841" y="1179490"/>
            <a:ext cx="459276" cy="1874372"/>
          </a:xfrm>
          <a:prstGeom prst="rect">
            <a:avLst/>
          </a:prstGeom>
          <a:solidFill>
            <a:schemeClr val="accent2">
              <a:lumMod val="60000"/>
              <a:lumOff val="40000"/>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b="1" dirty="0"/>
          </a:p>
        </p:txBody>
      </p:sp>
      <p:sp>
        <p:nvSpPr>
          <p:cNvPr id="22" name="Rectangle 21">
            <a:extLst>
              <a:ext uri="{FF2B5EF4-FFF2-40B4-BE49-F238E27FC236}">
                <a16:creationId xmlns:a16="http://schemas.microsoft.com/office/drawing/2014/main" xmlns="" id="{A1416441-6B65-294E-B383-AE13C46A680C}"/>
              </a:ext>
            </a:extLst>
          </p:cNvPr>
          <p:cNvSpPr/>
          <p:nvPr/>
        </p:nvSpPr>
        <p:spPr>
          <a:xfrm>
            <a:off x="7746099" y="2030833"/>
            <a:ext cx="742048" cy="369332"/>
          </a:xfrm>
          <a:prstGeom prst="rect">
            <a:avLst/>
          </a:prstGeom>
        </p:spPr>
        <p:txBody>
          <a:bodyPr wrap="square">
            <a:spAutoFit/>
          </a:bodyPr>
          <a:lstStyle/>
          <a:p>
            <a:pPr algn="ctr"/>
            <a:r>
              <a:rPr lang="fr-FR" dirty="0"/>
              <a:t>70 %</a:t>
            </a:r>
          </a:p>
        </p:txBody>
      </p:sp>
      <p:sp>
        <p:nvSpPr>
          <p:cNvPr id="23" name="Rectangle 22">
            <a:extLst>
              <a:ext uri="{FF2B5EF4-FFF2-40B4-BE49-F238E27FC236}">
                <a16:creationId xmlns:a16="http://schemas.microsoft.com/office/drawing/2014/main" xmlns="" id="{18730C09-732B-874C-9D09-118497E4D0F6}"/>
              </a:ext>
            </a:extLst>
          </p:cNvPr>
          <p:cNvSpPr/>
          <p:nvPr/>
        </p:nvSpPr>
        <p:spPr>
          <a:xfrm>
            <a:off x="5705769" y="1409322"/>
            <a:ext cx="360000" cy="36000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AC</a:t>
            </a:r>
          </a:p>
        </p:txBody>
      </p:sp>
      <p:sp>
        <p:nvSpPr>
          <p:cNvPr id="24" name="Rectangle 23">
            <a:extLst>
              <a:ext uri="{FF2B5EF4-FFF2-40B4-BE49-F238E27FC236}">
                <a16:creationId xmlns:a16="http://schemas.microsoft.com/office/drawing/2014/main" xmlns="" id="{5A439DEA-E194-504B-AE89-B204B5BFDF38}"/>
              </a:ext>
            </a:extLst>
          </p:cNvPr>
          <p:cNvSpPr/>
          <p:nvPr/>
        </p:nvSpPr>
        <p:spPr>
          <a:xfrm>
            <a:off x="5705769" y="1798804"/>
            <a:ext cx="360000" cy="36000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t>ITEC</a:t>
            </a:r>
          </a:p>
        </p:txBody>
      </p:sp>
      <p:sp>
        <p:nvSpPr>
          <p:cNvPr id="25" name="Rectangle 24">
            <a:extLst>
              <a:ext uri="{FF2B5EF4-FFF2-40B4-BE49-F238E27FC236}">
                <a16:creationId xmlns:a16="http://schemas.microsoft.com/office/drawing/2014/main" xmlns="" id="{7705B59A-887E-D34F-A4BA-7E9B64D29E0C}"/>
              </a:ext>
            </a:extLst>
          </p:cNvPr>
          <p:cNvSpPr/>
          <p:nvPr/>
        </p:nvSpPr>
        <p:spPr>
          <a:xfrm>
            <a:off x="5701145" y="2183704"/>
            <a:ext cx="360000" cy="3600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dirty="0"/>
              <a:t>EE</a:t>
            </a:r>
          </a:p>
        </p:txBody>
      </p:sp>
      <p:sp>
        <p:nvSpPr>
          <p:cNvPr id="26" name="Rectangle 25">
            <a:extLst>
              <a:ext uri="{FF2B5EF4-FFF2-40B4-BE49-F238E27FC236}">
                <a16:creationId xmlns:a16="http://schemas.microsoft.com/office/drawing/2014/main" xmlns="" id="{35507225-1C96-F44C-A323-43EEFAC90F0F}"/>
              </a:ext>
            </a:extLst>
          </p:cNvPr>
          <p:cNvSpPr/>
          <p:nvPr/>
        </p:nvSpPr>
        <p:spPr>
          <a:xfrm>
            <a:off x="5701971" y="2591848"/>
            <a:ext cx="360000" cy="36000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t>SIN</a:t>
            </a:r>
          </a:p>
        </p:txBody>
      </p:sp>
      <p:sp>
        <p:nvSpPr>
          <p:cNvPr id="27" name="Rectangle 26">
            <a:extLst>
              <a:ext uri="{FF2B5EF4-FFF2-40B4-BE49-F238E27FC236}">
                <a16:creationId xmlns:a16="http://schemas.microsoft.com/office/drawing/2014/main" xmlns="" id="{B029A349-256C-9E48-A0F0-F02A06E0A864}"/>
              </a:ext>
            </a:extLst>
          </p:cNvPr>
          <p:cNvSpPr/>
          <p:nvPr/>
        </p:nvSpPr>
        <p:spPr>
          <a:xfrm>
            <a:off x="847765" y="1882185"/>
            <a:ext cx="4658162" cy="886422"/>
          </a:xfrm>
          <a:prstGeom prst="rect">
            <a:avLst/>
          </a:prstGeom>
          <a:solidFill>
            <a:schemeClr val="accent2">
              <a:lumMod val="60000"/>
              <a:lumOff val="40000"/>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b="1" dirty="0"/>
          </a:p>
        </p:txBody>
      </p:sp>
      <p:sp>
        <p:nvSpPr>
          <p:cNvPr id="28" name="Rectangle 27">
            <a:extLst>
              <a:ext uri="{FF2B5EF4-FFF2-40B4-BE49-F238E27FC236}">
                <a16:creationId xmlns:a16="http://schemas.microsoft.com/office/drawing/2014/main" xmlns="" id="{A0DC1B45-1321-E043-A356-F3738EBA5251}"/>
              </a:ext>
            </a:extLst>
          </p:cNvPr>
          <p:cNvSpPr/>
          <p:nvPr/>
        </p:nvSpPr>
        <p:spPr>
          <a:xfrm>
            <a:off x="618733" y="1183022"/>
            <a:ext cx="4852729" cy="36448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fr-FR" sz="1600" dirty="0">
                <a:solidFill>
                  <a:schemeClr val="bg1"/>
                </a:solidFill>
                <a:latin typeface="Calibri" panose="020F0502020204030204" pitchFamily="34" charset="0"/>
                <a:ea typeface="Calibri" panose="020F0502020204030204" pitchFamily="34" charset="0"/>
                <a:cs typeface="ArialMT"/>
              </a:rPr>
              <a:t>Ingénierie, Innovation et Développement Durable (2I2D)</a:t>
            </a:r>
            <a:endParaRPr lang="fr-FR" sz="1600" dirty="0">
              <a:solidFill>
                <a:schemeClr val="bg1"/>
              </a:solidFill>
            </a:endParaRPr>
          </a:p>
        </p:txBody>
      </p:sp>
      <p:sp>
        <p:nvSpPr>
          <p:cNvPr id="29" name="Rectangle 28">
            <a:extLst>
              <a:ext uri="{FF2B5EF4-FFF2-40B4-BE49-F238E27FC236}">
                <a16:creationId xmlns:a16="http://schemas.microsoft.com/office/drawing/2014/main" xmlns="" id="{C6043A69-B78D-1D47-B4E4-97B32CAEB6E0}"/>
              </a:ext>
            </a:extLst>
          </p:cNvPr>
          <p:cNvSpPr/>
          <p:nvPr/>
        </p:nvSpPr>
        <p:spPr>
          <a:xfrm>
            <a:off x="805660" y="1845277"/>
            <a:ext cx="4482504" cy="923330"/>
          </a:xfrm>
          <a:prstGeom prst="rect">
            <a:avLst/>
          </a:prstGeom>
        </p:spPr>
        <p:txBody>
          <a:bodyPr wrap="square">
            <a:spAutoFit/>
          </a:bodyPr>
          <a:lstStyle/>
          <a:p>
            <a:r>
              <a:rPr lang="fr-FR" dirty="0"/>
              <a:t>Analyse des solutions constructives.</a:t>
            </a:r>
          </a:p>
          <a:p>
            <a:r>
              <a:rPr lang="fr-FR" dirty="0"/>
              <a:t>Connaissances nouvelles et </a:t>
            </a:r>
            <a:r>
              <a:rPr lang="fr-FR" b="1" dirty="0"/>
              <a:t>propres</a:t>
            </a:r>
            <a:r>
              <a:rPr lang="fr-FR" dirty="0"/>
              <a:t> à chaque enseignement spécifique. </a:t>
            </a:r>
          </a:p>
        </p:txBody>
      </p:sp>
      <p:sp>
        <p:nvSpPr>
          <p:cNvPr id="30" name="Rectangle 29">
            <a:extLst>
              <a:ext uri="{FF2B5EF4-FFF2-40B4-BE49-F238E27FC236}">
                <a16:creationId xmlns:a16="http://schemas.microsoft.com/office/drawing/2014/main" xmlns="" id="{AD2A301C-8715-E245-AD79-BB487F9CFFBE}"/>
              </a:ext>
            </a:extLst>
          </p:cNvPr>
          <p:cNvSpPr/>
          <p:nvPr/>
        </p:nvSpPr>
        <p:spPr>
          <a:xfrm>
            <a:off x="847635" y="3236178"/>
            <a:ext cx="4658292" cy="609423"/>
          </a:xfrm>
          <a:prstGeom prst="rect">
            <a:avLst/>
          </a:prstGeom>
          <a:solidFill>
            <a:srgbClr val="00B05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3200" b="1" dirty="0"/>
          </a:p>
        </p:txBody>
      </p:sp>
      <p:sp>
        <p:nvSpPr>
          <p:cNvPr id="31" name="Rectangle 30">
            <a:extLst>
              <a:ext uri="{FF2B5EF4-FFF2-40B4-BE49-F238E27FC236}">
                <a16:creationId xmlns:a16="http://schemas.microsoft.com/office/drawing/2014/main" xmlns="" id="{D7986D44-8F5B-CE49-829A-15720C379EC0}"/>
              </a:ext>
            </a:extLst>
          </p:cNvPr>
          <p:cNvSpPr/>
          <p:nvPr/>
        </p:nvSpPr>
        <p:spPr>
          <a:xfrm>
            <a:off x="859962" y="3240213"/>
            <a:ext cx="4598552" cy="646331"/>
          </a:xfrm>
          <a:prstGeom prst="rect">
            <a:avLst/>
          </a:prstGeom>
        </p:spPr>
        <p:txBody>
          <a:bodyPr wrap="square">
            <a:spAutoFit/>
          </a:bodyPr>
          <a:lstStyle/>
          <a:p>
            <a:r>
              <a:rPr lang="fr-FR" dirty="0"/>
              <a:t>Connaissances nouvelles, </a:t>
            </a:r>
            <a:r>
              <a:rPr lang="fr-FR" b="1" dirty="0"/>
              <a:t>communes</a:t>
            </a:r>
            <a:r>
              <a:rPr lang="fr-FR" dirty="0"/>
              <a:t> aux 4 enseignements spécifiques</a:t>
            </a:r>
          </a:p>
        </p:txBody>
      </p:sp>
      <p:graphicFrame>
        <p:nvGraphicFramePr>
          <p:cNvPr id="32" name="Tableau 31"/>
          <p:cNvGraphicFramePr>
            <a:graphicFrameLocks noGrp="1"/>
          </p:cNvGraphicFramePr>
          <p:nvPr>
            <p:extLst>
              <p:ext uri="{D42A27DB-BD31-4B8C-83A1-F6EECF244321}">
                <p14:modId xmlns:p14="http://schemas.microsoft.com/office/powerpoint/2010/main" val="1544085757"/>
              </p:ext>
            </p:extLst>
          </p:nvPr>
        </p:nvGraphicFramePr>
        <p:xfrm>
          <a:off x="872773" y="4221737"/>
          <a:ext cx="4312871" cy="1828818"/>
        </p:xfrm>
        <a:graphic>
          <a:graphicData uri="http://schemas.openxmlformats.org/drawingml/2006/table">
            <a:tbl>
              <a:tblPr/>
              <a:tblGrid>
                <a:gridCol w="1142482">
                  <a:extLst>
                    <a:ext uri="{9D8B030D-6E8A-4147-A177-3AD203B41FA5}">
                      <a16:colId xmlns:a16="http://schemas.microsoft.com/office/drawing/2014/main" xmlns="" val="20000"/>
                    </a:ext>
                  </a:extLst>
                </a:gridCol>
                <a:gridCol w="471274">
                  <a:extLst>
                    <a:ext uri="{9D8B030D-6E8A-4147-A177-3AD203B41FA5}">
                      <a16:colId xmlns:a16="http://schemas.microsoft.com/office/drawing/2014/main" xmlns="" val="20001"/>
                    </a:ext>
                  </a:extLst>
                </a:gridCol>
                <a:gridCol w="414150">
                  <a:extLst>
                    <a:ext uri="{9D8B030D-6E8A-4147-A177-3AD203B41FA5}">
                      <a16:colId xmlns:a16="http://schemas.microsoft.com/office/drawing/2014/main" xmlns="" val="20002"/>
                    </a:ext>
                  </a:extLst>
                </a:gridCol>
                <a:gridCol w="642646">
                  <a:extLst>
                    <a:ext uri="{9D8B030D-6E8A-4147-A177-3AD203B41FA5}">
                      <a16:colId xmlns:a16="http://schemas.microsoft.com/office/drawing/2014/main" xmlns="" val="20003"/>
                    </a:ext>
                  </a:extLst>
                </a:gridCol>
                <a:gridCol w="399869">
                  <a:extLst>
                    <a:ext uri="{9D8B030D-6E8A-4147-A177-3AD203B41FA5}">
                      <a16:colId xmlns:a16="http://schemas.microsoft.com/office/drawing/2014/main" xmlns="" val="20004"/>
                    </a:ext>
                  </a:extLst>
                </a:gridCol>
                <a:gridCol w="414150">
                  <a:extLst>
                    <a:ext uri="{9D8B030D-6E8A-4147-A177-3AD203B41FA5}">
                      <a16:colId xmlns:a16="http://schemas.microsoft.com/office/drawing/2014/main" xmlns="" val="20005"/>
                    </a:ext>
                  </a:extLst>
                </a:gridCol>
                <a:gridCol w="428431">
                  <a:extLst>
                    <a:ext uri="{9D8B030D-6E8A-4147-A177-3AD203B41FA5}">
                      <a16:colId xmlns:a16="http://schemas.microsoft.com/office/drawing/2014/main" xmlns="" val="20006"/>
                    </a:ext>
                  </a:extLst>
                </a:gridCol>
                <a:gridCol w="399869">
                  <a:extLst>
                    <a:ext uri="{9D8B030D-6E8A-4147-A177-3AD203B41FA5}">
                      <a16:colId xmlns:a16="http://schemas.microsoft.com/office/drawing/2014/main" xmlns="" val="20007"/>
                    </a:ext>
                  </a:extLst>
                </a:gridCol>
              </a:tblGrid>
              <a:tr h="203202">
                <a:tc>
                  <a:txBody>
                    <a:bodyPr/>
                    <a:lstStyle/>
                    <a:p>
                      <a:pPr algn="l" fontAlgn="b"/>
                      <a:endParaRPr lang="fr-FR" sz="12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ctr"/>
                      <a:r>
                        <a:rPr lang="fr-FR" sz="1200" b="0" i="0" u="none" strike="noStrike">
                          <a:solidFill>
                            <a:srgbClr val="000000"/>
                          </a:solidFill>
                          <a:effectLst/>
                          <a:latin typeface="Calibri"/>
                        </a:rPr>
                        <a:t>IT</a:t>
                      </a:r>
                    </a:p>
                  </a:txBody>
                  <a:tcPr marL="12700" marR="12700" marT="12700" marB="0" anchor="ctr">
                    <a:lnL>
                      <a:noFill/>
                    </a:lnL>
                    <a:lnR>
                      <a:noFill/>
                    </a:lnR>
                    <a:lnT>
                      <a:noFill/>
                    </a:lnT>
                    <a:lnB>
                      <a:noFill/>
                    </a:lnB>
                    <a:solidFill>
                      <a:srgbClr val="D8E4BC"/>
                    </a:solidFill>
                  </a:tcPr>
                </a:tc>
                <a:tc>
                  <a:txBody>
                    <a:bodyPr/>
                    <a:lstStyle/>
                    <a:p>
                      <a:pPr algn="ctr" fontAlgn="ctr"/>
                      <a:r>
                        <a:rPr lang="pt-BR" sz="1200" b="0" i="0" u="none" strike="noStrike">
                          <a:solidFill>
                            <a:srgbClr val="000000"/>
                          </a:solidFill>
                          <a:effectLst/>
                          <a:latin typeface="Calibri"/>
                        </a:rPr>
                        <a:t>I2D</a:t>
                      </a:r>
                    </a:p>
                  </a:txBody>
                  <a:tcPr marL="12700" marR="12700" marT="12700" marB="0" anchor="ctr">
                    <a:lnL>
                      <a:noFill/>
                    </a:lnL>
                    <a:lnR>
                      <a:noFill/>
                    </a:lnR>
                    <a:lnT>
                      <a:noFill/>
                    </a:lnT>
                    <a:lnB>
                      <a:noFill/>
                    </a:lnB>
                    <a:solidFill>
                      <a:srgbClr val="76933C"/>
                    </a:solidFill>
                  </a:tcPr>
                </a:tc>
                <a:tc>
                  <a:txBody>
                    <a:bodyPr/>
                    <a:lstStyle/>
                    <a:p>
                      <a:pPr algn="ctr" fontAlgn="ctr"/>
                      <a:r>
                        <a:rPr lang="pt-BR" sz="1200" b="0" i="0" u="none" strike="noStrike" dirty="0">
                          <a:solidFill>
                            <a:srgbClr val="000000"/>
                          </a:solidFill>
                          <a:effectLst/>
                          <a:latin typeface="Calibri"/>
                        </a:rPr>
                        <a:t>2I2D</a:t>
                      </a:r>
                    </a:p>
                  </a:txBody>
                  <a:tcPr marL="12700" marR="12700" marT="12700" marB="0" anchor="ctr">
                    <a:lnL>
                      <a:noFill/>
                    </a:lnL>
                    <a:lnR>
                      <a:noFill/>
                    </a:lnR>
                    <a:lnT>
                      <a:noFill/>
                    </a:lnT>
                    <a:lnB>
                      <a:noFill/>
                    </a:lnB>
                    <a:solidFill>
                      <a:srgbClr val="FFFF00"/>
                    </a:solidFill>
                  </a:tcPr>
                </a:tc>
                <a:tc>
                  <a:txBody>
                    <a:bodyPr/>
                    <a:lstStyle/>
                    <a:p>
                      <a:pPr algn="ctr" fontAlgn="ctr"/>
                      <a:r>
                        <a:rPr lang="fr-FR" sz="1200" b="0" i="0" u="none" strike="noStrike">
                          <a:solidFill>
                            <a:srgbClr val="000000"/>
                          </a:solidFill>
                          <a:effectLst/>
                          <a:latin typeface="Calibri"/>
                        </a:rPr>
                        <a:t>AC</a:t>
                      </a:r>
                    </a:p>
                  </a:txBody>
                  <a:tcPr marL="12700" marR="12700" marT="12700" marB="0" anchor="ctr">
                    <a:lnL>
                      <a:noFill/>
                    </a:lnL>
                    <a:lnR>
                      <a:noFill/>
                    </a:lnR>
                    <a:lnT>
                      <a:noFill/>
                    </a:lnT>
                    <a:lnB>
                      <a:noFill/>
                    </a:lnB>
                    <a:solidFill>
                      <a:srgbClr val="FABF8F"/>
                    </a:solidFill>
                  </a:tcPr>
                </a:tc>
                <a:tc>
                  <a:txBody>
                    <a:bodyPr/>
                    <a:lstStyle/>
                    <a:p>
                      <a:pPr algn="ctr" fontAlgn="ctr"/>
                      <a:r>
                        <a:rPr lang="fr-FR" sz="1200" b="0" i="0" u="none" strike="noStrike">
                          <a:solidFill>
                            <a:srgbClr val="000000"/>
                          </a:solidFill>
                          <a:effectLst/>
                          <a:latin typeface="Calibri"/>
                        </a:rPr>
                        <a:t>ITEC</a:t>
                      </a:r>
                    </a:p>
                  </a:txBody>
                  <a:tcPr marL="12700" marR="12700" marT="12700" marB="0" anchor="ctr">
                    <a:lnL>
                      <a:noFill/>
                    </a:lnL>
                    <a:lnR>
                      <a:noFill/>
                    </a:lnR>
                    <a:lnT>
                      <a:noFill/>
                    </a:lnT>
                    <a:lnB>
                      <a:noFill/>
                    </a:lnB>
                    <a:solidFill>
                      <a:srgbClr val="DA9694"/>
                    </a:solidFill>
                  </a:tcPr>
                </a:tc>
                <a:tc>
                  <a:txBody>
                    <a:bodyPr/>
                    <a:lstStyle/>
                    <a:p>
                      <a:pPr algn="ctr" fontAlgn="ctr"/>
                      <a:r>
                        <a:rPr lang="fr-FR" sz="1200" b="0" i="0" u="none" strike="noStrike">
                          <a:solidFill>
                            <a:srgbClr val="000000"/>
                          </a:solidFill>
                          <a:effectLst/>
                          <a:latin typeface="Calibri"/>
                        </a:rPr>
                        <a:t>EE</a:t>
                      </a:r>
                    </a:p>
                  </a:txBody>
                  <a:tcPr marL="12700" marR="12700" marT="12700" marB="0" anchor="ctr">
                    <a:lnL>
                      <a:noFill/>
                    </a:lnL>
                    <a:lnR>
                      <a:noFill/>
                    </a:lnR>
                    <a:lnT>
                      <a:noFill/>
                    </a:lnT>
                    <a:lnB>
                      <a:noFill/>
                    </a:lnB>
                    <a:solidFill>
                      <a:srgbClr val="B7DEE8"/>
                    </a:solidFill>
                  </a:tcPr>
                </a:tc>
                <a:tc>
                  <a:txBody>
                    <a:bodyPr/>
                    <a:lstStyle/>
                    <a:p>
                      <a:pPr algn="ctr" fontAlgn="ctr"/>
                      <a:r>
                        <a:rPr lang="fr-FR" sz="1200" b="0" i="0" u="none" strike="noStrike">
                          <a:solidFill>
                            <a:srgbClr val="000000"/>
                          </a:solidFill>
                          <a:effectLst/>
                          <a:latin typeface="Calibri"/>
                        </a:rPr>
                        <a:t>SIN</a:t>
                      </a:r>
                    </a:p>
                  </a:txBody>
                  <a:tcPr marL="12700" marR="12700" marT="12700" marB="0" anchor="ctr">
                    <a:lnL>
                      <a:noFill/>
                    </a:lnL>
                    <a:lnR>
                      <a:noFill/>
                    </a:lnR>
                    <a:lnT>
                      <a:noFill/>
                    </a:lnT>
                    <a:lnB>
                      <a:noFill/>
                    </a:lnB>
                    <a:solidFill>
                      <a:srgbClr val="8DB4E2"/>
                    </a:solidFill>
                  </a:tcPr>
                </a:tc>
                <a:extLst>
                  <a:ext uri="{0D108BD9-81ED-4DB2-BD59-A6C34878D82A}">
                    <a16:rowId xmlns:a16="http://schemas.microsoft.com/office/drawing/2014/main" xmlns="" val="10000"/>
                  </a:ext>
                </a:extLst>
              </a:tr>
              <a:tr h="203202">
                <a:tc>
                  <a:txBody>
                    <a:bodyPr/>
                    <a:lstStyle/>
                    <a:p>
                      <a:pPr algn="l" fontAlgn="ctr"/>
                      <a:r>
                        <a:rPr lang="fr-FR" sz="1100" b="1" i="0" u="none" strike="noStrike">
                          <a:solidFill>
                            <a:srgbClr val="E26B0A"/>
                          </a:solidFill>
                          <a:effectLst/>
                          <a:latin typeface="Calibri"/>
                        </a:rPr>
                        <a:t>Principes </a:t>
                      </a:r>
                    </a:p>
                  </a:txBody>
                  <a:tcPr marL="12700" marR="12700" marT="12700" marB="0" anchor="ctr">
                    <a:lnL>
                      <a:noFill/>
                    </a:lnL>
                    <a:lnR>
                      <a:noFill/>
                    </a:lnR>
                    <a:lnT>
                      <a:noFill/>
                    </a:lnT>
                    <a:lnB>
                      <a:noFill/>
                    </a:lnB>
                    <a:solidFill>
                      <a:srgbClr val="E4DFEC"/>
                    </a:solidFill>
                  </a:tcPr>
                </a:tc>
                <a:tc>
                  <a:txBody>
                    <a:bodyPr/>
                    <a:lstStyle/>
                    <a:p>
                      <a:pPr algn="ctr" fontAlgn="ctr"/>
                      <a:r>
                        <a:rPr lang="fr-FR" sz="1200" b="0" i="0" u="none" strike="noStrike">
                          <a:solidFill>
                            <a:srgbClr val="000000"/>
                          </a:solidFill>
                          <a:effectLst/>
                          <a:latin typeface="Calibri"/>
                        </a:rPr>
                        <a:t>43</a:t>
                      </a:r>
                    </a:p>
                  </a:txBody>
                  <a:tcPr marL="12700" marR="12700" marT="12700" marB="0" anchor="ctr">
                    <a:lnL>
                      <a:noFill/>
                    </a:lnL>
                    <a:lnR>
                      <a:noFill/>
                    </a:lnR>
                    <a:lnT>
                      <a:noFill/>
                    </a:lnT>
                    <a:lnB>
                      <a:noFill/>
                    </a:lnB>
                    <a:solidFill>
                      <a:srgbClr val="D8E4BC"/>
                    </a:solidFill>
                  </a:tcPr>
                </a:tc>
                <a:tc>
                  <a:txBody>
                    <a:bodyPr/>
                    <a:lstStyle/>
                    <a:p>
                      <a:pPr algn="ctr" fontAlgn="ctr"/>
                      <a:r>
                        <a:rPr lang="is-IS" sz="1200" b="0" i="0" u="none" strike="noStrike">
                          <a:solidFill>
                            <a:srgbClr val="000000"/>
                          </a:solidFill>
                          <a:effectLst/>
                          <a:latin typeface="Calibri"/>
                        </a:rPr>
                        <a:t>12</a:t>
                      </a:r>
                    </a:p>
                  </a:txBody>
                  <a:tcPr marL="12700" marR="12700" marT="12700" marB="0" anchor="ctr">
                    <a:lnL>
                      <a:noFill/>
                    </a:lnL>
                    <a:lnR>
                      <a:noFill/>
                    </a:lnR>
                    <a:lnT>
                      <a:noFill/>
                    </a:lnT>
                    <a:lnB>
                      <a:noFill/>
                    </a:lnB>
                    <a:solidFill>
                      <a:srgbClr val="76933C"/>
                    </a:solidFill>
                  </a:tcPr>
                </a:tc>
                <a:tc>
                  <a:txBody>
                    <a:bodyPr/>
                    <a:lstStyle/>
                    <a:p>
                      <a:pPr algn="ctr" fontAlgn="ctr"/>
                      <a:r>
                        <a:rPr lang="is-IS" sz="1200" b="0" i="0" u="none" strike="noStrike">
                          <a:solidFill>
                            <a:srgbClr val="000000"/>
                          </a:solidFill>
                          <a:effectLst/>
                          <a:latin typeface="Calibri"/>
                        </a:rPr>
                        <a:t>28</a:t>
                      </a:r>
                    </a:p>
                  </a:txBody>
                  <a:tcPr marL="12700" marR="12700" marT="12700" marB="0" anchor="ctr">
                    <a:lnL>
                      <a:noFill/>
                    </a:lnL>
                    <a:lnR>
                      <a:noFill/>
                    </a:lnR>
                    <a:lnT>
                      <a:noFill/>
                    </a:lnT>
                    <a:lnB>
                      <a:noFill/>
                    </a:lnB>
                    <a:solidFill>
                      <a:srgbClr val="FFFF00"/>
                    </a:solidFill>
                  </a:tcPr>
                </a:tc>
                <a:tc>
                  <a:txBody>
                    <a:bodyPr/>
                    <a:lstStyle/>
                    <a:p>
                      <a:pPr algn="ctr" fontAlgn="ctr"/>
                      <a:r>
                        <a:rPr lang="fr-FR" sz="1200" b="0" i="0" u="none" strike="noStrike">
                          <a:solidFill>
                            <a:srgbClr val="000000"/>
                          </a:solidFill>
                          <a:effectLst/>
                          <a:latin typeface="Calibri"/>
                        </a:rPr>
                        <a:t>10</a:t>
                      </a:r>
                    </a:p>
                  </a:txBody>
                  <a:tcPr marL="12700" marR="12700" marT="12700" marB="0" anchor="ctr">
                    <a:lnL>
                      <a:noFill/>
                    </a:lnL>
                    <a:lnR>
                      <a:noFill/>
                    </a:lnR>
                    <a:lnT>
                      <a:noFill/>
                    </a:lnT>
                    <a:lnB>
                      <a:noFill/>
                    </a:lnB>
                    <a:solidFill>
                      <a:srgbClr val="FABF8F"/>
                    </a:solidFill>
                  </a:tcPr>
                </a:tc>
                <a:tc>
                  <a:txBody>
                    <a:bodyPr/>
                    <a:lstStyle/>
                    <a:p>
                      <a:pPr algn="ctr" fontAlgn="ctr"/>
                      <a:r>
                        <a:rPr lang="fr-FR" sz="1200" b="0" i="0" u="none" strike="noStrike">
                          <a:solidFill>
                            <a:srgbClr val="000000"/>
                          </a:solidFill>
                          <a:effectLst/>
                          <a:latin typeface="Calibri"/>
                        </a:rPr>
                        <a:t>7</a:t>
                      </a:r>
                    </a:p>
                  </a:txBody>
                  <a:tcPr marL="12700" marR="12700" marT="12700" marB="0" anchor="ctr">
                    <a:lnL>
                      <a:noFill/>
                    </a:lnL>
                    <a:lnR>
                      <a:noFill/>
                    </a:lnR>
                    <a:lnT>
                      <a:noFill/>
                    </a:lnT>
                    <a:lnB>
                      <a:noFill/>
                    </a:lnB>
                    <a:solidFill>
                      <a:srgbClr val="DA9694"/>
                    </a:solidFill>
                  </a:tcPr>
                </a:tc>
                <a:tc>
                  <a:txBody>
                    <a:bodyPr/>
                    <a:lstStyle/>
                    <a:p>
                      <a:pPr algn="ctr" fontAlgn="ctr"/>
                      <a:r>
                        <a:rPr lang="fr-FR" sz="1200" b="0" i="0" u="none" strike="noStrike">
                          <a:solidFill>
                            <a:srgbClr val="000000"/>
                          </a:solidFill>
                          <a:effectLst/>
                          <a:latin typeface="Calibri"/>
                        </a:rPr>
                        <a:t>8</a:t>
                      </a:r>
                    </a:p>
                  </a:txBody>
                  <a:tcPr marL="12700" marR="12700" marT="12700" marB="0" anchor="ctr">
                    <a:lnL>
                      <a:noFill/>
                    </a:lnL>
                    <a:lnR>
                      <a:noFill/>
                    </a:lnR>
                    <a:lnT>
                      <a:noFill/>
                    </a:lnT>
                    <a:lnB>
                      <a:noFill/>
                    </a:lnB>
                    <a:solidFill>
                      <a:srgbClr val="B7DEE8"/>
                    </a:solidFill>
                  </a:tcPr>
                </a:tc>
                <a:tc>
                  <a:txBody>
                    <a:bodyPr/>
                    <a:lstStyle/>
                    <a:p>
                      <a:pPr algn="ctr" fontAlgn="ctr"/>
                      <a:r>
                        <a:rPr lang="fr-FR" sz="1200" b="0" i="0" u="none" strike="noStrike">
                          <a:solidFill>
                            <a:srgbClr val="000000"/>
                          </a:solidFill>
                          <a:effectLst/>
                          <a:latin typeface="Calibri"/>
                        </a:rPr>
                        <a:t>9</a:t>
                      </a:r>
                    </a:p>
                  </a:txBody>
                  <a:tcPr marL="12700" marR="12700" marT="12700" marB="0" anchor="ctr">
                    <a:lnL>
                      <a:noFill/>
                    </a:lnL>
                    <a:lnR>
                      <a:noFill/>
                    </a:lnR>
                    <a:lnT>
                      <a:noFill/>
                    </a:lnT>
                    <a:lnB>
                      <a:noFill/>
                    </a:lnB>
                    <a:solidFill>
                      <a:srgbClr val="8DB4E2"/>
                    </a:solidFill>
                  </a:tcPr>
                </a:tc>
                <a:extLst>
                  <a:ext uri="{0D108BD9-81ED-4DB2-BD59-A6C34878D82A}">
                    <a16:rowId xmlns:a16="http://schemas.microsoft.com/office/drawing/2014/main" xmlns="" val="10001"/>
                  </a:ext>
                </a:extLst>
              </a:tr>
              <a:tr h="203202">
                <a:tc>
                  <a:txBody>
                    <a:bodyPr/>
                    <a:lstStyle/>
                    <a:p>
                      <a:pPr algn="l" fontAlgn="ctr"/>
                      <a:r>
                        <a:rPr lang="fr-FR" sz="1100" b="1" i="0" u="none" strike="noStrike" dirty="0" err="1">
                          <a:solidFill>
                            <a:srgbClr val="E26B0A"/>
                          </a:solidFill>
                          <a:effectLst/>
                          <a:latin typeface="Calibri"/>
                        </a:rPr>
                        <a:t>Fonct</a:t>
                      </a:r>
                      <a:r>
                        <a:rPr lang="fr-FR" sz="1100" b="1" i="0" u="none" strike="noStrike" dirty="0">
                          <a:solidFill>
                            <a:srgbClr val="E26B0A"/>
                          </a:solidFill>
                          <a:effectLst/>
                          <a:latin typeface="Calibri"/>
                        </a:rPr>
                        <a:t>. </a:t>
                      </a:r>
                      <a:r>
                        <a:rPr lang="fr-FR" sz="1100" b="1" i="0" u="none" strike="noStrike" dirty="0" err="1">
                          <a:solidFill>
                            <a:srgbClr val="E26B0A"/>
                          </a:solidFill>
                          <a:effectLst/>
                          <a:latin typeface="Calibri"/>
                        </a:rPr>
                        <a:t>Struct</a:t>
                      </a:r>
                      <a:r>
                        <a:rPr lang="fr-FR" sz="1100" b="1" i="0" u="none" strike="noStrike" dirty="0">
                          <a:solidFill>
                            <a:srgbClr val="E26B0A"/>
                          </a:solidFill>
                          <a:effectLst/>
                          <a:latin typeface="Calibri"/>
                        </a:rPr>
                        <a:t>.</a:t>
                      </a:r>
                    </a:p>
                  </a:txBody>
                  <a:tcPr marL="12700" marR="12700" marT="12700" marB="0" anchor="ctr">
                    <a:lnL>
                      <a:noFill/>
                    </a:lnL>
                    <a:lnR>
                      <a:noFill/>
                    </a:lnR>
                    <a:lnT>
                      <a:noFill/>
                    </a:lnT>
                    <a:lnB>
                      <a:noFill/>
                    </a:lnB>
                    <a:solidFill>
                      <a:srgbClr val="E4DFEC"/>
                    </a:solidFill>
                  </a:tcPr>
                </a:tc>
                <a:tc>
                  <a:txBody>
                    <a:bodyPr/>
                    <a:lstStyle/>
                    <a:p>
                      <a:pPr algn="ctr" fontAlgn="ctr"/>
                      <a:r>
                        <a:rPr lang="fr-FR" sz="1200" b="0" i="0" u="none" strike="noStrike">
                          <a:solidFill>
                            <a:srgbClr val="000000"/>
                          </a:solidFill>
                          <a:effectLst/>
                          <a:latin typeface="Calibri"/>
                        </a:rPr>
                        <a:t>0</a:t>
                      </a:r>
                    </a:p>
                  </a:txBody>
                  <a:tcPr marL="12700" marR="12700" marT="12700" marB="0" anchor="ctr">
                    <a:lnL>
                      <a:noFill/>
                    </a:lnL>
                    <a:lnR>
                      <a:noFill/>
                    </a:lnR>
                    <a:lnT>
                      <a:noFill/>
                    </a:lnT>
                    <a:lnB>
                      <a:noFill/>
                    </a:lnB>
                    <a:solidFill>
                      <a:srgbClr val="D8E4BC"/>
                    </a:solidFill>
                  </a:tcPr>
                </a:tc>
                <a:tc>
                  <a:txBody>
                    <a:bodyPr/>
                    <a:lstStyle/>
                    <a:p>
                      <a:pPr algn="ctr" fontAlgn="ctr"/>
                      <a:r>
                        <a:rPr lang="uk-UA" sz="1200" b="0" i="0" u="none" strike="noStrike">
                          <a:solidFill>
                            <a:srgbClr val="000000"/>
                          </a:solidFill>
                          <a:effectLst/>
                          <a:latin typeface="Calibri"/>
                        </a:rPr>
                        <a:t>77</a:t>
                      </a:r>
                    </a:p>
                  </a:txBody>
                  <a:tcPr marL="12700" marR="12700" marT="12700" marB="0" anchor="ctr">
                    <a:lnL>
                      <a:noFill/>
                    </a:lnL>
                    <a:lnR>
                      <a:noFill/>
                    </a:lnR>
                    <a:lnT>
                      <a:noFill/>
                    </a:lnT>
                    <a:lnB>
                      <a:noFill/>
                    </a:lnB>
                    <a:solidFill>
                      <a:srgbClr val="76933C"/>
                    </a:solidFill>
                  </a:tcPr>
                </a:tc>
                <a:tc>
                  <a:txBody>
                    <a:bodyPr/>
                    <a:lstStyle/>
                    <a:p>
                      <a:pPr algn="ctr" fontAlgn="ctr"/>
                      <a:r>
                        <a:rPr lang="fr-FR" sz="1200" b="0" i="0" u="none" strike="noStrike">
                          <a:solidFill>
                            <a:srgbClr val="000000"/>
                          </a:solidFill>
                          <a:effectLst/>
                          <a:latin typeface="Calibri"/>
                        </a:rPr>
                        <a:t>6</a:t>
                      </a:r>
                    </a:p>
                  </a:txBody>
                  <a:tcPr marL="12700" marR="12700" marT="12700" marB="0" anchor="ctr">
                    <a:lnL>
                      <a:noFill/>
                    </a:lnL>
                    <a:lnR>
                      <a:noFill/>
                    </a:lnR>
                    <a:lnT>
                      <a:noFill/>
                    </a:lnT>
                    <a:lnB>
                      <a:noFill/>
                    </a:lnB>
                    <a:solidFill>
                      <a:srgbClr val="FFFF00"/>
                    </a:solidFill>
                  </a:tcPr>
                </a:tc>
                <a:tc>
                  <a:txBody>
                    <a:bodyPr/>
                    <a:lstStyle/>
                    <a:p>
                      <a:pPr algn="ctr" fontAlgn="ctr"/>
                      <a:r>
                        <a:rPr lang="fr-FR" sz="1200" b="0" i="0" u="none" strike="noStrike">
                          <a:solidFill>
                            <a:srgbClr val="000000"/>
                          </a:solidFill>
                          <a:effectLst/>
                          <a:latin typeface="Calibri"/>
                        </a:rPr>
                        <a:t>40</a:t>
                      </a:r>
                    </a:p>
                  </a:txBody>
                  <a:tcPr marL="12700" marR="12700" marT="12700" marB="0" anchor="ctr">
                    <a:lnL>
                      <a:noFill/>
                    </a:lnL>
                    <a:lnR>
                      <a:noFill/>
                    </a:lnR>
                    <a:lnT>
                      <a:noFill/>
                    </a:lnT>
                    <a:lnB>
                      <a:noFill/>
                    </a:lnB>
                    <a:solidFill>
                      <a:srgbClr val="FABF8F"/>
                    </a:solidFill>
                  </a:tcPr>
                </a:tc>
                <a:tc>
                  <a:txBody>
                    <a:bodyPr/>
                    <a:lstStyle/>
                    <a:p>
                      <a:pPr algn="ctr" fontAlgn="ctr"/>
                      <a:r>
                        <a:rPr lang="fr-FR" sz="1200" b="0" i="0" u="none" strike="noStrike">
                          <a:solidFill>
                            <a:srgbClr val="000000"/>
                          </a:solidFill>
                          <a:effectLst/>
                          <a:latin typeface="Calibri"/>
                        </a:rPr>
                        <a:t>40</a:t>
                      </a:r>
                    </a:p>
                  </a:txBody>
                  <a:tcPr marL="12700" marR="12700" marT="12700" marB="0" anchor="ctr">
                    <a:lnL>
                      <a:noFill/>
                    </a:lnL>
                    <a:lnR>
                      <a:noFill/>
                    </a:lnR>
                    <a:lnT>
                      <a:noFill/>
                    </a:lnT>
                    <a:lnB>
                      <a:noFill/>
                    </a:lnB>
                    <a:solidFill>
                      <a:srgbClr val="DA9694"/>
                    </a:solidFill>
                  </a:tcPr>
                </a:tc>
                <a:tc>
                  <a:txBody>
                    <a:bodyPr/>
                    <a:lstStyle/>
                    <a:p>
                      <a:pPr algn="ctr" fontAlgn="ctr"/>
                      <a:r>
                        <a:rPr lang="fr-FR" sz="1200" b="0" i="0" u="none" strike="noStrike">
                          <a:solidFill>
                            <a:srgbClr val="000000"/>
                          </a:solidFill>
                          <a:effectLst/>
                          <a:latin typeface="Calibri"/>
                        </a:rPr>
                        <a:t>46</a:t>
                      </a:r>
                    </a:p>
                  </a:txBody>
                  <a:tcPr marL="12700" marR="12700" marT="12700" marB="0" anchor="ctr">
                    <a:lnL>
                      <a:noFill/>
                    </a:lnL>
                    <a:lnR>
                      <a:noFill/>
                    </a:lnR>
                    <a:lnT>
                      <a:noFill/>
                    </a:lnT>
                    <a:lnB>
                      <a:noFill/>
                    </a:lnB>
                    <a:solidFill>
                      <a:srgbClr val="B7DEE8"/>
                    </a:solidFill>
                  </a:tcPr>
                </a:tc>
                <a:tc>
                  <a:txBody>
                    <a:bodyPr/>
                    <a:lstStyle/>
                    <a:p>
                      <a:pPr algn="ctr" fontAlgn="ctr"/>
                      <a:r>
                        <a:rPr lang="fr-FR" sz="1200" b="0" i="0" u="none" strike="noStrike">
                          <a:solidFill>
                            <a:srgbClr val="000000"/>
                          </a:solidFill>
                          <a:effectLst/>
                          <a:latin typeface="Calibri"/>
                        </a:rPr>
                        <a:t>46</a:t>
                      </a:r>
                    </a:p>
                  </a:txBody>
                  <a:tcPr marL="12700" marR="12700" marT="12700" marB="0" anchor="ctr">
                    <a:lnL>
                      <a:noFill/>
                    </a:lnL>
                    <a:lnR>
                      <a:noFill/>
                    </a:lnR>
                    <a:lnT>
                      <a:noFill/>
                    </a:lnT>
                    <a:lnB>
                      <a:noFill/>
                    </a:lnB>
                    <a:solidFill>
                      <a:srgbClr val="8DB4E2"/>
                    </a:solidFill>
                  </a:tcPr>
                </a:tc>
                <a:extLst>
                  <a:ext uri="{0D108BD9-81ED-4DB2-BD59-A6C34878D82A}">
                    <a16:rowId xmlns:a16="http://schemas.microsoft.com/office/drawing/2014/main" xmlns="" val="10002"/>
                  </a:ext>
                </a:extLst>
              </a:tr>
              <a:tr h="203202">
                <a:tc>
                  <a:txBody>
                    <a:bodyPr/>
                    <a:lstStyle/>
                    <a:p>
                      <a:pPr algn="l" fontAlgn="ctr"/>
                      <a:r>
                        <a:rPr lang="fr-FR" sz="1100" b="1" i="0" u="none" strike="noStrike">
                          <a:solidFill>
                            <a:srgbClr val="E26B0A"/>
                          </a:solidFill>
                          <a:effectLst/>
                          <a:latin typeface="Calibri"/>
                        </a:rPr>
                        <a:t>Comportement</a:t>
                      </a:r>
                    </a:p>
                  </a:txBody>
                  <a:tcPr marL="12700" marR="12700" marT="12700" marB="0" anchor="ctr">
                    <a:lnL>
                      <a:noFill/>
                    </a:lnL>
                    <a:lnR>
                      <a:noFill/>
                    </a:lnR>
                    <a:lnT>
                      <a:noFill/>
                    </a:lnT>
                    <a:lnB>
                      <a:noFill/>
                    </a:lnB>
                    <a:solidFill>
                      <a:srgbClr val="E4DFEC"/>
                    </a:solidFill>
                  </a:tcPr>
                </a:tc>
                <a:tc>
                  <a:txBody>
                    <a:bodyPr/>
                    <a:lstStyle/>
                    <a:p>
                      <a:pPr algn="ctr" fontAlgn="ctr"/>
                      <a:r>
                        <a:rPr lang="fr-FR" sz="1200" b="0" i="0" u="none" strike="noStrike">
                          <a:solidFill>
                            <a:srgbClr val="000000"/>
                          </a:solidFill>
                          <a:effectLst/>
                          <a:latin typeface="Calibri"/>
                        </a:rPr>
                        <a:t>0</a:t>
                      </a:r>
                    </a:p>
                  </a:txBody>
                  <a:tcPr marL="12700" marR="12700" marT="12700" marB="0" anchor="ctr">
                    <a:lnL>
                      <a:noFill/>
                    </a:lnL>
                    <a:lnR>
                      <a:noFill/>
                    </a:lnR>
                    <a:lnT>
                      <a:noFill/>
                    </a:lnT>
                    <a:lnB>
                      <a:noFill/>
                    </a:lnB>
                    <a:solidFill>
                      <a:srgbClr val="D8E4BC"/>
                    </a:solidFill>
                  </a:tcPr>
                </a:tc>
                <a:tc>
                  <a:txBody>
                    <a:bodyPr/>
                    <a:lstStyle/>
                    <a:p>
                      <a:pPr algn="ctr" fontAlgn="ctr"/>
                      <a:r>
                        <a:rPr lang="fr-FR" sz="1200" b="0" i="0" u="none" strike="noStrike">
                          <a:solidFill>
                            <a:srgbClr val="000000"/>
                          </a:solidFill>
                          <a:effectLst/>
                          <a:latin typeface="Calibri"/>
                        </a:rPr>
                        <a:t>96</a:t>
                      </a:r>
                    </a:p>
                  </a:txBody>
                  <a:tcPr marL="12700" marR="12700" marT="12700" marB="0" anchor="ctr">
                    <a:lnL>
                      <a:noFill/>
                    </a:lnL>
                    <a:lnR>
                      <a:noFill/>
                    </a:lnR>
                    <a:lnT>
                      <a:noFill/>
                    </a:lnT>
                    <a:lnB>
                      <a:noFill/>
                    </a:lnB>
                    <a:solidFill>
                      <a:srgbClr val="76933C"/>
                    </a:solidFill>
                  </a:tcPr>
                </a:tc>
                <a:tc>
                  <a:txBody>
                    <a:bodyPr/>
                    <a:lstStyle/>
                    <a:p>
                      <a:pPr algn="ctr" fontAlgn="ctr"/>
                      <a:r>
                        <a:rPr lang="fr-FR" sz="1200" b="0" i="0" u="none" strike="noStrike" dirty="0">
                          <a:solidFill>
                            <a:srgbClr val="000000"/>
                          </a:solidFill>
                          <a:effectLst/>
                          <a:latin typeface="Calibri"/>
                        </a:rPr>
                        <a:t>30</a:t>
                      </a:r>
                    </a:p>
                  </a:txBody>
                  <a:tcPr marL="12700" marR="12700" marT="12700" marB="0" anchor="ctr">
                    <a:lnL>
                      <a:noFill/>
                    </a:lnL>
                    <a:lnR>
                      <a:noFill/>
                    </a:lnR>
                    <a:lnT>
                      <a:noFill/>
                    </a:lnT>
                    <a:lnB>
                      <a:noFill/>
                    </a:lnB>
                    <a:solidFill>
                      <a:srgbClr val="FFFF00"/>
                    </a:solidFill>
                  </a:tcPr>
                </a:tc>
                <a:tc>
                  <a:txBody>
                    <a:bodyPr/>
                    <a:lstStyle/>
                    <a:p>
                      <a:pPr algn="ctr" fontAlgn="ctr"/>
                      <a:r>
                        <a:rPr lang="fr-FR" sz="1200" b="0" i="0" u="none" strike="noStrike">
                          <a:solidFill>
                            <a:srgbClr val="000000"/>
                          </a:solidFill>
                          <a:effectLst/>
                          <a:latin typeface="Calibri"/>
                        </a:rPr>
                        <a:t>54</a:t>
                      </a:r>
                    </a:p>
                  </a:txBody>
                  <a:tcPr marL="12700" marR="12700" marT="12700" marB="0" anchor="ctr">
                    <a:lnL>
                      <a:noFill/>
                    </a:lnL>
                    <a:lnR>
                      <a:noFill/>
                    </a:lnR>
                    <a:lnT>
                      <a:noFill/>
                    </a:lnT>
                    <a:lnB>
                      <a:noFill/>
                    </a:lnB>
                    <a:solidFill>
                      <a:srgbClr val="FABF8F"/>
                    </a:solidFill>
                  </a:tcPr>
                </a:tc>
                <a:tc>
                  <a:txBody>
                    <a:bodyPr/>
                    <a:lstStyle/>
                    <a:p>
                      <a:pPr algn="ctr" fontAlgn="ctr"/>
                      <a:r>
                        <a:rPr lang="fr-FR" sz="1200" b="0" i="0" u="none" strike="noStrike">
                          <a:solidFill>
                            <a:srgbClr val="000000"/>
                          </a:solidFill>
                          <a:effectLst/>
                          <a:latin typeface="Calibri"/>
                        </a:rPr>
                        <a:t>59</a:t>
                      </a:r>
                    </a:p>
                  </a:txBody>
                  <a:tcPr marL="12700" marR="12700" marT="12700" marB="0" anchor="ctr">
                    <a:lnL>
                      <a:noFill/>
                    </a:lnL>
                    <a:lnR>
                      <a:noFill/>
                    </a:lnR>
                    <a:lnT>
                      <a:noFill/>
                    </a:lnT>
                    <a:lnB>
                      <a:noFill/>
                    </a:lnB>
                    <a:solidFill>
                      <a:srgbClr val="DA9694"/>
                    </a:solidFill>
                  </a:tcPr>
                </a:tc>
                <a:tc>
                  <a:txBody>
                    <a:bodyPr/>
                    <a:lstStyle/>
                    <a:p>
                      <a:pPr algn="ctr" fontAlgn="ctr"/>
                      <a:r>
                        <a:rPr lang="fr-FR" sz="1200" b="0" i="0" u="none" strike="noStrike">
                          <a:solidFill>
                            <a:srgbClr val="000000"/>
                          </a:solidFill>
                          <a:effectLst/>
                          <a:latin typeface="Calibri"/>
                        </a:rPr>
                        <a:t>60</a:t>
                      </a:r>
                    </a:p>
                  </a:txBody>
                  <a:tcPr marL="12700" marR="12700" marT="12700" marB="0" anchor="ctr">
                    <a:lnL>
                      <a:noFill/>
                    </a:lnL>
                    <a:lnR>
                      <a:noFill/>
                    </a:lnR>
                    <a:lnT>
                      <a:noFill/>
                    </a:lnT>
                    <a:lnB>
                      <a:noFill/>
                    </a:lnB>
                    <a:solidFill>
                      <a:srgbClr val="B7DEE8"/>
                    </a:solidFill>
                  </a:tcPr>
                </a:tc>
                <a:tc>
                  <a:txBody>
                    <a:bodyPr/>
                    <a:lstStyle/>
                    <a:p>
                      <a:pPr algn="ctr" fontAlgn="ctr"/>
                      <a:r>
                        <a:rPr lang="ru-RU" sz="1200" b="0" i="0" u="none" strike="noStrike">
                          <a:solidFill>
                            <a:srgbClr val="000000"/>
                          </a:solidFill>
                          <a:effectLst/>
                          <a:latin typeface="Calibri"/>
                        </a:rPr>
                        <a:t>57</a:t>
                      </a:r>
                    </a:p>
                  </a:txBody>
                  <a:tcPr marL="12700" marR="12700" marT="12700" marB="0" anchor="ctr">
                    <a:lnL>
                      <a:noFill/>
                    </a:lnL>
                    <a:lnR>
                      <a:noFill/>
                    </a:lnR>
                    <a:lnT>
                      <a:noFill/>
                    </a:lnT>
                    <a:lnB>
                      <a:noFill/>
                    </a:lnB>
                    <a:solidFill>
                      <a:srgbClr val="8DB4E2"/>
                    </a:solidFill>
                  </a:tcPr>
                </a:tc>
                <a:extLst>
                  <a:ext uri="{0D108BD9-81ED-4DB2-BD59-A6C34878D82A}">
                    <a16:rowId xmlns:a16="http://schemas.microsoft.com/office/drawing/2014/main" xmlns="" val="10003"/>
                  </a:ext>
                </a:extLst>
              </a:tr>
              <a:tr h="203202">
                <a:tc>
                  <a:txBody>
                    <a:bodyPr/>
                    <a:lstStyle/>
                    <a:p>
                      <a:pPr algn="l" fontAlgn="ctr"/>
                      <a:r>
                        <a:rPr lang="fr-FR" sz="1100" b="1" i="0" u="none" strike="noStrike">
                          <a:solidFill>
                            <a:srgbClr val="E26B0A"/>
                          </a:solidFill>
                          <a:effectLst/>
                          <a:latin typeface="Calibri"/>
                        </a:rPr>
                        <a:t>Eco-conception</a:t>
                      </a:r>
                    </a:p>
                  </a:txBody>
                  <a:tcPr marL="12700" marR="12700" marT="12700" marB="0" anchor="ctr">
                    <a:lnL>
                      <a:noFill/>
                    </a:lnL>
                    <a:lnR>
                      <a:noFill/>
                    </a:lnR>
                    <a:lnT>
                      <a:noFill/>
                    </a:lnT>
                    <a:lnB>
                      <a:noFill/>
                    </a:lnB>
                    <a:solidFill>
                      <a:srgbClr val="E4DFEC"/>
                    </a:solidFill>
                  </a:tcPr>
                </a:tc>
                <a:tc>
                  <a:txBody>
                    <a:bodyPr/>
                    <a:lstStyle/>
                    <a:p>
                      <a:pPr algn="ctr" fontAlgn="ctr"/>
                      <a:r>
                        <a:rPr lang="cs-CZ" sz="1200" b="0" i="0" u="none" strike="noStrike">
                          <a:solidFill>
                            <a:srgbClr val="000000"/>
                          </a:solidFill>
                          <a:effectLst/>
                          <a:latin typeface="Calibri"/>
                        </a:rPr>
                        <a:t>21</a:t>
                      </a:r>
                    </a:p>
                  </a:txBody>
                  <a:tcPr marL="12700" marR="12700" marT="12700" marB="0" anchor="ctr">
                    <a:lnL>
                      <a:noFill/>
                    </a:lnL>
                    <a:lnR>
                      <a:noFill/>
                    </a:lnR>
                    <a:lnT>
                      <a:noFill/>
                    </a:lnT>
                    <a:lnB>
                      <a:noFill/>
                    </a:lnB>
                    <a:solidFill>
                      <a:srgbClr val="D8E4BC"/>
                    </a:solidFill>
                  </a:tcPr>
                </a:tc>
                <a:tc>
                  <a:txBody>
                    <a:bodyPr/>
                    <a:lstStyle/>
                    <a:p>
                      <a:pPr algn="ctr" fontAlgn="ctr"/>
                      <a:r>
                        <a:rPr lang="is-IS" sz="1200" b="0" i="0" u="none" strike="noStrike" dirty="0">
                          <a:solidFill>
                            <a:srgbClr val="000000"/>
                          </a:solidFill>
                          <a:effectLst/>
                          <a:latin typeface="Calibri"/>
                        </a:rPr>
                        <a:t>52</a:t>
                      </a:r>
                    </a:p>
                  </a:txBody>
                  <a:tcPr marL="12700" marR="12700" marT="12700" marB="0" anchor="ctr">
                    <a:lnL>
                      <a:noFill/>
                    </a:lnL>
                    <a:lnR>
                      <a:noFill/>
                    </a:lnR>
                    <a:lnT>
                      <a:noFill/>
                    </a:lnT>
                    <a:lnB>
                      <a:noFill/>
                    </a:lnB>
                    <a:solidFill>
                      <a:srgbClr val="76933C"/>
                    </a:solidFill>
                  </a:tcPr>
                </a:tc>
                <a:tc>
                  <a:txBody>
                    <a:bodyPr/>
                    <a:lstStyle/>
                    <a:p>
                      <a:pPr algn="ctr" fontAlgn="ctr"/>
                      <a:r>
                        <a:rPr lang="cs-CZ" sz="1200" b="0" i="0" u="none" strike="noStrike">
                          <a:solidFill>
                            <a:srgbClr val="000000"/>
                          </a:solidFill>
                          <a:effectLst/>
                          <a:latin typeface="Calibri"/>
                        </a:rPr>
                        <a:t>11</a:t>
                      </a:r>
                    </a:p>
                  </a:txBody>
                  <a:tcPr marL="12700" marR="12700" marT="12700" marB="0" anchor="ctr">
                    <a:lnL>
                      <a:noFill/>
                    </a:lnL>
                    <a:lnR>
                      <a:noFill/>
                    </a:lnR>
                    <a:lnT>
                      <a:noFill/>
                    </a:lnT>
                    <a:lnB>
                      <a:noFill/>
                    </a:lnB>
                    <a:solidFill>
                      <a:srgbClr val="FFFF00"/>
                    </a:solidFill>
                  </a:tcPr>
                </a:tc>
                <a:tc>
                  <a:txBody>
                    <a:bodyPr/>
                    <a:lstStyle/>
                    <a:p>
                      <a:pPr algn="ctr" fontAlgn="ctr"/>
                      <a:r>
                        <a:rPr lang="is-IS" sz="1200" b="0" i="0" u="none" strike="noStrike">
                          <a:solidFill>
                            <a:srgbClr val="000000"/>
                          </a:solidFill>
                          <a:effectLst/>
                          <a:latin typeface="Calibri"/>
                        </a:rPr>
                        <a:t>68</a:t>
                      </a:r>
                    </a:p>
                  </a:txBody>
                  <a:tcPr marL="12700" marR="12700" marT="12700" marB="0" anchor="ctr">
                    <a:lnL>
                      <a:noFill/>
                    </a:lnL>
                    <a:lnR>
                      <a:noFill/>
                    </a:lnR>
                    <a:lnT>
                      <a:noFill/>
                    </a:lnT>
                    <a:lnB>
                      <a:noFill/>
                    </a:lnB>
                    <a:solidFill>
                      <a:srgbClr val="FABF8F"/>
                    </a:solidFill>
                  </a:tcPr>
                </a:tc>
                <a:tc>
                  <a:txBody>
                    <a:bodyPr/>
                    <a:lstStyle/>
                    <a:p>
                      <a:pPr algn="ctr" fontAlgn="ctr"/>
                      <a:r>
                        <a:rPr lang="fr-FR" sz="1200" b="0" i="0" u="none" strike="noStrike">
                          <a:solidFill>
                            <a:srgbClr val="000000"/>
                          </a:solidFill>
                          <a:effectLst/>
                          <a:latin typeface="Calibri"/>
                        </a:rPr>
                        <a:t>55</a:t>
                      </a:r>
                    </a:p>
                  </a:txBody>
                  <a:tcPr marL="12700" marR="12700" marT="12700" marB="0" anchor="ctr">
                    <a:lnL>
                      <a:noFill/>
                    </a:lnL>
                    <a:lnR>
                      <a:noFill/>
                    </a:lnR>
                    <a:lnT>
                      <a:noFill/>
                    </a:lnT>
                    <a:lnB>
                      <a:noFill/>
                    </a:lnB>
                    <a:solidFill>
                      <a:srgbClr val="DA9694"/>
                    </a:solidFill>
                  </a:tcPr>
                </a:tc>
                <a:tc>
                  <a:txBody>
                    <a:bodyPr/>
                    <a:lstStyle/>
                    <a:p>
                      <a:pPr algn="ctr" fontAlgn="ctr"/>
                      <a:r>
                        <a:rPr lang="is-IS" sz="1200" b="0" i="0" u="none" strike="noStrike">
                          <a:solidFill>
                            <a:srgbClr val="000000"/>
                          </a:solidFill>
                          <a:effectLst/>
                          <a:latin typeface="Calibri"/>
                        </a:rPr>
                        <a:t>52</a:t>
                      </a:r>
                    </a:p>
                  </a:txBody>
                  <a:tcPr marL="12700" marR="12700" marT="12700" marB="0" anchor="ctr">
                    <a:lnL>
                      <a:noFill/>
                    </a:lnL>
                    <a:lnR>
                      <a:noFill/>
                    </a:lnR>
                    <a:lnT>
                      <a:noFill/>
                    </a:lnT>
                    <a:lnB>
                      <a:noFill/>
                    </a:lnB>
                    <a:solidFill>
                      <a:srgbClr val="B7DEE8"/>
                    </a:solidFill>
                  </a:tcPr>
                </a:tc>
                <a:tc>
                  <a:txBody>
                    <a:bodyPr/>
                    <a:lstStyle/>
                    <a:p>
                      <a:pPr algn="ctr" fontAlgn="ctr"/>
                      <a:r>
                        <a:rPr lang="fr-FR" sz="1200" b="0" i="0" u="none" strike="noStrike">
                          <a:solidFill>
                            <a:srgbClr val="000000"/>
                          </a:solidFill>
                          <a:effectLst/>
                          <a:latin typeface="Calibri"/>
                        </a:rPr>
                        <a:t>55</a:t>
                      </a:r>
                    </a:p>
                  </a:txBody>
                  <a:tcPr marL="12700" marR="12700" marT="12700" marB="0" anchor="ctr">
                    <a:lnL>
                      <a:noFill/>
                    </a:lnL>
                    <a:lnR>
                      <a:noFill/>
                    </a:lnR>
                    <a:lnT>
                      <a:noFill/>
                    </a:lnT>
                    <a:lnB>
                      <a:noFill/>
                    </a:lnB>
                    <a:solidFill>
                      <a:srgbClr val="8DB4E2"/>
                    </a:solidFill>
                  </a:tcPr>
                </a:tc>
                <a:extLst>
                  <a:ext uri="{0D108BD9-81ED-4DB2-BD59-A6C34878D82A}">
                    <a16:rowId xmlns:a16="http://schemas.microsoft.com/office/drawing/2014/main" xmlns="" val="10004"/>
                  </a:ext>
                </a:extLst>
              </a:tr>
              <a:tr h="203202">
                <a:tc>
                  <a:txBody>
                    <a:bodyPr/>
                    <a:lstStyle/>
                    <a:p>
                      <a:pPr algn="l" fontAlgn="ctr"/>
                      <a:r>
                        <a:rPr lang="fr-FR" sz="1100" b="1" i="0" u="none" strike="noStrike">
                          <a:solidFill>
                            <a:srgbClr val="E26B0A"/>
                          </a:solidFill>
                          <a:effectLst/>
                          <a:latin typeface="Calibri"/>
                        </a:rPr>
                        <a:t>Solutions</a:t>
                      </a:r>
                    </a:p>
                  </a:txBody>
                  <a:tcPr marL="12700" marR="12700" marT="12700" marB="0" anchor="ctr">
                    <a:lnL>
                      <a:noFill/>
                    </a:lnL>
                    <a:lnR>
                      <a:noFill/>
                    </a:lnR>
                    <a:lnT>
                      <a:noFill/>
                    </a:lnT>
                    <a:lnB>
                      <a:noFill/>
                    </a:lnB>
                    <a:solidFill>
                      <a:srgbClr val="E4DFEC"/>
                    </a:solidFill>
                  </a:tcPr>
                </a:tc>
                <a:tc>
                  <a:txBody>
                    <a:bodyPr/>
                    <a:lstStyle/>
                    <a:p>
                      <a:pPr algn="ctr" fontAlgn="ctr"/>
                      <a:r>
                        <a:rPr lang="is-IS" sz="1200" b="0" i="0" u="none" strike="noStrike">
                          <a:solidFill>
                            <a:srgbClr val="000000"/>
                          </a:solidFill>
                          <a:effectLst/>
                          <a:latin typeface="Calibri"/>
                        </a:rPr>
                        <a:t>13</a:t>
                      </a:r>
                    </a:p>
                  </a:txBody>
                  <a:tcPr marL="12700" marR="12700" marT="12700" marB="0" anchor="ctr">
                    <a:lnL>
                      <a:noFill/>
                    </a:lnL>
                    <a:lnR>
                      <a:noFill/>
                    </a:lnR>
                    <a:lnT>
                      <a:noFill/>
                    </a:lnT>
                    <a:lnB>
                      <a:noFill/>
                    </a:lnB>
                    <a:solidFill>
                      <a:srgbClr val="D8E4BC"/>
                    </a:solidFill>
                  </a:tcPr>
                </a:tc>
                <a:tc>
                  <a:txBody>
                    <a:bodyPr/>
                    <a:lstStyle/>
                    <a:p>
                      <a:pPr algn="ctr" fontAlgn="ctr"/>
                      <a:r>
                        <a:rPr lang="fr-FR" sz="1200" b="0" i="0" u="none" strike="noStrike">
                          <a:solidFill>
                            <a:srgbClr val="000000"/>
                          </a:solidFill>
                          <a:effectLst/>
                          <a:latin typeface="Calibri"/>
                        </a:rPr>
                        <a:t>10</a:t>
                      </a:r>
                    </a:p>
                  </a:txBody>
                  <a:tcPr marL="12700" marR="12700" marT="12700" marB="0" anchor="ctr">
                    <a:lnL>
                      <a:noFill/>
                    </a:lnL>
                    <a:lnR>
                      <a:noFill/>
                    </a:lnR>
                    <a:lnT>
                      <a:noFill/>
                    </a:lnT>
                    <a:lnB>
                      <a:noFill/>
                    </a:lnB>
                    <a:solidFill>
                      <a:srgbClr val="76933C"/>
                    </a:solidFill>
                  </a:tcPr>
                </a:tc>
                <a:tc>
                  <a:txBody>
                    <a:bodyPr/>
                    <a:lstStyle/>
                    <a:p>
                      <a:pPr algn="ctr" fontAlgn="ctr"/>
                      <a:r>
                        <a:rPr lang="fr-FR" sz="1200" b="0" i="0" u="none" strike="noStrike">
                          <a:solidFill>
                            <a:srgbClr val="000000"/>
                          </a:solidFill>
                          <a:effectLst/>
                          <a:latin typeface="Calibri"/>
                        </a:rPr>
                        <a:t>0</a:t>
                      </a:r>
                    </a:p>
                  </a:txBody>
                  <a:tcPr marL="12700" marR="12700" marT="12700" marB="0" anchor="ctr">
                    <a:lnL>
                      <a:noFill/>
                    </a:lnL>
                    <a:lnR>
                      <a:noFill/>
                    </a:lnR>
                    <a:lnT>
                      <a:noFill/>
                    </a:lnT>
                    <a:lnB>
                      <a:noFill/>
                    </a:lnB>
                    <a:solidFill>
                      <a:srgbClr val="FFFF00"/>
                    </a:solidFill>
                  </a:tcPr>
                </a:tc>
                <a:tc>
                  <a:txBody>
                    <a:bodyPr/>
                    <a:lstStyle/>
                    <a:p>
                      <a:pPr algn="ctr" fontAlgn="ctr"/>
                      <a:r>
                        <a:rPr lang="fr-FR" sz="1200" b="0" i="0" u="none" strike="noStrike">
                          <a:solidFill>
                            <a:srgbClr val="000000"/>
                          </a:solidFill>
                          <a:effectLst/>
                          <a:latin typeface="Calibri"/>
                        </a:rPr>
                        <a:t>43</a:t>
                      </a:r>
                    </a:p>
                  </a:txBody>
                  <a:tcPr marL="12700" marR="12700" marT="12700" marB="0" anchor="ctr">
                    <a:lnL>
                      <a:noFill/>
                    </a:lnL>
                    <a:lnR>
                      <a:noFill/>
                    </a:lnR>
                    <a:lnT>
                      <a:noFill/>
                    </a:lnT>
                    <a:lnB>
                      <a:noFill/>
                    </a:lnB>
                    <a:solidFill>
                      <a:srgbClr val="FABF8F"/>
                    </a:solidFill>
                  </a:tcPr>
                </a:tc>
                <a:tc>
                  <a:txBody>
                    <a:bodyPr/>
                    <a:lstStyle/>
                    <a:p>
                      <a:pPr algn="ctr" fontAlgn="ctr"/>
                      <a:r>
                        <a:rPr lang="is-IS" sz="1200" b="0" i="0" u="none" strike="noStrike">
                          <a:solidFill>
                            <a:srgbClr val="000000"/>
                          </a:solidFill>
                          <a:effectLst/>
                          <a:latin typeface="Calibri"/>
                        </a:rPr>
                        <a:t>48</a:t>
                      </a:r>
                    </a:p>
                  </a:txBody>
                  <a:tcPr marL="12700" marR="12700" marT="12700" marB="0" anchor="ctr">
                    <a:lnL>
                      <a:noFill/>
                    </a:lnL>
                    <a:lnR>
                      <a:noFill/>
                    </a:lnR>
                    <a:lnT>
                      <a:noFill/>
                    </a:lnT>
                    <a:lnB>
                      <a:noFill/>
                    </a:lnB>
                    <a:solidFill>
                      <a:srgbClr val="DA9694"/>
                    </a:solidFill>
                  </a:tcPr>
                </a:tc>
                <a:tc>
                  <a:txBody>
                    <a:bodyPr/>
                    <a:lstStyle/>
                    <a:p>
                      <a:pPr algn="ctr" fontAlgn="ctr"/>
                      <a:r>
                        <a:rPr lang="fr-FR" sz="1200" b="0" i="0" u="none" strike="noStrike">
                          <a:solidFill>
                            <a:srgbClr val="000000"/>
                          </a:solidFill>
                          <a:effectLst/>
                          <a:latin typeface="Calibri"/>
                        </a:rPr>
                        <a:t>55</a:t>
                      </a:r>
                    </a:p>
                  </a:txBody>
                  <a:tcPr marL="12700" marR="12700" marT="12700" marB="0" anchor="ctr">
                    <a:lnL>
                      <a:noFill/>
                    </a:lnL>
                    <a:lnR>
                      <a:noFill/>
                    </a:lnR>
                    <a:lnT>
                      <a:noFill/>
                    </a:lnT>
                    <a:lnB>
                      <a:noFill/>
                    </a:lnB>
                    <a:solidFill>
                      <a:srgbClr val="B7DEE8"/>
                    </a:solidFill>
                  </a:tcPr>
                </a:tc>
                <a:tc>
                  <a:txBody>
                    <a:bodyPr/>
                    <a:lstStyle/>
                    <a:p>
                      <a:pPr algn="ctr" fontAlgn="ctr"/>
                      <a:r>
                        <a:rPr lang="fr-FR" sz="1200" b="0" i="0" u="none" strike="noStrike">
                          <a:solidFill>
                            <a:srgbClr val="000000"/>
                          </a:solidFill>
                          <a:effectLst/>
                          <a:latin typeface="Calibri"/>
                        </a:rPr>
                        <a:t>50</a:t>
                      </a:r>
                    </a:p>
                  </a:txBody>
                  <a:tcPr marL="12700" marR="12700" marT="12700" marB="0" anchor="ctr">
                    <a:lnL>
                      <a:noFill/>
                    </a:lnL>
                    <a:lnR>
                      <a:noFill/>
                    </a:lnR>
                    <a:lnT>
                      <a:noFill/>
                    </a:lnT>
                    <a:lnB>
                      <a:noFill/>
                    </a:lnB>
                    <a:solidFill>
                      <a:srgbClr val="8DB4E2"/>
                    </a:solidFill>
                  </a:tcPr>
                </a:tc>
                <a:extLst>
                  <a:ext uri="{0D108BD9-81ED-4DB2-BD59-A6C34878D82A}">
                    <a16:rowId xmlns:a16="http://schemas.microsoft.com/office/drawing/2014/main" xmlns="" val="10005"/>
                  </a:ext>
                </a:extLst>
              </a:tr>
              <a:tr h="203202">
                <a:tc>
                  <a:txBody>
                    <a:bodyPr/>
                    <a:lstStyle/>
                    <a:p>
                      <a:pPr algn="l" fontAlgn="ctr"/>
                      <a:r>
                        <a:rPr lang="fr-FR" sz="1100" b="1" i="0" u="none" strike="noStrike">
                          <a:solidFill>
                            <a:srgbClr val="E26B0A"/>
                          </a:solidFill>
                          <a:effectLst/>
                          <a:latin typeface="Calibri"/>
                        </a:rPr>
                        <a:t>Prototypage</a:t>
                      </a:r>
                    </a:p>
                  </a:txBody>
                  <a:tcPr marL="12700" marR="12700" marT="12700" marB="0" anchor="ctr">
                    <a:lnL>
                      <a:noFill/>
                    </a:lnL>
                    <a:lnR>
                      <a:noFill/>
                    </a:lnR>
                    <a:lnT>
                      <a:noFill/>
                    </a:lnT>
                    <a:lnB>
                      <a:noFill/>
                    </a:lnB>
                    <a:solidFill>
                      <a:srgbClr val="E4DFEC"/>
                    </a:solidFill>
                  </a:tcPr>
                </a:tc>
                <a:tc>
                  <a:txBody>
                    <a:bodyPr/>
                    <a:lstStyle/>
                    <a:p>
                      <a:pPr algn="ctr" fontAlgn="ctr"/>
                      <a:r>
                        <a:rPr lang="fr-FR" sz="1200" b="0" i="0" u="none" strike="noStrike">
                          <a:solidFill>
                            <a:srgbClr val="000000"/>
                          </a:solidFill>
                          <a:effectLst/>
                          <a:latin typeface="Calibri"/>
                        </a:rPr>
                        <a:t>15</a:t>
                      </a:r>
                    </a:p>
                  </a:txBody>
                  <a:tcPr marL="12700" marR="12700" marT="12700" marB="0" anchor="ctr">
                    <a:lnL>
                      <a:noFill/>
                    </a:lnL>
                    <a:lnR>
                      <a:noFill/>
                    </a:lnR>
                    <a:lnT>
                      <a:noFill/>
                    </a:lnT>
                    <a:lnB>
                      <a:noFill/>
                    </a:lnB>
                    <a:solidFill>
                      <a:srgbClr val="D8E4BC"/>
                    </a:solidFill>
                  </a:tcPr>
                </a:tc>
                <a:tc>
                  <a:txBody>
                    <a:bodyPr/>
                    <a:lstStyle/>
                    <a:p>
                      <a:pPr algn="ctr" fontAlgn="ctr"/>
                      <a:r>
                        <a:rPr lang="is-IS" sz="1200" b="0" i="0" u="none" strike="noStrike">
                          <a:solidFill>
                            <a:srgbClr val="000000"/>
                          </a:solidFill>
                          <a:effectLst/>
                          <a:latin typeface="Calibri"/>
                        </a:rPr>
                        <a:t>26</a:t>
                      </a:r>
                    </a:p>
                  </a:txBody>
                  <a:tcPr marL="12700" marR="12700" marT="12700" marB="0" anchor="ctr">
                    <a:lnL>
                      <a:noFill/>
                    </a:lnL>
                    <a:lnR>
                      <a:noFill/>
                    </a:lnR>
                    <a:lnT>
                      <a:noFill/>
                    </a:lnT>
                    <a:lnB>
                      <a:noFill/>
                    </a:lnB>
                    <a:solidFill>
                      <a:srgbClr val="76933C"/>
                    </a:solidFill>
                  </a:tcPr>
                </a:tc>
                <a:tc>
                  <a:txBody>
                    <a:bodyPr/>
                    <a:lstStyle/>
                    <a:p>
                      <a:pPr algn="ctr" fontAlgn="ctr"/>
                      <a:r>
                        <a:rPr lang="fr-FR" sz="1200" b="0" i="0" u="none" strike="noStrike">
                          <a:solidFill>
                            <a:srgbClr val="000000"/>
                          </a:solidFill>
                          <a:effectLst/>
                          <a:latin typeface="Calibri"/>
                        </a:rPr>
                        <a:t>16</a:t>
                      </a:r>
                    </a:p>
                  </a:txBody>
                  <a:tcPr marL="12700" marR="12700" marT="12700" marB="0" anchor="ctr">
                    <a:lnL>
                      <a:noFill/>
                    </a:lnL>
                    <a:lnR>
                      <a:noFill/>
                    </a:lnR>
                    <a:lnT>
                      <a:noFill/>
                    </a:lnT>
                    <a:lnB>
                      <a:noFill/>
                    </a:lnB>
                    <a:solidFill>
                      <a:srgbClr val="FFFF00"/>
                    </a:solidFill>
                  </a:tcPr>
                </a:tc>
                <a:tc>
                  <a:txBody>
                    <a:bodyPr/>
                    <a:lstStyle/>
                    <a:p>
                      <a:pPr algn="ctr" fontAlgn="ctr"/>
                      <a:r>
                        <a:rPr lang="fi-FI" sz="1200" b="0" i="0" u="none" strike="noStrike">
                          <a:solidFill>
                            <a:srgbClr val="000000"/>
                          </a:solidFill>
                          <a:effectLst/>
                          <a:latin typeface="Calibri"/>
                        </a:rPr>
                        <a:t>18</a:t>
                      </a:r>
                    </a:p>
                  </a:txBody>
                  <a:tcPr marL="12700" marR="12700" marT="12700" marB="0" anchor="ctr">
                    <a:lnL>
                      <a:noFill/>
                    </a:lnL>
                    <a:lnR>
                      <a:noFill/>
                    </a:lnR>
                    <a:lnT>
                      <a:noFill/>
                    </a:lnT>
                    <a:lnB>
                      <a:noFill/>
                    </a:lnB>
                    <a:solidFill>
                      <a:srgbClr val="FABF8F"/>
                    </a:solidFill>
                  </a:tcPr>
                </a:tc>
                <a:tc>
                  <a:txBody>
                    <a:bodyPr/>
                    <a:lstStyle/>
                    <a:p>
                      <a:pPr algn="ctr" fontAlgn="ctr"/>
                      <a:r>
                        <a:rPr lang="is-IS" sz="1200" b="0" i="0" u="none" strike="noStrike">
                          <a:solidFill>
                            <a:srgbClr val="000000"/>
                          </a:solidFill>
                          <a:effectLst/>
                          <a:latin typeface="Calibri"/>
                        </a:rPr>
                        <a:t>24</a:t>
                      </a:r>
                    </a:p>
                  </a:txBody>
                  <a:tcPr marL="12700" marR="12700" marT="12700" marB="0" anchor="ctr">
                    <a:lnL>
                      <a:noFill/>
                    </a:lnL>
                    <a:lnR>
                      <a:noFill/>
                    </a:lnR>
                    <a:lnT>
                      <a:noFill/>
                    </a:lnT>
                    <a:lnB>
                      <a:noFill/>
                    </a:lnB>
                    <a:solidFill>
                      <a:srgbClr val="DA9694"/>
                    </a:solidFill>
                  </a:tcPr>
                </a:tc>
                <a:tc>
                  <a:txBody>
                    <a:bodyPr/>
                    <a:lstStyle/>
                    <a:p>
                      <a:pPr algn="ctr" fontAlgn="ctr"/>
                      <a:r>
                        <a:rPr lang="is-IS" sz="1200" b="0" i="0" u="none" strike="noStrike">
                          <a:solidFill>
                            <a:srgbClr val="000000"/>
                          </a:solidFill>
                          <a:effectLst/>
                          <a:latin typeface="Calibri"/>
                        </a:rPr>
                        <a:t>12</a:t>
                      </a:r>
                    </a:p>
                  </a:txBody>
                  <a:tcPr marL="12700" marR="12700" marT="12700" marB="0" anchor="ctr">
                    <a:lnL>
                      <a:noFill/>
                    </a:lnL>
                    <a:lnR>
                      <a:noFill/>
                    </a:lnR>
                    <a:lnT>
                      <a:noFill/>
                    </a:lnT>
                    <a:lnB>
                      <a:noFill/>
                    </a:lnB>
                    <a:solidFill>
                      <a:srgbClr val="B7DEE8"/>
                    </a:solidFill>
                  </a:tcPr>
                </a:tc>
                <a:tc>
                  <a:txBody>
                    <a:bodyPr/>
                    <a:lstStyle/>
                    <a:p>
                      <a:pPr algn="ctr" fontAlgn="ctr"/>
                      <a:r>
                        <a:rPr lang="fr-FR" sz="1200" b="0" i="0" u="none" strike="noStrike">
                          <a:solidFill>
                            <a:srgbClr val="000000"/>
                          </a:solidFill>
                          <a:effectLst/>
                          <a:latin typeface="Calibri"/>
                        </a:rPr>
                        <a:t>16</a:t>
                      </a:r>
                    </a:p>
                  </a:txBody>
                  <a:tcPr marL="12700" marR="12700" marT="12700" marB="0" anchor="ctr">
                    <a:lnL>
                      <a:noFill/>
                    </a:lnL>
                    <a:lnR>
                      <a:noFill/>
                    </a:lnR>
                    <a:lnT>
                      <a:noFill/>
                    </a:lnT>
                    <a:lnB>
                      <a:noFill/>
                    </a:lnB>
                    <a:solidFill>
                      <a:srgbClr val="8DB4E2"/>
                    </a:solidFill>
                  </a:tcPr>
                </a:tc>
                <a:extLst>
                  <a:ext uri="{0D108BD9-81ED-4DB2-BD59-A6C34878D82A}">
                    <a16:rowId xmlns:a16="http://schemas.microsoft.com/office/drawing/2014/main" xmlns="" val="10006"/>
                  </a:ext>
                </a:extLst>
              </a:tr>
              <a:tr h="203202">
                <a:tc>
                  <a:txBody>
                    <a:bodyPr/>
                    <a:lstStyle/>
                    <a:p>
                      <a:pPr algn="l" fontAlgn="b"/>
                      <a:endParaRPr lang="fr-FR" sz="12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ctr"/>
                      <a:endParaRPr lang="fr-FR" sz="1200" b="0" i="0" u="none" strike="noStrike">
                        <a:solidFill>
                          <a:srgbClr val="000000"/>
                        </a:solidFill>
                        <a:effectLst/>
                        <a:latin typeface="Calibri"/>
                      </a:endParaRPr>
                    </a:p>
                  </a:txBody>
                  <a:tcPr marL="12700" marR="12700" marT="12700" marB="0" anchor="ctr">
                    <a:lnL>
                      <a:noFill/>
                    </a:lnL>
                    <a:lnR>
                      <a:noFill/>
                    </a:lnR>
                    <a:lnT>
                      <a:noFill/>
                    </a:lnT>
                    <a:lnB>
                      <a:noFill/>
                    </a:lnB>
                  </a:tcPr>
                </a:tc>
                <a:tc>
                  <a:txBody>
                    <a:bodyPr/>
                    <a:lstStyle/>
                    <a:p>
                      <a:pPr algn="ctr" fontAlgn="ctr"/>
                      <a:endParaRPr lang="fr-FR" sz="1200" b="0" i="0" u="none" strike="noStrike">
                        <a:solidFill>
                          <a:srgbClr val="000000"/>
                        </a:solidFill>
                        <a:effectLst/>
                        <a:latin typeface="Calibri"/>
                      </a:endParaRPr>
                    </a:p>
                  </a:txBody>
                  <a:tcPr marL="12700" marR="12700" marT="12700" marB="0" anchor="ctr">
                    <a:lnL>
                      <a:noFill/>
                    </a:lnL>
                    <a:lnR>
                      <a:noFill/>
                    </a:lnR>
                    <a:lnT>
                      <a:noFill/>
                    </a:lnT>
                    <a:lnB>
                      <a:noFill/>
                    </a:lnB>
                  </a:tcPr>
                </a:tc>
                <a:tc>
                  <a:txBody>
                    <a:bodyPr/>
                    <a:lstStyle/>
                    <a:p>
                      <a:pPr algn="ctr" fontAlgn="ctr"/>
                      <a:endParaRPr lang="fr-FR" sz="1200" b="0" i="0" u="none" strike="noStrike">
                        <a:solidFill>
                          <a:srgbClr val="000000"/>
                        </a:solidFill>
                        <a:effectLst/>
                        <a:latin typeface="Calibri"/>
                      </a:endParaRPr>
                    </a:p>
                  </a:txBody>
                  <a:tcPr marL="12700" marR="12700" marT="12700" marB="0" anchor="ctr">
                    <a:lnL>
                      <a:noFill/>
                    </a:lnL>
                    <a:lnR>
                      <a:noFill/>
                    </a:lnR>
                    <a:lnT>
                      <a:noFill/>
                    </a:lnT>
                    <a:lnB>
                      <a:noFill/>
                    </a:lnB>
                  </a:tcPr>
                </a:tc>
                <a:tc>
                  <a:txBody>
                    <a:bodyPr/>
                    <a:lstStyle/>
                    <a:p>
                      <a:pPr algn="ctr" fontAlgn="ctr"/>
                      <a:endParaRPr lang="fr-FR" sz="1200" b="0" i="0" u="none" strike="noStrike">
                        <a:solidFill>
                          <a:srgbClr val="000000"/>
                        </a:solidFill>
                        <a:effectLst/>
                        <a:latin typeface="Calibri"/>
                      </a:endParaRPr>
                    </a:p>
                  </a:txBody>
                  <a:tcPr marL="12700" marR="12700" marT="12700" marB="0" anchor="ctr">
                    <a:lnL>
                      <a:noFill/>
                    </a:lnL>
                    <a:lnR>
                      <a:noFill/>
                    </a:lnR>
                    <a:lnT>
                      <a:noFill/>
                    </a:lnT>
                    <a:lnB>
                      <a:noFill/>
                    </a:lnB>
                  </a:tcPr>
                </a:tc>
                <a:tc>
                  <a:txBody>
                    <a:bodyPr/>
                    <a:lstStyle/>
                    <a:p>
                      <a:pPr algn="ctr" fontAlgn="ctr"/>
                      <a:endParaRPr lang="fr-FR" sz="1200" b="0" i="0" u="none" strike="noStrike">
                        <a:solidFill>
                          <a:srgbClr val="000000"/>
                        </a:solidFill>
                        <a:effectLst/>
                        <a:latin typeface="Calibri"/>
                      </a:endParaRPr>
                    </a:p>
                  </a:txBody>
                  <a:tcPr marL="12700" marR="12700" marT="12700" marB="0" anchor="ctr">
                    <a:lnL>
                      <a:noFill/>
                    </a:lnL>
                    <a:lnR>
                      <a:noFill/>
                    </a:lnR>
                    <a:lnT>
                      <a:noFill/>
                    </a:lnT>
                    <a:lnB>
                      <a:noFill/>
                    </a:lnB>
                  </a:tcPr>
                </a:tc>
                <a:tc>
                  <a:txBody>
                    <a:bodyPr/>
                    <a:lstStyle/>
                    <a:p>
                      <a:pPr algn="ctr" fontAlgn="ctr"/>
                      <a:endParaRPr lang="fr-FR" sz="1200" b="0" i="0" u="none" strike="noStrike">
                        <a:solidFill>
                          <a:srgbClr val="000000"/>
                        </a:solidFill>
                        <a:effectLst/>
                        <a:latin typeface="Calibri"/>
                      </a:endParaRPr>
                    </a:p>
                  </a:txBody>
                  <a:tcPr marL="12700" marR="12700" marT="12700" marB="0" anchor="ctr">
                    <a:lnL>
                      <a:noFill/>
                    </a:lnL>
                    <a:lnR>
                      <a:noFill/>
                    </a:lnR>
                    <a:lnT>
                      <a:noFill/>
                    </a:lnT>
                    <a:lnB>
                      <a:noFill/>
                    </a:lnB>
                  </a:tcPr>
                </a:tc>
                <a:tc>
                  <a:txBody>
                    <a:bodyPr/>
                    <a:lstStyle/>
                    <a:p>
                      <a:pPr algn="ctr" fontAlgn="ctr"/>
                      <a:endParaRPr lang="fr-FR" sz="1200" b="0" i="0" u="none" strike="noStrike">
                        <a:solidFill>
                          <a:srgbClr val="000000"/>
                        </a:solidFill>
                        <a:effectLst/>
                        <a:latin typeface="Calibri"/>
                      </a:endParaRPr>
                    </a:p>
                  </a:txBody>
                  <a:tcPr marL="12700" marR="12700" marT="12700" marB="0" anchor="ctr">
                    <a:lnL>
                      <a:noFill/>
                    </a:lnL>
                    <a:lnR>
                      <a:noFill/>
                    </a:lnR>
                    <a:lnT>
                      <a:noFill/>
                    </a:lnT>
                    <a:lnB>
                      <a:noFill/>
                    </a:lnB>
                  </a:tcPr>
                </a:tc>
                <a:extLst>
                  <a:ext uri="{0D108BD9-81ED-4DB2-BD59-A6C34878D82A}">
                    <a16:rowId xmlns:a16="http://schemas.microsoft.com/office/drawing/2014/main" xmlns="" val="10007"/>
                  </a:ext>
                </a:extLst>
              </a:tr>
              <a:tr h="203202">
                <a:tc>
                  <a:txBody>
                    <a:bodyPr/>
                    <a:lstStyle/>
                    <a:p>
                      <a:pPr algn="l" fontAlgn="ctr"/>
                      <a:r>
                        <a:rPr lang="fr-FR" sz="1100" b="1" i="0" u="none" strike="noStrike">
                          <a:solidFill>
                            <a:srgbClr val="E26B0A"/>
                          </a:solidFill>
                          <a:effectLst/>
                          <a:latin typeface="Calibri"/>
                        </a:rPr>
                        <a:t>total</a:t>
                      </a:r>
                    </a:p>
                  </a:txBody>
                  <a:tcPr marL="12700" marR="12700" marT="12700" marB="0" anchor="ctr">
                    <a:lnL>
                      <a:noFill/>
                    </a:lnL>
                    <a:lnR>
                      <a:noFill/>
                    </a:lnR>
                    <a:lnT>
                      <a:noFill/>
                    </a:lnT>
                    <a:lnB>
                      <a:noFill/>
                    </a:lnB>
                    <a:solidFill>
                      <a:srgbClr val="E4DFEC"/>
                    </a:solidFill>
                  </a:tcPr>
                </a:tc>
                <a:tc>
                  <a:txBody>
                    <a:bodyPr/>
                    <a:lstStyle/>
                    <a:p>
                      <a:pPr algn="ctr" fontAlgn="ctr"/>
                      <a:r>
                        <a:rPr lang="is-IS" sz="1200" b="0" i="0" u="none" strike="noStrike" dirty="0">
                          <a:solidFill>
                            <a:srgbClr val="000000"/>
                          </a:solidFill>
                          <a:effectLst/>
                          <a:latin typeface="Calibri"/>
                        </a:rPr>
                        <a:t>92</a:t>
                      </a:r>
                    </a:p>
                  </a:txBody>
                  <a:tcPr marL="12700" marR="12700" marT="12700" marB="0" anchor="ctr">
                    <a:lnL>
                      <a:noFill/>
                    </a:lnL>
                    <a:lnR>
                      <a:noFill/>
                    </a:lnR>
                    <a:lnT>
                      <a:noFill/>
                    </a:lnT>
                    <a:lnB>
                      <a:noFill/>
                    </a:lnB>
                  </a:tcPr>
                </a:tc>
                <a:tc>
                  <a:txBody>
                    <a:bodyPr/>
                    <a:lstStyle/>
                    <a:p>
                      <a:pPr algn="ctr" fontAlgn="b"/>
                      <a:r>
                        <a:rPr lang="is-IS" sz="1200" b="0" i="0" u="none" strike="noStrike" dirty="0">
                          <a:solidFill>
                            <a:srgbClr val="000000"/>
                          </a:solidFill>
                          <a:effectLst/>
                          <a:latin typeface="Calibri"/>
                        </a:rPr>
                        <a:t>273</a:t>
                      </a:r>
                    </a:p>
                  </a:txBody>
                  <a:tcPr marL="12700" marR="12700" marT="12700" marB="0" anchor="ctr">
                    <a:lnL>
                      <a:noFill/>
                    </a:lnL>
                    <a:lnR>
                      <a:noFill/>
                    </a:lnR>
                    <a:lnT>
                      <a:noFill/>
                    </a:lnT>
                    <a:lnB>
                      <a:noFill/>
                    </a:lnB>
                  </a:tcPr>
                </a:tc>
                <a:tc>
                  <a:txBody>
                    <a:bodyPr/>
                    <a:lstStyle/>
                    <a:p>
                      <a:pPr algn="ctr" fontAlgn="b"/>
                      <a:r>
                        <a:rPr lang="fr-FR" sz="1200" b="0" i="0" u="none" strike="noStrike" dirty="0">
                          <a:solidFill>
                            <a:srgbClr val="000000"/>
                          </a:solidFill>
                          <a:effectLst/>
                          <a:latin typeface="Calibri"/>
                        </a:rPr>
                        <a:t>91</a:t>
                      </a:r>
                    </a:p>
                  </a:txBody>
                  <a:tcPr marL="12700" marR="12700" marT="12700" marB="0" anchor="ctr">
                    <a:lnL>
                      <a:noFill/>
                    </a:lnL>
                    <a:lnR>
                      <a:noFill/>
                    </a:lnR>
                    <a:lnT>
                      <a:noFill/>
                    </a:lnT>
                    <a:lnB>
                      <a:noFill/>
                    </a:lnB>
                  </a:tcPr>
                </a:tc>
                <a:tc>
                  <a:txBody>
                    <a:bodyPr/>
                    <a:lstStyle/>
                    <a:p>
                      <a:pPr algn="ctr" fontAlgn="b"/>
                      <a:r>
                        <a:rPr lang="is-IS" sz="1200" b="0" i="0" u="none" strike="noStrike" dirty="0">
                          <a:solidFill>
                            <a:srgbClr val="000000"/>
                          </a:solidFill>
                          <a:effectLst/>
                          <a:latin typeface="Calibri"/>
                        </a:rPr>
                        <a:t>233</a:t>
                      </a:r>
                    </a:p>
                  </a:txBody>
                  <a:tcPr marL="12700" marR="12700" marT="12700" marB="0" anchor="ctr">
                    <a:lnL>
                      <a:noFill/>
                    </a:lnL>
                    <a:lnR>
                      <a:noFill/>
                    </a:lnR>
                    <a:lnT>
                      <a:noFill/>
                    </a:lnT>
                    <a:lnB>
                      <a:noFill/>
                    </a:lnB>
                  </a:tcPr>
                </a:tc>
                <a:tc>
                  <a:txBody>
                    <a:bodyPr/>
                    <a:lstStyle/>
                    <a:p>
                      <a:pPr algn="ctr" fontAlgn="b"/>
                      <a:r>
                        <a:rPr lang="is-IS" sz="1200" b="0" i="0" u="none" strike="noStrike" dirty="0">
                          <a:solidFill>
                            <a:srgbClr val="000000"/>
                          </a:solidFill>
                          <a:effectLst/>
                          <a:latin typeface="Calibri"/>
                        </a:rPr>
                        <a:t>233</a:t>
                      </a:r>
                    </a:p>
                  </a:txBody>
                  <a:tcPr marL="12700" marR="12700" marT="12700" marB="0" anchor="ctr">
                    <a:lnL>
                      <a:noFill/>
                    </a:lnL>
                    <a:lnR>
                      <a:noFill/>
                    </a:lnR>
                    <a:lnT>
                      <a:noFill/>
                    </a:lnT>
                    <a:lnB>
                      <a:noFill/>
                    </a:lnB>
                  </a:tcPr>
                </a:tc>
                <a:tc>
                  <a:txBody>
                    <a:bodyPr/>
                    <a:lstStyle/>
                    <a:p>
                      <a:pPr algn="ctr" fontAlgn="b"/>
                      <a:r>
                        <a:rPr lang="is-IS" sz="1200" b="0" i="0" u="none" strike="noStrike" dirty="0">
                          <a:solidFill>
                            <a:srgbClr val="000000"/>
                          </a:solidFill>
                          <a:effectLst/>
                          <a:latin typeface="Calibri"/>
                        </a:rPr>
                        <a:t>233</a:t>
                      </a:r>
                    </a:p>
                  </a:txBody>
                  <a:tcPr marL="12700" marR="12700" marT="12700" marB="0" anchor="ctr">
                    <a:lnL>
                      <a:noFill/>
                    </a:lnL>
                    <a:lnR>
                      <a:noFill/>
                    </a:lnR>
                    <a:lnT>
                      <a:noFill/>
                    </a:lnT>
                    <a:lnB>
                      <a:noFill/>
                    </a:lnB>
                  </a:tcPr>
                </a:tc>
                <a:tc>
                  <a:txBody>
                    <a:bodyPr/>
                    <a:lstStyle/>
                    <a:p>
                      <a:pPr algn="ctr" fontAlgn="b"/>
                      <a:r>
                        <a:rPr lang="is-IS" sz="1200" b="0" i="0" u="none" strike="noStrike" dirty="0">
                          <a:solidFill>
                            <a:srgbClr val="000000"/>
                          </a:solidFill>
                          <a:effectLst/>
                          <a:latin typeface="Calibri"/>
                        </a:rPr>
                        <a:t>233</a:t>
                      </a:r>
                    </a:p>
                  </a:txBody>
                  <a:tcPr marL="12700" marR="12700" marT="12700" marB="0" anchor="ctr">
                    <a:lnL>
                      <a:noFill/>
                    </a:lnL>
                    <a:lnR>
                      <a:noFill/>
                    </a:lnR>
                    <a:lnT>
                      <a:noFill/>
                    </a:lnT>
                    <a:lnB>
                      <a:noFill/>
                    </a:lnB>
                  </a:tcPr>
                </a:tc>
                <a:extLst>
                  <a:ext uri="{0D108BD9-81ED-4DB2-BD59-A6C34878D82A}">
                    <a16:rowId xmlns:a16="http://schemas.microsoft.com/office/drawing/2014/main" xmlns="" val="10008"/>
                  </a:ext>
                </a:extLst>
              </a:tr>
            </a:tbl>
          </a:graphicData>
        </a:graphic>
      </p:graphicFrame>
      <p:sp>
        <p:nvSpPr>
          <p:cNvPr id="33" name="Rectangle 32">
            <a:extLst>
              <a:ext uri="{FF2B5EF4-FFF2-40B4-BE49-F238E27FC236}">
                <a16:creationId xmlns:a16="http://schemas.microsoft.com/office/drawing/2014/main" xmlns="" id="{8D89AFB3-2A21-484E-B204-F60F59940420}"/>
              </a:ext>
            </a:extLst>
          </p:cNvPr>
          <p:cNvSpPr/>
          <p:nvPr/>
        </p:nvSpPr>
        <p:spPr>
          <a:xfrm>
            <a:off x="5671779" y="4221736"/>
            <a:ext cx="2919377" cy="1421609"/>
          </a:xfrm>
          <a:prstGeom prst="rect">
            <a:avLst/>
          </a:prstGeom>
          <a:solidFill>
            <a:srgbClr val="A6A6A6"/>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t>En première, </a:t>
            </a:r>
          </a:p>
          <a:p>
            <a:r>
              <a:rPr lang="fr-FR" dirty="0"/>
              <a:t>33 semaines </a:t>
            </a:r>
            <a:r>
              <a:rPr lang="mr-IN" dirty="0"/>
              <a:t>–</a:t>
            </a:r>
            <a:r>
              <a:rPr lang="fr-FR" dirty="0"/>
              <a:t> 36H de projet</a:t>
            </a:r>
          </a:p>
          <a:p>
            <a:r>
              <a:rPr lang="fr-FR" dirty="0"/>
              <a:t>En Terminale, </a:t>
            </a:r>
          </a:p>
          <a:p>
            <a:r>
              <a:rPr lang="fr-FR" dirty="0"/>
              <a:t>33 semaines </a:t>
            </a:r>
            <a:r>
              <a:rPr lang="mr-IN" dirty="0"/>
              <a:t>–</a:t>
            </a:r>
            <a:r>
              <a:rPr lang="fr-FR" dirty="0"/>
              <a:t> 72H de projet</a:t>
            </a:r>
          </a:p>
        </p:txBody>
      </p:sp>
      <p:sp>
        <p:nvSpPr>
          <p:cNvPr id="39" name="Rectangle 38">
            <a:extLst>
              <a:ext uri="{FF2B5EF4-FFF2-40B4-BE49-F238E27FC236}">
                <a16:creationId xmlns:a16="http://schemas.microsoft.com/office/drawing/2014/main" xmlns="" id="{FBB44C79-D56B-E849-A091-DCC5F3396F7C}"/>
              </a:ext>
            </a:extLst>
          </p:cNvPr>
          <p:cNvSpPr/>
          <p:nvPr/>
        </p:nvSpPr>
        <p:spPr>
          <a:xfrm>
            <a:off x="5490631" y="4221737"/>
            <a:ext cx="160732" cy="1421608"/>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sp>
        <p:nvSpPr>
          <p:cNvPr id="40" name="ZoneTexte 39"/>
          <p:cNvSpPr txBox="1"/>
          <p:nvPr/>
        </p:nvSpPr>
        <p:spPr>
          <a:xfrm>
            <a:off x="2903889" y="6068959"/>
            <a:ext cx="634982" cy="369332"/>
          </a:xfrm>
          <a:prstGeom prst="rect">
            <a:avLst/>
          </a:prstGeom>
          <a:solidFill>
            <a:srgbClr val="FFFF00"/>
          </a:solidFill>
        </p:spPr>
        <p:txBody>
          <a:bodyPr wrap="square" rtlCol="0">
            <a:spAutoFit/>
          </a:bodyPr>
          <a:lstStyle/>
          <a:p>
            <a:r>
              <a:rPr lang="fr-FR" dirty="0"/>
              <a:t>28%</a:t>
            </a:r>
          </a:p>
        </p:txBody>
      </p:sp>
    </p:spTree>
    <p:extLst>
      <p:ext uri="{BB962C8B-B14F-4D97-AF65-F5344CB8AC3E}">
        <p14:creationId xmlns:p14="http://schemas.microsoft.com/office/powerpoint/2010/main" val="20206657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Le programme des connaissances associées</a:t>
            </a:r>
            <a:endParaRPr lang="fr-FR" dirty="0"/>
          </a:p>
        </p:txBody>
      </p:sp>
      <p:sp>
        <p:nvSpPr>
          <p:cNvPr id="34" name="Rectangle 33">
            <a:extLst>
              <a:ext uri="{FF2B5EF4-FFF2-40B4-BE49-F238E27FC236}">
                <a16:creationId xmlns="" xmlns:a16="http://schemas.microsoft.com/office/drawing/2014/main" id="{C2E70F5F-98E0-BC4B-AF4C-6B6B917566E0}"/>
              </a:ext>
            </a:extLst>
          </p:cNvPr>
          <p:cNvSpPr/>
          <p:nvPr/>
        </p:nvSpPr>
        <p:spPr>
          <a:xfrm>
            <a:off x="1733250" y="1401157"/>
            <a:ext cx="5905143" cy="437673"/>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bg1"/>
                </a:solidFill>
              </a:rPr>
              <a:t>Connaissances</a:t>
            </a:r>
          </a:p>
        </p:txBody>
      </p:sp>
      <p:sp>
        <p:nvSpPr>
          <p:cNvPr id="35" name="Rectangle 34">
            <a:extLst>
              <a:ext uri="{FF2B5EF4-FFF2-40B4-BE49-F238E27FC236}">
                <a16:creationId xmlns="" xmlns:a16="http://schemas.microsoft.com/office/drawing/2014/main" id="{C2E70F5F-98E0-BC4B-AF4C-6B6B917566E0}"/>
              </a:ext>
            </a:extLst>
          </p:cNvPr>
          <p:cNvSpPr/>
          <p:nvPr/>
        </p:nvSpPr>
        <p:spPr>
          <a:xfrm>
            <a:off x="1733251" y="1839987"/>
            <a:ext cx="5905142" cy="4075358"/>
          </a:xfrm>
          <a:prstGeom prst="rect">
            <a:avLst/>
          </a:prstGeom>
          <a:solidFill>
            <a:srgbClr val="F8CEB1"/>
          </a:solidFill>
          <a:ln>
            <a:noFill/>
          </a:ln>
        </p:spPr>
        <p:style>
          <a:lnRef idx="0">
            <a:scrgbClr r="0" g="0" b="0"/>
          </a:lnRef>
          <a:fillRef idx="0">
            <a:scrgbClr r="0" g="0" b="0"/>
          </a:fillRef>
          <a:effectRef idx="0">
            <a:scrgbClr r="0" g="0" b="0"/>
          </a:effectRef>
          <a:fontRef idx="minor">
            <a:schemeClr val="lt1"/>
          </a:fontRef>
        </p:style>
        <p:txBody>
          <a:bodyPr rtlCol="0" anchor="t"/>
          <a:lstStyle/>
          <a:p>
            <a:pPr marL="268288" lvl="0" indent="-268288">
              <a:spcAft>
                <a:spcPts val="600"/>
              </a:spcAft>
              <a:buFont typeface="+mj-lt"/>
              <a:buAutoNum type="arabicPeriod"/>
            </a:pPr>
            <a:r>
              <a:rPr lang="fr-FR" sz="2000" dirty="0">
                <a:solidFill>
                  <a:schemeClr val="tx1"/>
                </a:solidFill>
              </a:rPr>
              <a:t>Principes de conception des produits et développement durable</a:t>
            </a:r>
          </a:p>
          <a:p>
            <a:pPr marL="268288" indent="-268288">
              <a:spcAft>
                <a:spcPts val="600"/>
              </a:spcAft>
              <a:buFont typeface="+mj-lt"/>
              <a:buAutoNum type="arabicPeriod"/>
            </a:pPr>
            <a:r>
              <a:rPr lang="fr-FR" sz="2000" dirty="0">
                <a:solidFill>
                  <a:schemeClr val="tx1"/>
                </a:solidFill>
              </a:rPr>
              <a:t>Approche fonctionnelle et structurelle des produits</a:t>
            </a:r>
            <a:br>
              <a:rPr lang="fr-FR" sz="2000" dirty="0">
                <a:solidFill>
                  <a:schemeClr val="tx1"/>
                </a:solidFill>
              </a:rPr>
            </a:br>
            <a:r>
              <a:rPr lang="fr-FR" sz="1600" dirty="0">
                <a:solidFill>
                  <a:schemeClr val="accent1">
                    <a:lumMod val="75000"/>
                  </a:schemeClr>
                </a:solidFill>
              </a:rPr>
              <a:t>Approche des flux MEI, chaîne de puissance, application logicielle</a:t>
            </a:r>
          </a:p>
          <a:p>
            <a:pPr marL="268288" indent="-268288">
              <a:spcAft>
                <a:spcPts val="600"/>
              </a:spcAft>
              <a:buFont typeface="+mj-lt"/>
              <a:buAutoNum type="arabicPeriod"/>
            </a:pPr>
            <a:r>
              <a:rPr lang="fr-FR" sz="2000" dirty="0">
                <a:solidFill>
                  <a:schemeClr val="tx1"/>
                </a:solidFill>
              </a:rPr>
              <a:t>Approche comportementale des produits</a:t>
            </a:r>
            <a:br>
              <a:rPr lang="fr-FR" sz="2000" dirty="0">
                <a:solidFill>
                  <a:schemeClr val="tx1"/>
                </a:solidFill>
              </a:rPr>
            </a:br>
            <a:r>
              <a:rPr lang="fr-FR" sz="1600" dirty="0">
                <a:solidFill>
                  <a:schemeClr val="accent1">
                    <a:lumMod val="75000"/>
                  </a:schemeClr>
                </a:solidFill>
              </a:rPr>
              <a:t>Paramétrage et traitement des résultats, concept de mouvement </a:t>
            </a:r>
          </a:p>
          <a:p>
            <a:pPr marL="268288" indent="-268288">
              <a:spcAft>
                <a:spcPts val="600"/>
              </a:spcAft>
              <a:buFont typeface="+mj-lt"/>
              <a:buAutoNum type="arabicPeriod"/>
            </a:pPr>
            <a:r>
              <a:rPr lang="fr-FR" sz="2000" dirty="0">
                <a:solidFill>
                  <a:schemeClr val="tx1"/>
                </a:solidFill>
              </a:rPr>
              <a:t>Eco-conception des produits</a:t>
            </a:r>
            <a:br>
              <a:rPr lang="fr-FR" sz="2000" dirty="0">
                <a:solidFill>
                  <a:schemeClr val="tx1"/>
                </a:solidFill>
              </a:rPr>
            </a:br>
            <a:r>
              <a:rPr lang="fr-FR" sz="1600" dirty="0">
                <a:solidFill>
                  <a:schemeClr val="accent1">
                    <a:lumMod val="75000"/>
                  </a:schemeClr>
                </a:solidFill>
              </a:rPr>
              <a:t>Accentuation de la représentation numérique (BIM, jumeaux numérique…), réseaux intelligents</a:t>
            </a:r>
          </a:p>
          <a:p>
            <a:pPr marL="268288" indent="-268288">
              <a:spcAft>
                <a:spcPts val="600"/>
              </a:spcAft>
              <a:buFont typeface="+mj-lt"/>
              <a:buAutoNum type="arabicPeriod"/>
            </a:pPr>
            <a:r>
              <a:rPr lang="fr-FR" sz="2000" dirty="0">
                <a:solidFill>
                  <a:schemeClr val="tx1"/>
                </a:solidFill>
              </a:rPr>
              <a:t>Solutions constructives</a:t>
            </a:r>
            <a:br>
              <a:rPr lang="fr-FR" sz="2000" dirty="0">
                <a:solidFill>
                  <a:schemeClr val="tx1"/>
                </a:solidFill>
              </a:rPr>
            </a:br>
            <a:r>
              <a:rPr lang="fr-FR" sz="1600" dirty="0">
                <a:solidFill>
                  <a:schemeClr val="accent1">
                    <a:lumMod val="75000"/>
                  </a:schemeClr>
                </a:solidFill>
              </a:rPr>
              <a:t>Études approfondies en terminale par enseignement spécifique et allègement en enseignement commun</a:t>
            </a:r>
          </a:p>
          <a:p>
            <a:pPr marL="268288" indent="-268288">
              <a:spcAft>
                <a:spcPts val="600"/>
              </a:spcAft>
              <a:buFont typeface="+mj-lt"/>
              <a:buAutoNum type="arabicPeriod"/>
            </a:pPr>
            <a:r>
              <a:rPr lang="fr-FR" sz="2000" dirty="0">
                <a:solidFill>
                  <a:schemeClr val="tx1"/>
                </a:solidFill>
              </a:rPr>
              <a:t>Prototypage et expérimentations </a:t>
            </a:r>
          </a:p>
          <a:p>
            <a:pPr marL="268288" indent="-268288" algn="ctr"/>
            <a:endParaRPr lang="fr-FR" sz="1600" b="1" dirty="0">
              <a:solidFill>
                <a:schemeClr val="tx1"/>
              </a:solidFill>
            </a:endParaRPr>
          </a:p>
        </p:txBody>
      </p:sp>
    </p:spTree>
    <p:extLst>
      <p:ext uri="{BB962C8B-B14F-4D97-AF65-F5344CB8AC3E}">
        <p14:creationId xmlns:p14="http://schemas.microsoft.com/office/powerpoint/2010/main" val="20599663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Une acquisition active des connaissances</a:t>
            </a:r>
            <a:endParaRPr lang="fr-FR" dirty="0"/>
          </a:p>
        </p:txBody>
      </p:sp>
      <p:sp>
        <p:nvSpPr>
          <p:cNvPr id="6" name="Ellipse 5">
            <a:extLst>
              <a:ext uri="{FF2B5EF4-FFF2-40B4-BE49-F238E27FC236}">
                <a16:creationId xmlns="" xmlns:a16="http://schemas.microsoft.com/office/drawing/2014/main" id="{6405F818-6C27-4A4D-9210-3ABFE2D02292}"/>
              </a:ext>
            </a:extLst>
          </p:cNvPr>
          <p:cNvSpPr/>
          <p:nvPr/>
        </p:nvSpPr>
        <p:spPr>
          <a:xfrm>
            <a:off x="3084216" y="2036329"/>
            <a:ext cx="2946530" cy="2946530"/>
          </a:xfrm>
          <a:prstGeom prst="ellipse">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 name="Ellipse 6">
            <a:extLst>
              <a:ext uri="{FF2B5EF4-FFF2-40B4-BE49-F238E27FC236}">
                <a16:creationId xmlns="" xmlns:a16="http://schemas.microsoft.com/office/drawing/2014/main" id="{2C04B7E9-42AB-4DA0-980E-89AFA7676C95}"/>
              </a:ext>
            </a:extLst>
          </p:cNvPr>
          <p:cNvSpPr/>
          <p:nvPr/>
        </p:nvSpPr>
        <p:spPr>
          <a:xfrm>
            <a:off x="3442397" y="2335434"/>
            <a:ext cx="2230167" cy="2230167"/>
          </a:xfrm>
          <a:prstGeom prst="ellipse">
            <a:avLst/>
          </a:prstGeom>
          <a:solidFill>
            <a:schemeClr val="accent6">
              <a:lumMod val="60000"/>
              <a:lumOff val="4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Rectangle 7">
            <a:extLst>
              <a:ext uri="{FF2B5EF4-FFF2-40B4-BE49-F238E27FC236}">
                <a16:creationId xmlns="" xmlns:a16="http://schemas.microsoft.com/office/drawing/2014/main" id="{F0A0F4EB-9F88-4973-BAF2-54B3F6659502}"/>
              </a:ext>
            </a:extLst>
          </p:cNvPr>
          <p:cNvSpPr/>
          <p:nvPr/>
        </p:nvSpPr>
        <p:spPr>
          <a:xfrm>
            <a:off x="2163121" y="2468294"/>
            <a:ext cx="1944279" cy="1944279"/>
          </a:xfrm>
          <a:prstGeom prst="rect">
            <a:avLst/>
          </a:prstGeom>
          <a:solidFill>
            <a:schemeClr val="bg2">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 name="Ellipse 8">
            <a:extLst>
              <a:ext uri="{FF2B5EF4-FFF2-40B4-BE49-F238E27FC236}">
                <a16:creationId xmlns="" xmlns:a16="http://schemas.microsoft.com/office/drawing/2014/main" id="{4863EA4D-790A-4A4C-99E6-6A73BA33AB5E}"/>
              </a:ext>
            </a:extLst>
          </p:cNvPr>
          <p:cNvSpPr/>
          <p:nvPr/>
        </p:nvSpPr>
        <p:spPr>
          <a:xfrm>
            <a:off x="2430348" y="3154094"/>
            <a:ext cx="1280536" cy="5726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27000" rIns="27000" rtlCol="0" anchor="ctr"/>
          <a:lstStyle/>
          <a:p>
            <a:pPr algn="ctr"/>
            <a:r>
              <a:rPr lang="fr-FR" sz="1050" b="1" dirty="0">
                <a:solidFill>
                  <a:schemeClr val="tx1"/>
                </a:solidFill>
              </a:rPr>
              <a:t>Comportement attendu</a:t>
            </a:r>
          </a:p>
        </p:txBody>
      </p:sp>
      <p:sp>
        <p:nvSpPr>
          <p:cNvPr id="10" name="Rectangle 9">
            <a:extLst>
              <a:ext uri="{FF2B5EF4-FFF2-40B4-BE49-F238E27FC236}">
                <a16:creationId xmlns="" xmlns:a16="http://schemas.microsoft.com/office/drawing/2014/main" id="{A978AC24-D046-4DF3-B379-3185C887A232}"/>
              </a:ext>
            </a:extLst>
          </p:cNvPr>
          <p:cNvSpPr/>
          <p:nvPr/>
        </p:nvSpPr>
        <p:spPr>
          <a:xfrm>
            <a:off x="2163121" y="2468294"/>
            <a:ext cx="938742" cy="2035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solidFill>
                  <a:schemeClr val="tx1"/>
                </a:solidFill>
              </a:rPr>
              <a:t>UC</a:t>
            </a:r>
          </a:p>
        </p:txBody>
      </p:sp>
      <p:pic>
        <p:nvPicPr>
          <p:cNvPr id="11" name="Image 10">
            <a:extLst>
              <a:ext uri="{FF2B5EF4-FFF2-40B4-BE49-F238E27FC236}">
                <a16:creationId xmlns="" xmlns:a16="http://schemas.microsoft.com/office/drawing/2014/main" id="{9C54109F-64E8-4B8B-BC31-E210B9170FEF}"/>
              </a:ext>
            </a:extLst>
          </p:cNvPr>
          <p:cNvPicPr>
            <a:picLocks noChangeAspect="1"/>
          </p:cNvPicPr>
          <p:nvPr/>
        </p:nvPicPr>
        <p:blipFill rotWithShape="1">
          <a:blip r:embed="rId3">
            <a:extLst>
              <a:ext uri="{28A0092B-C50C-407E-A947-70E740481C1C}">
                <a14:useLocalDpi xmlns:a14="http://schemas.microsoft.com/office/drawing/2010/main" val="0"/>
              </a:ext>
            </a:extLst>
          </a:blip>
          <a:srcRect l="7407" t="24156" r="81711" b="42582"/>
          <a:stretch/>
        </p:blipFill>
        <p:spPr>
          <a:xfrm>
            <a:off x="946288" y="2829017"/>
            <a:ext cx="621875" cy="1126319"/>
          </a:xfrm>
          <a:prstGeom prst="rect">
            <a:avLst/>
          </a:prstGeom>
        </p:spPr>
      </p:pic>
      <p:cxnSp>
        <p:nvCxnSpPr>
          <p:cNvPr id="12" name="Connecteur droit 11">
            <a:extLst>
              <a:ext uri="{FF2B5EF4-FFF2-40B4-BE49-F238E27FC236}">
                <a16:creationId xmlns="" xmlns:a16="http://schemas.microsoft.com/office/drawing/2014/main" id="{3B6D2590-674E-49D9-B0C2-A368F074E293}"/>
              </a:ext>
            </a:extLst>
          </p:cNvPr>
          <p:cNvCxnSpPr>
            <a:cxnSpLocks/>
            <a:stCxn id="11" idx="3"/>
            <a:endCxn id="9" idx="2"/>
          </p:cNvCxnSpPr>
          <p:nvPr/>
        </p:nvCxnSpPr>
        <p:spPr>
          <a:xfrm>
            <a:off x="1568163" y="3392177"/>
            <a:ext cx="862185" cy="482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 xmlns:a16="http://schemas.microsoft.com/office/drawing/2014/main" id="{9E6DCE81-30A0-45D6-9976-C1B3FE65722A}"/>
              </a:ext>
            </a:extLst>
          </p:cNvPr>
          <p:cNvSpPr/>
          <p:nvPr/>
        </p:nvSpPr>
        <p:spPr>
          <a:xfrm>
            <a:off x="2777341" y="4873728"/>
            <a:ext cx="1145397" cy="461665"/>
          </a:xfrm>
          <a:prstGeom prst="rect">
            <a:avLst/>
          </a:prstGeom>
        </p:spPr>
        <p:txBody>
          <a:bodyPr wrap="square">
            <a:spAutoFit/>
          </a:bodyPr>
          <a:lstStyle/>
          <a:p>
            <a:pPr algn="ctr"/>
            <a:r>
              <a:rPr lang="fr-FR" sz="1200" b="1" dirty="0"/>
              <a:t>Scénario de comportement</a:t>
            </a:r>
          </a:p>
        </p:txBody>
      </p:sp>
      <p:sp>
        <p:nvSpPr>
          <p:cNvPr id="14" name="Rectangle 13">
            <a:extLst>
              <a:ext uri="{FF2B5EF4-FFF2-40B4-BE49-F238E27FC236}">
                <a16:creationId xmlns="" xmlns:a16="http://schemas.microsoft.com/office/drawing/2014/main" id="{77FA2DFC-9A79-4F0D-8524-EFD03C7A9F00}"/>
              </a:ext>
            </a:extLst>
          </p:cNvPr>
          <p:cNvSpPr/>
          <p:nvPr/>
        </p:nvSpPr>
        <p:spPr>
          <a:xfrm>
            <a:off x="6172493" y="4810438"/>
            <a:ext cx="1020021" cy="461665"/>
          </a:xfrm>
          <a:prstGeom prst="rect">
            <a:avLst/>
          </a:prstGeom>
        </p:spPr>
        <p:txBody>
          <a:bodyPr wrap="square">
            <a:spAutoFit/>
          </a:bodyPr>
          <a:lstStyle/>
          <a:p>
            <a:pPr algn="ctr"/>
            <a:r>
              <a:rPr lang="fr-FR" sz="1200" b="1" dirty="0"/>
              <a:t>Solutions constructives</a:t>
            </a:r>
          </a:p>
        </p:txBody>
      </p:sp>
      <p:sp>
        <p:nvSpPr>
          <p:cNvPr id="15" name="Rectangle 14">
            <a:extLst>
              <a:ext uri="{FF2B5EF4-FFF2-40B4-BE49-F238E27FC236}">
                <a16:creationId xmlns="" xmlns:a16="http://schemas.microsoft.com/office/drawing/2014/main" id="{87FFBAE9-087C-4C04-B15B-435EF9D6289B}"/>
              </a:ext>
            </a:extLst>
          </p:cNvPr>
          <p:cNvSpPr/>
          <p:nvPr/>
        </p:nvSpPr>
        <p:spPr>
          <a:xfrm>
            <a:off x="6189609" y="1827656"/>
            <a:ext cx="1359748" cy="276999"/>
          </a:xfrm>
          <a:prstGeom prst="rect">
            <a:avLst/>
          </a:prstGeom>
        </p:spPr>
        <p:txBody>
          <a:bodyPr wrap="square">
            <a:spAutoFit/>
          </a:bodyPr>
          <a:lstStyle/>
          <a:p>
            <a:pPr algn="ctr"/>
            <a:r>
              <a:rPr lang="fr-FR" sz="1200" b="1" dirty="0"/>
              <a:t>Expérimentations</a:t>
            </a:r>
          </a:p>
        </p:txBody>
      </p:sp>
      <p:sp>
        <p:nvSpPr>
          <p:cNvPr id="16" name="Rectangle 15">
            <a:extLst>
              <a:ext uri="{FF2B5EF4-FFF2-40B4-BE49-F238E27FC236}">
                <a16:creationId xmlns="" xmlns:a16="http://schemas.microsoft.com/office/drawing/2014/main" id="{85738661-A796-46DF-8673-026018A3AF5B}"/>
              </a:ext>
            </a:extLst>
          </p:cNvPr>
          <p:cNvSpPr/>
          <p:nvPr/>
        </p:nvSpPr>
        <p:spPr>
          <a:xfrm>
            <a:off x="2974458" y="1504491"/>
            <a:ext cx="1960406" cy="461665"/>
          </a:xfrm>
          <a:prstGeom prst="rect">
            <a:avLst/>
          </a:prstGeom>
        </p:spPr>
        <p:txBody>
          <a:bodyPr wrap="square">
            <a:spAutoFit/>
          </a:bodyPr>
          <a:lstStyle/>
          <a:p>
            <a:pPr algn="ctr"/>
            <a:r>
              <a:rPr lang="fr-FR" sz="1200" b="1" dirty="0"/>
              <a:t>Comportements observés et performances mesurées</a:t>
            </a:r>
          </a:p>
        </p:txBody>
      </p:sp>
      <p:sp>
        <p:nvSpPr>
          <p:cNvPr id="17" name="Forme libre : forme 30">
            <a:extLst>
              <a:ext uri="{FF2B5EF4-FFF2-40B4-BE49-F238E27FC236}">
                <a16:creationId xmlns="" xmlns:a16="http://schemas.microsoft.com/office/drawing/2014/main" id="{BB96BBBF-B343-4A1D-9BC3-A7C56477DACE}"/>
              </a:ext>
            </a:extLst>
          </p:cNvPr>
          <p:cNvSpPr/>
          <p:nvPr/>
        </p:nvSpPr>
        <p:spPr>
          <a:xfrm>
            <a:off x="1779638" y="1648197"/>
            <a:ext cx="1253939" cy="1492625"/>
          </a:xfrm>
          <a:custGeom>
            <a:avLst/>
            <a:gdLst>
              <a:gd name="connsiteX0" fmla="*/ 0 w 2369336"/>
              <a:gd name="connsiteY0" fmla="*/ 0 h 1667988"/>
              <a:gd name="connsiteX1" fmla="*/ 1317811 w 2369336"/>
              <a:gd name="connsiteY1" fmla="*/ 874059 h 1667988"/>
              <a:gd name="connsiteX2" fmla="*/ 2277035 w 2369336"/>
              <a:gd name="connsiteY2" fmla="*/ 1591236 h 1667988"/>
              <a:gd name="connsiteX3" fmla="*/ 2277035 w 2369336"/>
              <a:gd name="connsiteY3" fmla="*/ 1613647 h 1667988"/>
              <a:gd name="connsiteX0" fmla="*/ 0 w 1804560"/>
              <a:gd name="connsiteY0" fmla="*/ 0 h 2057953"/>
              <a:gd name="connsiteX1" fmla="*/ 753035 w 1804560"/>
              <a:gd name="connsiteY1" fmla="*/ 1264024 h 2057953"/>
              <a:gd name="connsiteX2" fmla="*/ 1712259 w 1804560"/>
              <a:gd name="connsiteY2" fmla="*/ 1981201 h 2057953"/>
              <a:gd name="connsiteX3" fmla="*/ 1712259 w 1804560"/>
              <a:gd name="connsiteY3" fmla="*/ 2003612 h 2057953"/>
              <a:gd name="connsiteX0" fmla="*/ 0 w 1971065"/>
              <a:gd name="connsiteY0" fmla="*/ 0 h 2342474"/>
              <a:gd name="connsiteX1" fmla="*/ 753035 w 1971065"/>
              <a:gd name="connsiteY1" fmla="*/ 1264024 h 2342474"/>
              <a:gd name="connsiteX2" fmla="*/ 1712259 w 1971065"/>
              <a:gd name="connsiteY2" fmla="*/ 1981201 h 2342474"/>
              <a:gd name="connsiteX3" fmla="*/ 1945342 w 1971065"/>
              <a:gd name="connsiteY3" fmla="*/ 2335307 h 2342474"/>
              <a:gd name="connsiteX0" fmla="*/ 0 w 1712259"/>
              <a:gd name="connsiteY0" fmla="*/ 0 h 1981201"/>
              <a:gd name="connsiteX1" fmla="*/ 753035 w 1712259"/>
              <a:gd name="connsiteY1" fmla="*/ 1264024 h 1981201"/>
              <a:gd name="connsiteX2" fmla="*/ 1712259 w 1712259"/>
              <a:gd name="connsiteY2" fmla="*/ 1981201 h 1981201"/>
              <a:gd name="connsiteX0" fmla="*/ 0 w 1671918"/>
              <a:gd name="connsiteY0" fmla="*/ 0 h 1990166"/>
              <a:gd name="connsiteX1" fmla="*/ 753035 w 1671918"/>
              <a:gd name="connsiteY1" fmla="*/ 1264024 h 1990166"/>
              <a:gd name="connsiteX2" fmla="*/ 1671918 w 1671918"/>
              <a:gd name="connsiteY2" fmla="*/ 1990166 h 1990166"/>
              <a:gd name="connsiteX0" fmla="*/ 0 w 1671918"/>
              <a:gd name="connsiteY0" fmla="*/ 0 h 1990166"/>
              <a:gd name="connsiteX1" fmla="*/ 1286435 w 1671918"/>
              <a:gd name="connsiteY1" fmla="*/ 900954 h 1990166"/>
              <a:gd name="connsiteX2" fmla="*/ 1671918 w 1671918"/>
              <a:gd name="connsiteY2" fmla="*/ 1990166 h 1990166"/>
              <a:gd name="connsiteX0" fmla="*/ 0 w 1671918"/>
              <a:gd name="connsiteY0" fmla="*/ 0 h 1990166"/>
              <a:gd name="connsiteX1" fmla="*/ 1286435 w 1671918"/>
              <a:gd name="connsiteY1" fmla="*/ 900954 h 1990166"/>
              <a:gd name="connsiteX2" fmla="*/ 1671918 w 1671918"/>
              <a:gd name="connsiteY2" fmla="*/ 1990166 h 1990166"/>
            </a:gdLst>
            <a:ahLst/>
            <a:cxnLst>
              <a:cxn ang="0">
                <a:pos x="connsiteX0" y="connsiteY0"/>
              </a:cxn>
              <a:cxn ang="0">
                <a:pos x="connsiteX1" y="connsiteY1"/>
              </a:cxn>
              <a:cxn ang="0">
                <a:pos x="connsiteX2" y="connsiteY2"/>
              </a:cxn>
            </a:cxnLst>
            <a:rect l="l" t="t" r="r" b="b"/>
            <a:pathLst>
              <a:path w="1671918" h="1990166">
                <a:moveTo>
                  <a:pt x="0" y="0"/>
                </a:moveTo>
                <a:cubicBezTo>
                  <a:pt x="469152" y="304426"/>
                  <a:pt x="1007782" y="569260"/>
                  <a:pt x="1286435" y="900954"/>
                </a:cubicBezTo>
                <a:cubicBezTo>
                  <a:pt x="1565088" y="1232648"/>
                  <a:pt x="1643529" y="1515783"/>
                  <a:pt x="1671918" y="1990166"/>
                </a:cubicBezTo>
              </a:path>
            </a:pathLst>
          </a:custGeom>
          <a:noFill/>
          <a:ln w="44450">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p>
        </p:txBody>
      </p:sp>
      <p:sp>
        <p:nvSpPr>
          <p:cNvPr id="18" name="Rectangle 17">
            <a:extLst>
              <a:ext uri="{FF2B5EF4-FFF2-40B4-BE49-F238E27FC236}">
                <a16:creationId xmlns="" xmlns:a16="http://schemas.microsoft.com/office/drawing/2014/main" id="{FEECE9A9-E5AF-400F-809D-4144BC461BB5}"/>
              </a:ext>
            </a:extLst>
          </p:cNvPr>
          <p:cNvSpPr/>
          <p:nvPr/>
        </p:nvSpPr>
        <p:spPr>
          <a:xfrm>
            <a:off x="706719" y="1324699"/>
            <a:ext cx="1153663" cy="461665"/>
          </a:xfrm>
          <a:prstGeom prst="rect">
            <a:avLst/>
          </a:prstGeom>
        </p:spPr>
        <p:txBody>
          <a:bodyPr wrap="square">
            <a:spAutoFit/>
          </a:bodyPr>
          <a:lstStyle/>
          <a:p>
            <a:pPr algn="ctr"/>
            <a:r>
              <a:rPr lang="fr-FR" sz="1200" b="1" dirty="0"/>
              <a:t>Besoin initial et contraintes</a:t>
            </a:r>
          </a:p>
        </p:txBody>
      </p:sp>
      <p:sp>
        <p:nvSpPr>
          <p:cNvPr id="19" name="Ellipse 18">
            <a:extLst>
              <a:ext uri="{FF2B5EF4-FFF2-40B4-BE49-F238E27FC236}">
                <a16:creationId xmlns="" xmlns:a16="http://schemas.microsoft.com/office/drawing/2014/main" id="{7012852A-20C0-466A-BBD7-43F4E1C5D787}"/>
              </a:ext>
            </a:extLst>
          </p:cNvPr>
          <p:cNvSpPr/>
          <p:nvPr/>
        </p:nvSpPr>
        <p:spPr>
          <a:xfrm>
            <a:off x="4137391" y="2357521"/>
            <a:ext cx="822477" cy="822477"/>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75" b="1" dirty="0">
              <a:solidFill>
                <a:schemeClr val="tx1"/>
              </a:solidFill>
            </a:endParaRPr>
          </a:p>
        </p:txBody>
      </p:sp>
      <p:sp>
        <p:nvSpPr>
          <p:cNvPr id="20" name="Rectangle 19">
            <a:extLst>
              <a:ext uri="{FF2B5EF4-FFF2-40B4-BE49-F238E27FC236}">
                <a16:creationId xmlns="" xmlns:a16="http://schemas.microsoft.com/office/drawing/2014/main" id="{8E69A32A-B3F4-4C19-AEA4-B0E6971C707D}"/>
              </a:ext>
            </a:extLst>
          </p:cNvPr>
          <p:cNvSpPr/>
          <p:nvPr/>
        </p:nvSpPr>
        <p:spPr>
          <a:xfrm>
            <a:off x="4079960" y="2509774"/>
            <a:ext cx="928113" cy="438582"/>
          </a:xfrm>
          <a:prstGeom prst="rect">
            <a:avLst/>
          </a:prstGeom>
        </p:spPr>
        <p:txBody>
          <a:bodyPr wrap="square">
            <a:spAutoFit/>
          </a:bodyPr>
          <a:lstStyle/>
          <a:p>
            <a:pPr algn="ctr"/>
            <a:r>
              <a:rPr lang="fr-FR" sz="750" b="1" dirty="0"/>
              <a:t>Chapitre 6</a:t>
            </a:r>
          </a:p>
          <a:p>
            <a:pPr algn="ctr"/>
            <a:r>
              <a:rPr lang="fr-FR" sz="750" b="1" dirty="0"/>
              <a:t>Prototypage et expérimentations </a:t>
            </a:r>
          </a:p>
        </p:txBody>
      </p:sp>
      <p:sp>
        <p:nvSpPr>
          <p:cNvPr id="21" name="Ellipse 20">
            <a:extLst>
              <a:ext uri="{FF2B5EF4-FFF2-40B4-BE49-F238E27FC236}">
                <a16:creationId xmlns="" xmlns:a16="http://schemas.microsoft.com/office/drawing/2014/main" id="{625BDA12-7B4D-4E6B-AA37-6239D3A9826B}"/>
              </a:ext>
            </a:extLst>
          </p:cNvPr>
          <p:cNvSpPr/>
          <p:nvPr/>
        </p:nvSpPr>
        <p:spPr>
          <a:xfrm>
            <a:off x="3606837" y="3404261"/>
            <a:ext cx="822477" cy="822477"/>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75" b="1" dirty="0">
              <a:solidFill>
                <a:schemeClr val="tx1"/>
              </a:solidFill>
            </a:endParaRPr>
          </a:p>
        </p:txBody>
      </p:sp>
      <p:sp>
        <p:nvSpPr>
          <p:cNvPr id="22" name="Ellipse 21">
            <a:extLst>
              <a:ext uri="{FF2B5EF4-FFF2-40B4-BE49-F238E27FC236}">
                <a16:creationId xmlns="" xmlns:a16="http://schemas.microsoft.com/office/drawing/2014/main" id="{4236D261-A2A0-430B-8FF9-6A4C4ECFE8A7}"/>
              </a:ext>
            </a:extLst>
          </p:cNvPr>
          <p:cNvSpPr/>
          <p:nvPr/>
        </p:nvSpPr>
        <p:spPr>
          <a:xfrm>
            <a:off x="4729105" y="3432972"/>
            <a:ext cx="822477" cy="822477"/>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675" b="1" dirty="0">
              <a:solidFill>
                <a:schemeClr val="tx1"/>
              </a:solidFill>
            </a:endParaRPr>
          </a:p>
        </p:txBody>
      </p:sp>
      <p:sp>
        <p:nvSpPr>
          <p:cNvPr id="23" name="Rectangle 22">
            <a:extLst>
              <a:ext uri="{FF2B5EF4-FFF2-40B4-BE49-F238E27FC236}">
                <a16:creationId xmlns="" xmlns:a16="http://schemas.microsoft.com/office/drawing/2014/main" id="{A0DF690D-05BB-4D6F-A7CD-033AE26D9FFD}"/>
              </a:ext>
            </a:extLst>
          </p:cNvPr>
          <p:cNvSpPr/>
          <p:nvPr/>
        </p:nvSpPr>
        <p:spPr>
          <a:xfrm>
            <a:off x="4734695" y="3615170"/>
            <a:ext cx="797852" cy="438582"/>
          </a:xfrm>
          <a:prstGeom prst="rect">
            <a:avLst/>
          </a:prstGeom>
        </p:spPr>
        <p:txBody>
          <a:bodyPr wrap="square">
            <a:spAutoFit/>
          </a:bodyPr>
          <a:lstStyle/>
          <a:p>
            <a:pPr algn="ctr"/>
            <a:r>
              <a:rPr lang="fr-FR" sz="750" b="1" dirty="0"/>
              <a:t>Chapitre 5</a:t>
            </a:r>
          </a:p>
          <a:p>
            <a:pPr algn="ctr"/>
            <a:r>
              <a:rPr lang="fr-FR" sz="750" b="1" dirty="0"/>
              <a:t>Solutions constructives </a:t>
            </a:r>
          </a:p>
        </p:txBody>
      </p:sp>
      <p:pic>
        <p:nvPicPr>
          <p:cNvPr id="24" name="Image 2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25930" y="5486489"/>
            <a:ext cx="2594369" cy="1233519"/>
          </a:xfrm>
          <a:prstGeom prst="rect">
            <a:avLst/>
          </a:prstGeom>
        </p:spPr>
      </p:pic>
      <p:sp>
        <p:nvSpPr>
          <p:cNvPr id="25" name="Forme libre : forme 30">
            <a:extLst>
              <a:ext uri="{FF2B5EF4-FFF2-40B4-BE49-F238E27FC236}">
                <a16:creationId xmlns="" xmlns:a16="http://schemas.microsoft.com/office/drawing/2014/main" id="{BB96BBBF-B343-4A1D-9BC3-A7C56477DACE}"/>
              </a:ext>
            </a:extLst>
          </p:cNvPr>
          <p:cNvSpPr/>
          <p:nvPr/>
        </p:nvSpPr>
        <p:spPr>
          <a:xfrm>
            <a:off x="2199634" y="4530302"/>
            <a:ext cx="1522104" cy="207719"/>
          </a:xfrm>
          <a:custGeom>
            <a:avLst/>
            <a:gdLst>
              <a:gd name="connsiteX0" fmla="*/ 0 w 2369336"/>
              <a:gd name="connsiteY0" fmla="*/ 0 h 1667988"/>
              <a:gd name="connsiteX1" fmla="*/ 1317811 w 2369336"/>
              <a:gd name="connsiteY1" fmla="*/ 874059 h 1667988"/>
              <a:gd name="connsiteX2" fmla="*/ 2277035 w 2369336"/>
              <a:gd name="connsiteY2" fmla="*/ 1591236 h 1667988"/>
              <a:gd name="connsiteX3" fmla="*/ 2277035 w 2369336"/>
              <a:gd name="connsiteY3" fmla="*/ 1613647 h 1667988"/>
              <a:gd name="connsiteX0" fmla="*/ 0 w 1804560"/>
              <a:gd name="connsiteY0" fmla="*/ 0 h 2057953"/>
              <a:gd name="connsiteX1" fmla="*/ 753035 w 1804560"/>
              <a:gd name="connsiteY1" fmla="*/ 1264024 h 2057953"/>
              <a:gd name="connsiteX2" fmla="*/ 1712259 w 1804560"/>
              <a:gd name="connsiteY2" fmla="*/ 1981201 h 2057953"/>
              <a:gd name="connsiteX3" fmla="*/ 1712259 w 1804560"/>
              <a:gd name="connsiteY3" fmla="*/ 2003612 h 2057953"/>
              <a:gd name="connsiteX0" fmla="*/ 0 w 1971065"/>
              <a:gd name="connsiteY0" fmla="*/ 0 h 2342474"/>
              <a:gd name="connsiteX1" fmla="*/ 753035 w 1971065"/>
              <a:gd name="connsiteY1" fmla="*/ 1264024 h 2342474"/>
              <a:gd name="connsiteX2" fmla="*/ 1712259 w 1971065"/>
              <a:gd name="connsiteY2" fmla="*/ 1981201 h 2342474"/>
              <a:gd name="connsiteX3" fmla="*/ 1945342 w 1971065"/>
              <a:gd name="connsiteY3" fmla="*/ 2335307 h 2342474"/>
              <a:gd name="connsiteX0" fmla="*/ 0 w 1712259"/>
              <a:gd name="connsiteY0" fmla="*/ 0 h 1981201"/>
              <a:gd name="connsiteX1" fmla="*/ 753035 w 1712259"/>
              <a:gd name="connsiteY1" fmla="*/ 1264024 h 1981201"/>
              <a:gd name="connsiteX2" fmla="*/ 1712259 w 1712259"/>
              <a:gd name="connsiteY2" fmla="*/ 1981201 h 1981201"/>
              <a:gd name="connsiteX0" fmla="*/ 0 w 1671918"/>
              <a:gd name="connsiteY0" fmla="*/ 0 h 1990166"/>
              <a:gd name="connsiteX1" fmla="*/ 753035 w 1671918"/>
              <a:gd name="connsiteY1" fmla="*/ 1264024 h 1990166"/>
              <a:gd name="connsiteX2" fmla="*/ 1671918 w 1671918"/>
              <a:gd name="connsiteY2" fmla="*/ 1990166 h 1990166"/>
              <a:gd name="connsiteX0" fmla="*/ 0 w 1671918"/>
              <a:gd name="connsiteY0" fmla="*/ 0 h 1990166"/>
              <a:gd name="connsiteX1" fmla="*/ 1286435 w 1671918"/>
              <a:gd name="connsiteY1" fmla="*/ 900954 h 1990166"/>
              <a:gd name="connsiteX2" fmla="*/ 1671918 w 1671918"/>
              <a:gd name="connsiteY2" fmla="*/ 1990166 h 1990166"/>
              <a:gd name="connsiteX0" fmla="*/ 0 w 1671918"/>
              <a:gd name="connsiteY0" fmla="*/ 0 h 1990166"/>
              <a:gd name="connsiteX1" fmla="*/ 1286435 w 1671918"/>
              <a:gd name="connsiteY1" fmla="*/ 900954 h 1990166"/>
              <a:gd name="connsiteX2" fmla="*/ 1671918 w 1671918"/>
              <a:gd name="connsiteY2" fmla="*/ 1990166 h 1990166"/>
              <a:gd name="connsiteX0" fmla="*/ 0 w 2029471"/>
              <a:gd name="connsiteY0" fmla="*/ 1658687 h 1686962"/>
              <a:gd name="connsiteX1" fmla="*/ 1643988 w 2029471"/>
              <a:gd name="connsiteY1" fmla="*/ 33318 h 1686962"/>
              <a:gd name="connsiteX2" fmla="*/ 2029471 w 2029471"/>
              <a:gd name="connsiteY2" fmla="*/ 1122530 h 1686962"/>
              <a:gd name="connsiteX0" fmla="*/ 0 w 2310824"/>
              <a:gd name="connsiteY0" fmla="*/ 1658687 h 1686962"/>
              <a:gd name="connsiteX1" fmla="*/ 1643988 w 2310824"/>
              <a:gd name="connsiteY1" fmla="*/ 33318 h 1686962"/>
              <a:gd name="connsiteX2" fmla="*/ 2310824 w 2310824"/>
              <a:gd name="connsiteY2" fmla="*/ 1462499 h 1686962"/>
              <a:gd name="connsiteX0" fmla="*/ 0 w 2310824"/>
              <a:gd name="connsiteY0" fmla="*/ 196188 h 196188"/>
              <a:gd name="connsiteX1" fmla="*/ 2310824 w 2310824"/>
              <a:gd name="connsiteY1" fmla="*/ 0 h 196188"/>
              <a:gd name="connsiteX0" fmla="*/ 0 w 1085763"/>
              <a:gd name="connsiteY0" fmla="*/ 0 h 284459"/>
              <a:gd name="connsiteX1" fmla="*/ 1085763 w 1085763"/>
              <a:gd name="connsiteY1" fmla="*/ 284459 h 284459"/>
              <a:gd name="connsiteX0" fmla="*/ 0 w 1384701"/>
              <a:gd name="connsiteY0" fmla="*/ 0 h 296182"/>
              <a:gd name="connsiteX1" fmla="*/ 1384701 w 1384701"/>
              <a:gd name="connsiteY1" fmla="*/ 296182 h 296182"/>
              <a:gd name="connsiteX0" fmla="*/ 0 w 1384701"/>
              <a:gd name="connsiteY0" fmla="*/ 0 h 296182"/>
              <a:gd name="connsiteX1" fmla="*/ 1384701 w 1384701"/>
              <a:gd name="connsiteY1" fmla="*/ 296182 h 296182"/>
              <a:gd name="connsiteX0" fmla="*/ 0 w 1384701"/>
              <a:gd name="connsiteY0" fmla="*/ 0 h 296182"/>
              <a:gd name="connsiteX1" fmla="*/ 1384701 w 1384701"/>
              <a:gd name="connsiteY1" fmla="*/ 296182 h 296182"/>
              <a:gd name="connsiteX0" fmla="*/ 0 w 2029470"/>
              <a:gd name="connsiteY0" fmla="*/ 96542 h 96542"/>
              <a:gd name="connsiteX1" fmla="*/ 2029470 w 2029470"/>
              <a:gd name="connsiteY1" fmla="*/ 0 h 96542"/>
              <a:gd name="connsiteX0" fmla="*/ 0 w 2029470"/>
              <a:gd name="connsiteY0" fmla="*/ 276961 h 276961"/>
              <a:gd name="connsiteX1" fmla="*/ 2029470 w 2029470"/>
              <a:gd name="connsiteY1" fmla="*/ 180419 h 276961"/>
            </a:gdLst>
            <a:ahLst/>
            <a:cxnLst>
              <a:cxn ang="0">
                <a:pos x="connsiteX0" y="connsiteY0"/>
              </a:cxn>
              <a:cxn ang="0">
                <a:pos x="connsiteX1" y="connsiteY1"/>
              </a:cxn>
            </a:cxnLst>
            <a:rect l="l" t="t" r="r" b="b"/>
            <a:pathLst>
              <a:path w="2029470" h="276961">
                <a:moveTo>
                  <a:pt x="0" y="276961"/>
                </a:moveTo>
                <a:cubicBezTo>
                  <a:pt x="676490" y="244780"/>
                  <a:pt x="1382288" y="-262187"/>
                  <a:pt x="2029470" y="180419"/>
                </a:cubicBezTo>
              </a:path>
            </a:pathLst>
          </a:custGeom>
          <a:noFill/>
          <a:ln w="44450">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p>
        </p:txBody>
      </p:sp>
      <p:sp>
        <p:nvSpPr>
          <p:cNvPr id="26" name="Triangle isocèle 25">
            <a:extLst>
              <a:ext uri="{FF2B5EF4-FFF2-40B4-BE49-F238E27FC236}">
                <a16:creationId xmlns="" xmlns:a16="http://schemas.microsoft.com/office/drawing/2014/main" id="{84B27002-6576-4C42-B115-8FD174957F27}"/>
              </a:ext>
            </a:extLst>
          </p:cNvPr>
          <p:cNvSpPr/>
          <p:nvPr/>
        </p:nvSpPr>
        <p:spPr>
          <a:xfrm rot="4551711">
            <a:off x="2777126" y="4506347"/>
            <a:ext cx="135731" cy="18930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7" name="Rectangle 26">
            <a:extLst>
              <a:ext uri="{FF2B5EF4-FFF2-40B4-BE49-F238E27FC236}">
                <a16:creationId xmlns="" xmlns:a16="http://schemas.microsoft.com/office/drawing/2014/main" id="{9E6DCE81-30A0-45D6-9976-C1B3FE65722A}"/>
              </a:ext>
            </a:extLst>
          </p:cNvPr>
          <p:cNvSpPr/>
          <p:nvPr/>
        </p:nvSpPr>
        <p:spPr>
          <a:xfrm>
            <a:off x="730291" y="4497931"/>
            <a:ext cx="1460519" cy="461665"/>
          </a:xfrm>
          <a:prstGeom prst="rect">
            <a:avLst/>
          </a:prstGeom>
        </p:spPr>
        <p:txBody>
          <a:bodyPr wrap="square">
            <a:spAutoFit/>
          </a:bodyPr>
          <a:lstStyle/>
          <a:p>
            <a:pPr algn="ctr"/>
            <a:r>
              <a:rPr lang="fr-FR" sz="1200" b="1" dirty="0"/>
              <a:t>Mathématiques et Sciences Physiques</a:t>
            </a:r>
          </a:p>
        </p:txBody>
      </p:sp>
      <p:sp>
        <p:nvSpPr>
          <p:cNvPr id="28" name="Arc 27"/>
          <p:cNvSpPr/>
          <p:nvPr/>
        </p:nvSpPr>
        <p:spPr>
          <a:xfrm>
            <a:off x="3085822" y="2027415"/>
            <a:ext cx="2951048" cy="2951048"/>
          </a:xfrm>
          <a:prstGeom prst="arc">
            <a:avLst>
              <a:gd name="adj1" fmla="val 13430757"/>
              <a:gd name="adj2" fmla="val 10261441"/>
            </a:avLst>
          </a:prstGeom>
          <a:noFill/>
          <a:ln w="444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lt1"/>
              </a:solidFill>
            </a:endParaRPr>
          </a:p>
        </p:txBody>
      </p:sp>
      <p:pic>
        <p:nvPicPr>
          <p:cNvPr id="29" name="Imag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4430" y="1588646"/>
            <a:ext cx="1607151" cy="1340364"/>
          </a:xfrm>
          <a:prstGeom prst="rect">
            <a:avLst/>
          </a:prstGeom>
        </p:spPr>
      </p:pic>
      <p:pic>
        <p:nvPicPr>
          <p:cNvPr id="30" name="Imag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017" y="4085709"/>
            <a:ext cx="1784264" cy="1338198"/>
          </a:xfrm>
          <a:prstGeom prst="rect">
            <a:avLst/>
          </a:prstGeom>
        </p:spPr>
      </p:pic>
      <p:pic>
        <p:nvPicPr>
          <p:cNvPr id="31" name="Image 30" descr="Une image contenant texte, clap&#10;&#10;Description générée automatiquement">
            <a:extLst>
              <a:ext uri="{FF2B5EF4-FFF2-40B4-BE49-F238E27FC236}">
                <a16:creationId xmlns="" xmlns:a16="http://schemas.microsoft.com/office/drawing/2014/main" id="{B44D633A-BE02-4CB1-8DDC-6C0895EC322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60938" y="4331569"/>
            <a:ext cx="572678" cy="572678"/>
          </a:xfrm>
          <a:prstGeom prst="rect">
            <a:avLst/>
          </a:prstGeom>
        </p:spPr>
      </p:pic>
      <p:sp>
        <p:nvSpPr>
          <p:cNvPr id="32" name="Ellipse 31"/>
          <p:cNvSpPr>
            <a:spLocks noChangeAspect="1"/>
          </p:cNvSpPr>
          <p:nvPr/>
        </p:nvSpPr>
        <p:spPr>
          <a:xfrm>
            <a:off x="3965296" y="2790009"/>
            <a:ext cx="1222298" cy="1222298"/>
          </a:xfrm>
          <a:prstGeom prst="ellipse">
            <a:avLst/>
          </a:prstGeom>
          <a:solidFill>
            <a:schemeClr val="bg1"/>
          </a:solidFill>
          <a:ln w="44450">
            <a:noFill/>
            <a:prstDash val="sysDash"/>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dirty="0">
                <a:solidFill>
                  <a:srgbClr val="16AEB2"/>
                </a:solidFill>
              </a:rPr>
              <a:t>Sciences</a:t>
            </a:r>
          </a:p>
          <a:p>
            <a:pPr algn="ctr"/>
            <a:r>
              <a:rPr lang="fr-FR" sz="900" b="1" dirty="0">
                <a:solidFill>
                  <a:srgbClr val="16AEB2"/>
                </a:solidFill>
              </a:rPr>
              <a:t>Technologie</a:t>
            </a:r>
          </a:p>
          <a:p>
            <a:pPr algn="ctr"/>
            <a:r>
              <a:rPr lang="fr-FR" sz="900" b="1" dirty="0">
                <a:solidFill>
                  <a:srgbClr val="16AEB2"/>
                </a:solidFill>
              </a:rPr>
              <a:t>Ingénierie</a:t>
            </a:r>
          </a:p>
          <a:p>
            <a:pPr algn="ctr"/>
            <a:r>
              <a:rPr lang="fr-FR" sz="900" b="1" dirty="0">
                <a:solidFill>
                  <a:srgbClr val="16AEB2"/>
                </a:solidFill>
              </a:rPr>
              <a:t>Maths</a:t>
            </a:r>
          </a:p>
        </p:txBody>
      </p:sp>
      <p:sp>
        <p:nvSpPr>
          <p:cNvPr id="33" name="Rectangle 32"/>
          <p:cNvSpPr/>
          <p:nvPr/>
        </p:nvSpPr>
        <p:spPr>
          <a:xfrm rot="5594268">
            <a:off x="4400073" y="3255767"/>
            <a:ext cx="710451" cy="369332"/>
          </a:xfrm>
          <a:prstGeom prst="rect">
            <a:avLst/>
          </a:prstGeom>
        </p:spPr>
        <p:txBody>
          <a:bodyPr wrap="none">
            <a:prstTxWarp prst="textArchUp">
              <a:avLst/>
            </a:prstTxWarp>
            <a:spAutoFit/>
          </a:bodyPr>
          <a:lstStyle/>
          <a:p>
            <a:r>
              <a:rPr lang="fr-FR" dirty="0"/>
              <a:t>STEM</a:t>
            </a:r>
          </a:p>
        </p:txBody>
      </p:sp>
      <p:sp>
        <p:nvSpPr>
          <p:cNvPr id="36" name="Rectangle 35">
            <a:extLst>
              <a:ext uri="{FF2B5EF4-FFF2-40B4-BE49-F238E27FC236}">
                <a16:creationId xmlns="" xmlns:a16="http://schemas.microsoft.com/office/drawing/2014/main" id="{9E6DCE81-30A0-45D6-9976-C1B3FE65722A}"/>
              </a:ext>
            </a:extLst>
          </p:cNvPr>
          <p:cNvSpPr/>
          <p:nvPr/>
        </p:nvSpPr>
        <p:spPr>
          <a:xfrm>
            <a:off x="6731151" y="2750955"/>
            <a:ext cx="1460519" cy="461665"/>
          </a:xfrm>
          <a:prstGeom prst="rect">
            <a:avLst/>
          </a:prstGeom>
        </p:spPr>
        <p:txBody>
          <a:bodyPr wrap="square">
            <a:spAutoFit/>
          </a:bodyPr>
          <a:lstStyle/>
          <a:p>
            <a:pPr algn="ctr"/>
            <a:r>
              <a:rPr lang="fr-FR" sz="1200" b="1" dirty="0"/>
              <a:t>Mathématiques et Sciences Physiques</a:t>
            </a:r>
          </a:p>
        </p:txBody>
      </p:sp>
      <p:sp>
        <p:nvSpPr>
          <p:cNvPr id="37" name="Forme libre : forme 30">
            <a:extLst>
              <a:ext uri="{FF2B5EF4-FFF2-40B4-BE49-F238E27FC236}">
                <a16:creationId xmlns="" xmlns:a16="http://schemas.microsoft.com/office/drawing/2014/main" id="{BB96BBBF-B343-4A1D-9BC3-A7C56477DACE}"/>
              </a:ext>
            </a:extLst>
          </p:cNvPr>
          <p:cNvSpPr/>
          <p:nvPr/>
        </p:nvSpPr>
        <p:spPr>
          <a:xfrm>
            <a:off x="5826007" y="2703883"/>
            <a:ext cx="937415" cy="291817"/>
          </a:xfrm>
          <a:custGeom>
            <a:avLst/>
            <a:gdLst>
              <a:gd name="connsiteX0" fmla="*/ 0 w 2369336"/>
              <a:gd name="connsiteY0" fmla="*/ 0 h 1667988"/>
              <a:gd name="connsiteX1" fmla="*/ 1317811 w 2369336"/>
              <a:gd name="connsiteY1" fmla="*/ 874059 h 1667988"/>
              <a:gd name="connsiteX2" fmla="*/ 2277035 w 2369336"/>
              <a:gd name="connsiteY2" fmla="*/ 1591236 h 1667988"/>
              <a:gd name="connsiteX3" fmla="*/ 2277035 w 2369336"/>
              <a:gd name="connsiteY3" fmla="*/ 1613647 h 1667988"/>
              <a:gd name="connsiteX0" fmla="*/ 0 w 1804560"/>
              <a:gd name="connsiteY0" fmla="*/ 0 h 2057953"/>
              <a:gd name="connsiteX1" fmla="*/ 753035 w 1804560"/>
              <a:gd name="connsiteY1" fmla="*/ 1264024 h 2057953"/>
              <a:gd name="connsiteX2" fmla="*/ 1712259 w 1804560"/>
              <a:gd name="connsiteY2" fmla="*/ 1981201 h 2057953"/>
              <a:gd name="connsiteX3" fmla="*/ 1712259 w 1804560"/>
              <a:gd name="connsiteY3" fmla="*/ 2003612 h 2057953"/>
              <a:gd name="connsiteX0" fmla="*/ 0 w 1971065"/>
              <a:gd name="connsiteY0" fmla="*/ 0 h 2342474"/>
              <a:gd name="connsiteX1" fmla="*/ 753035 w 1971065"/>
              <a:gd name="connsiteY1" fmla="*/ 1264024 h 2342474"/>
              <a:gd name="connsiteX2" fmla="*/ 1712259 w 1971065"/>
              <a:gd name="connsiteY2" fmla="*/ 1981201 h 2342474"/>
              <a:gd name="connsiteX3" fmla="*/ 1945342 w 1971065"/>
              <a:gd name="connsiteY3" fmla="*/ 2335307 h 2342474"/>
              <a:gd name="connsiteX0" fmla="*/ 0 w 1712259"/>
              <a:gd name="connsiteY0" fmla="*/ 0 h 1981201"/>
              <a:gd name="connsiteX1" fmla="*/ 753035 w 1712259"/>
              <a:gd name="connsiteY1" fmla="*/ 1264024 h 1981201"/>
              <a:gd name="connsiteX2" fmla="*/ 1712259 w 1712259"/>
              <a:gd name="connsiteY2" fmla="*/ 1981201 h 1981201"/>
              <a:gd name="connsiteX0" fmla="*/ 0 w 1671918"/>
              <a:gd name="connsiteY0" fmla="*/ 0 h 1990166"/>
              <a:gd name="connsiteX1" fmla="*/ 753035 w 1671918"/>
              <a:gd name="connsiteY1" fmla="*/ 1264024 h 1990166"/>
              <a:gd name="connsiteX2" fmla="*/ 1671918 w 1671918"/>
              <a:gd name="connsiteY2" fmla="*/ 1990166 h 1990166"/>
              <a:gd name="connsiteX0" fmla="*/ 0 w 1671918"/>
              <a:gd name="connsiteY0" fmla="*/ 0 h 1990166"/>
              <a:gd name="connsiteX1" fmla="*/ 1286435 w 1671918"/>
              <a:gd name="connsiteY1" fmla="*/ 900954 h 1990166"/>
              <a:gd name="connsiteX2" fmla="*/ 1671918 w 1671918"/>
              <a:gd name="connsiteY2" fmla="*/ 1990166 h 1990166"/>
              <a:gd name="connsiteX0" fmla="*/ 0 w 1671918"/>
              <a:gd name="connsiteY0" fmla="*/ 0 h 1990166"/>
              <a:gd name="connsiteX1" fmla="*/ 1286435 w 1671918"/>
              <a:gd name="connsiteY1" fmla="*/ 900954 h 1990166"/>
              <a:gd name="connsiteX2" fmla="*/ 1671918 w 1671918"/>
              <a:gd name="connsiteY2" fmla="*/ 1990166 h 1990166"/>
              <a:gd name="connsiteX0" fmla="*/ 0 w 2029471"/>
              <a:gd name="connsiteY0" fmla="*/ 1658687 h 1686962"/>
              <a:gd name="connsiteX1" fmla="*/ 1643988 w 2029471"/>
              <a:gd name="connsiteY1" fmla="*/ 33318 h 1686962"/>
              <a:gd name="connsiteX2" fmla="*/ 2029471 w 2029471"/>
              <a:gd name="connsiteY2" fmla="*/ 1122530 h 1686962"/>
              <a:gd name="connsiteX0" fmla="*/ 0 w 2310824"/>
              <a:gd name="connsiteY0" fmla="*/ 1658687 h 1686962"/>
              <a:gd name="connsiteX1" fmla="*/ 1643988 w 2310824"/>
              <a:gd name="connsiteY1" fmla="*/ 33318 h 1686962"/>
              <a:gd name="connsiteX2" fmla="*/ 2310824 w 2310824"/>
              <a:gd name="connsiteY2" fmla="*/ 1462499 h 1686962"/>
              <a:gd name="connsiteX0" fmla="*/ 0 w 2310824"/>
              <a:gd name="connsiteY0" fmla="*/ 196188 h 196188"/>
              <a:gd name="connsiteX1" fmla="*/ 2310824 w 2310824"/>
              <a:gd name="connsiteY1" fmla="*/ 0 h 196188"/>
              <a:gd name="connsiteX0" fmla="*/ 0 w 1085763"/>
              <a:gd name="connsiteY0" fmla="*/ 0 h 284459"/>
              <a:gd name="connsiteX1" fmla="*/ 1085763 w 1085763"/>
              <a:gd name="connsiteY1" fmla="*/ 284459 h 284459"/>
              <a:gd name="connsiteX0" fmla="*/ 0 w 1384701"/>
              <a:gd name="connsiteY0" fmla="*/ 0 h 296182"/>
              <a:gd name="connsiteX1" fmla="*/ 1384701 w 1384701"/>
              <a:gd name="connsiteY1" fmla="*/ 296182 h 296182"/>
              <a:gd name="connsiteX0" fmla="*/ 0 w 1384701"/>
              <a:gd name="connsiteY0" fmla="*/ 0 h 296182"/>
              <a:gd name="connsiteX1" fmla="*/ 1384701 w 1384701"/>
              <a:gd name="connsiteY1" fmla="*/ 296182 h 296182"/>
              <a:gd name="connsiteX0" fmla="*/ 0 w 1384701"/>
              <a:gd name="connsiteY0" fmla="*/ 0 h 296182"/>
              <a:gd name="connsiteX1" fmla="*/ 1384701 w 1384701"/>
              <a:gd name="connsiteY1" fmla="*/ 296182 h 296182"/>
              <a:gd name="connsiteX0" fmla="*/ 0 w 2029470"/>
              <a:gd name="connsiteY0" fmla="*/ 96542 h 96542"/>
              <a:gd name="connsiteX1" fmla="*/ 2029470 w 2029470"/>
              <a:gd name="connsiteY1" fmla="*/ 0 h 96542"/>
              <a:gd name="connsiteX0" fmla="*/ 0 w 2029470"/>
              <a:gd name="connsiteY0" fmla="*/ 276961 h 276961"/>
              <a:gd name="connsiteX1" fmla="*/ 2029470 w 2029470"/>
              <a:gd name="connsiteY1" fmla="*/ 180419 h 276961"/>
              <a:gd name="connsiteX0" fmla="*/ 0 w 2029470"/>
              <a:gd name="connsiteY0" fmla="*/ 191394 h 432596"/>
              <a:gd name="connsiteX1" fmla="*/ 2029470 w 2029470"/>
              <a:gd name="connsiteY1" fmla="*/ 94852 h 432596"/>
              <a:gd name="connsiteX0" fmla="*/ 0 w 2029470"/>
              <a:gd name="connsiteY0" fmla="*/ 96542 h 466142"/>
              <a:gd name="connsiteX1" fmla="*/ 2029470 w 2029470"/>
              <a:gd name="connsiteY1" fmla="*/ 0 h 466142"/>
              <a:gd name="connsiteX0" fmla="*/ 0 w 1249885"/>
              <a:gd name="connsiteY0" fmla="*/ 0 h 579595"/>
              <a:gd name="connsiteX1" fmla="*/ 1249885 w 1249885"/>
              <a:gd name="connsiteY1" fmla="*/ 384109 h 579595"/>
              <a:gd name="connsiteX0" fmla="*/ 0 w 1249885"/>
              <a:gd name="connsiteY0" fmla="*/ 0 h 468210"/>
              <a:gd name="connsiteX1" fmla="*/ 1249885 w 1249885"/>
              <a:gd name="connsiteY1" fmla="*/ 384109 h 468210"/>
              <a:gd name="connsiteX0" fmla="*/ 0 w 1249885"/>
              <a:gd name="connsiteY0" fmla="*/ 0 h 398416"/>
              <a:gd name="connsiteX1" fmla="*/ 1249885 w 1249885"/>
              <a:gd name="connsiteY1" fmla="*/ 384109 h 398416"/>
              <a:gd name="connsiteX0" fmla="*/ 0 w 1249885"/>
              <a:gd name="connsiteY0" fmla="*/ 0 h 389093"/>
              <a:gd name="connsiteX1" fmla="*/ 1249885 w 1249885"/>
              <a:gd name="connsiteY1" fmla="*/ 384109 h 389093"/>
            </a:gdLst>
            <a:ahLst/>
            <a:cxnLst>
              <a:cxn ang="0">
                <a:pos x="connsiteX0" y="connsiteY0"/>
              </a:cxn>
              <a:cxn ang="0">
                <a:pos x="connsiteX1" y="connsiteY1"/>
              </a:cxn>
            </a:cxnLst>
            <a:rect l="l" t="t" r="r" b="b"/>
            <a:pathLst>
              <a:path w="1249885" h="389093">
                <a:moveTo>
                  <a:pt x="0" y="0"/>
                </a:moveTo>
                <a:cubicBezTo>
                  <a:pt x="436167" y="237452"/>
                  <a:pt x="743380" y="422154"/>
                  <a:pt x="1249885" y="384109"/>
                </a:cubicBezTo>
              </a:path>
            </a:pathLst>
          </a:custGeom>
          <a:noFill/>
          <a:ln w="44450">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1350"/>
          </a:p>
        </p:txBody>
      </p:sp>
      <p:sp>
        <p:nvSpPr>
          <p:cNvPr id="38" name="Triangle isocèle 37">
            <a:extLst>
              <a:ext uri="{FF2B5EF4-FFF2-40B4-BE49-F238E27FC236}">
                <a16:creationId xmlns="" xmlns:a16="http://schemas.microsoft.com/office/drawing/2014/main" id="{84B27002-6576-4C42-B115-8FD174957F27}"/>
              </a:ext>
            </a:extLst>
          </p:cNvPr>
          <p:cNvSpPr/>
          <p:nvPr/>
        </p:nvSpPr>
        <p:spPr>
          <a:xfrm rot="17429479">
            <a:off x="6095951" y="2777066"/>
            <a:ext cx="135731" cy="18930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9" name="Rectangle 38">
            <a:extLst>
              <a:ext uri="{FF2B5EF4-FFF2-40B4-BE49-F238E27FC236}">
                <a16:creationId xmlns="" xmlns:a16="http://schemas.microsoft.com/office/drawing/2014/main" id="{27A3116E-2A2B-48E3-A3BA-399A29ECC907}"/>
              </a:ext>
            </a:extLst>
          </p:cNvPr>
          <p:cNvSpPr/>
          <p:nvPr/>
        </p:nvSpPr>
        <p:spPr>
          <a:xfrm>
            <a:off x="3556486" y="3527912"/>
            <a:ext cx="891937" cy="519373"/>
          </a:xfrm>
          <a:prstGeom prst="rect">
            <a:avLst/>
          </a:prstGeom>
        </p:spPr>
        <p:txBody>
          <a:bodyPr wrap="square">
            <a:spAutoFit/>
          </a:bodyPr>
          <a:lstStyle/>
          <a:p>
            <a:pPr algn="ctr"/>
            <a:r>
              <a:rPr lang="fr-FR" sz="675" b="1" dirty="0"/>
              <a:t>Chapitre 3 </a:t>
            </a:r>
          </a:p>
          <a:p>
            <a:pPr algn="ctr"/>
            <a:r>
              <a:rPr lang="fr-FR" sz="700" b="1" dirty="0"/>
              <a:t>Approche comportementale des produits</a:t>
            </a:r>
          </a:p>
        </p:txBody>
      </p:sp>
      <p:sp>
        <p:nvSpPr>
          <p:cNvPr id="40" name="Triangle isocèle 39">
            <a:extLst>
              <a:ext uri="{FF2B5EF4-FFF2-40B4-BE49-F238E27FC236}">
                <a16:creationId xmlns="" xmlns:a16="http://schemas.microsoft.com/office/drawing/2014/main" id="{85A5EFF2-82E2-4D0A-BD5E-6EC342CF0BF7}"/>
              </a:ext>
            </a:extLst>
          </p:cNvPr>
          <p:cNvSpPr/>
          <p:nvPr/>
        </p:nvSpPr>
        <p:spPr>
          <a:xfrm rot="6636562">
            <a:off x="3927540" y="4768101"/>
            <a:ext cx="135731" cy="18930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1" name="Triangle isocèle 40">
            <a:extLst>
              <a:ext uri="{FF2B5EF4-FFF2-40B4-BE49-F238E27FC236}">
                <a16:creationId xmlns="" xmlns:a16="http://schemas.microsoft.com/office/drawing/2014/main" id="{4CDC226D-A90C-4E70-AECC-E65D310F4283}"/>
              </a:ext>
            </a:extLst>
          </p:cNvPr>
          <p:cNvSpPr/>
          <p:nvPr/>
        </p:nvSpPr>
        <p:spPr>
          <a:xfrm>
            <a:off x="5982193" y="3513432"/>
            <a:ext cx="135731" cy="18930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42" name="Triangle isocèle 41">
            <a:extLst>
              <a:ext uri="{FF2B5EF4-FFF2-40B4-BE49-F238E27FC236}">
                <a16:creationId xmlns="" xmlns:a16="http://schemas.microsoft.com/office/drawing/2014/main" id="{F7F62B92-9692-46B0-8354-7EA27E23F693}"/>
              </a:ext>
            </a:extLst>
          </p:cNvPr>
          <p:cNvSpPr/>
          <p:nvPr/>
        </p:nvSpPr>
        <p:spPr>
          <a:xfrm rot="14746132">
            <a:off x="3970862" y="2042352"/>
            <a:ext cx="135731" cy="18930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41742436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Relations objectifs/compétences/connaissances</a:t>
            </a:r>
            <a:endParaRPr lang="fr-FR" dirty="0"/>
          </a:p>
        </p:txBody>
      </p:sp>
      <p:pic>
        <p:nvPicPr>
          <p:cNvPr id="43" name="Image 4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473" y="2171499"/>
            <a:ext cx="8653618" cy="4086431"/>
          </a:xfrm>
          <a:prstGeom prst="rect">
            <a:avLst/>
          </a:prstGeom>
        </p:spPr>
      </p:pic>
      <p:sp>
        <p:nvSpPr>
          <p:cNvPr id="44" name="Rectangle 43">
            <a:extLst>
              <a:ext uri="{FF2B5EF4-FFF2-40B4-BE49-F238E27FC236}">
                <a16:creationId xmlns="" xmlns:a16="http://schemas.microsoft.com/office/drawing/2014/main" id="{C2E70F5F-98E0-BC4B-AF4C-6B6B917566E0}"/>
              </a:ext>
            </a:extLst>
          </p:cNvPr>
          <p:cNvSpPr/>
          <p:nvPr/>
        </p:nvSpPr>
        <p:spPr>
          <a:xfrm>
            <a:off x="6320071" y="2198830"/>
            <a:ext cx="423800" cy="1383832"/>
          </a:xfrm>
          <a:prstGeom prst="rect">
            <a:avLst/>
          </a:prstGeom>
          <a:solidFill>
            <a:schemeClr val="accent3">
              <a:lumMod val="60000"/>
              <a:lumOff val="40000"/>
              <a:alpha val="33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fr-FR" b="1" dirty="0">
              <a:solidFill>
                <a:schemeClr val="bg1"/>
              </a:solidFill>
            </a:endParaRPr>
          </a:p>
        </p:txBody>
      </p:sp>
      <p:sp>
        <p:nvSpPr>
          <p:cNvPr id="45" name="Rectangle 44">
            <a:extLst>
              <a:ext uri="{FF2B5EF4-FFF2-40B4-BE49-F238E27FC236}">
                <a16:creationId xmlns="" xmlns:a16="http://schemas.microsoft.com/office/drawing/2014/main" id="{C2E70F5F-98E0-BC4B-AF4C-6B6B917566E0}"/>
              </a:ext>
            </a:extLst>
          </p:cNvPr>
          <p:cNvSpPr/>
          <p:nvPr/>
        </p:nvSpPr>
        <p:spPr>
          <a:xfrm>
            <a:off x="6743871" y="2198830"/>
            <a:ext cx="389020" cy="1383832"/>
          </a:xfrm>
          <a:prstGeom prst="rect">
            <a:avLst/>
          </a:prstGeom>
          <a:solidFill>
            <a:schemeClr val="accent3">
              <a:lumMod val="75000"/>
              <a:alpha val="33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fr-FR" b="1" dirty="0">
              <a:solidFill>
                <a:schemeClr val="bg1"/>
              </a:solidFill>
            </a:endParaRPr>
          </a:p>
        </p:txBody>
      </p:sp>
      <p:sp>
        <p:nvSpPr>
          <p:cNvPr id="46" name="Rectangle 45">
            <a:extLst>
              <a:ext uri="{FF2B5EF4-FFF2-40B4-BE49-F238E27FC236}">
                <a16:creationId xmlns="" xmlns:a16="http://schemas.microsoft.com/office/drawing/2014/main" id="{C2E70F5F-98E0-BC4B-AF4C-6B6B917566E0}"/>
              </a:ext>
            </a:extLst>
          </p:cNvPr>
          <p:cNvSpPr/>
          <p:nvPr/>
        </p:nvSpPr>
        <p:spPr>
          <a:xfrm>
            <a:off x="7140738" y="2208354"/>
            <a:ext cx="423800" cy="4023909"/>
          </a:xfrm>
          <a:prstGeom prst="rect">
            <a:avLst/>
          </a:prstGeom>
          <a:solidFill>
            <a:schemeClr val="accent3">
              <a:lumMod val="50000"/>
              <a:alpha val="33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fr-FR" b="1" dirty="0">
              <a:solidFill>
                <a:schemeClr val="bg1"/>
              </a:solidFill>
            </a:endParaRPr>
          </a:p>
        </p:txBody>
      </p:sp>
      <p:sp>
        <p:nvSpPr>
          <p:cNvPr id="49" name="Rectangle 48">
            <a:extLst>
              <a:ext uri="{FF2B5EF4-FFF2-40B4-BE49-F238E27FC236}">
                <a16:creationId xmlns="" xmlns:a16="http://schemas.microsoft.com/office/drawing/2014/main" id="{C2E70F5F-98E0-BC4B-AF4C-6B6B917566E0}"/>
              </a:ext>
            </a:extLst>
          </p:cNvPr>
          <p:cNvSpPr/>
          <p:nvPr/>
        </p:nvSpPr>
        <p:spPr>
          <a:xfrm>
            <a:off x="507821" y="2554629"/>
            <a:ext cx="5803563" cy="3703301"/>
          </a:xfrm>
          <a:prstGeom prst="rect">
            <a:avLst/>
          </a:prstGeom>
          <a:solidFill>
            <a:srgbClr val="CFB5F6">
              <a:alpha val="33000"/>
            </a:srgb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fr-FR" b="1" dirty="0">
              <a:solidFill>
                <a:schemeClr val="bg1"/>
              </a:solidFill>
            </a:endParaRPr>
          </a:p>
        </p:txBody>
      </p:sp>
      <p:sp>
        <p:nvSpPr>
          <p:cNvPr id="50" name="Rectangle 49">
            <a:extLst>
              <a:ext uri="{FF2B5EF4-FFF2-40B4-BE49-F238E27FC236}">
                <a16:creationId xmlns="" xmlns:a16="http://schemas.microsoft.com/office/drawing/2014/main" id="{C2E70F5F-98E0-BC4B-AF4C-6B6B917566E0}"/>
              </a:ext>
            </a:extLst>
          </p:cNvPr>
          <p:cNvSpPr/>
          <p:nvPr/>
        </p:nvSpPr>
        <p:spPr>
          <a:xfrm>
            <a:off x="6310544" y="3592187"/>
            <a:ext cx="810000" cy="2665743"/>
          </a:xfrm>
          <a:prstGeom prst="rect">
            <a:avLst/>
          </a:prstGeom>
          <a:solidFill>
            <a:srgbClr val="CFB5F6">
              <a:alpha val="33000"/>
            </a:srgb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fr-FR" b="1" dirty="0">
              <a:solidFill>
                <a:schemeClr val="bg1"/>
              </a:solidFill>
            </a:endParaRPr>
          </a:p>
        </p:txBody>
      </p:sp>
      <p:sp>
        <p:nvSpPr>
          <p:cNvPr id="51" name="Rectangle 50">
            <a:extLst>
              <a:ext uri="{FF2B5EF4-FFF2-40B4-BE49-F238E27FC236}">
                <a16:creationId xmlns="" xmlns:a16="http://schemas.microsoft.com/office/drawing/2014/main" id="{C2E70F5F-98E0-BC4B-AF4C-6B6B917566E0}"/>
              </a:ext>
            </a:extLst>
          </p:cNvPr>
          <p:cNvSpPr/>
          <p:nvPr/>
        </p:nvSpPr>
        <p:spPr>
          <a:xfrm>
            <a:off x="6320070" y="1953812"/>
            <a:ext cx="1263518" cy="235493"/>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200" b="1" dirty="0">
                <a:solidFill>
                  <a:schemeClr val="bg1"/>
                </a:solidFill>
              </a:rPr>
              <a:t>Spécialités</a:t>
            </a:r>
          </a:p>
        </p:txBody>
      </p:sp>
      <p:sp>
        <p:nvSpPr>
          <p:cNvPr id="52" name="Rectangle 51">
            <a:extLst>
              <a:ext uri="{FF2B5EF4-FFF2-40B4-BE49-F238E27FC236}">
                <a16:creationId xmlns="" xmlns:a16="http://schemas.microsoft.com/office/drawing/2014/main" id="{C2E70F5F-98E0-BC4B-AF4C-6B6B917566E0}"/>
              </a:ext>
            </a:extLst>
          </p:cNvPr>
          <p:cNvSpPr/>
          <p:nvPr/>
        </p:nvSpPr>
        <p:spPr>
          <a:xfrm>
            <a:off x="119525" y="1964147"/>
            <a:ext cx="2060228" cy="235493"/>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200" b="1" dirty="0">
                <a:solidFill>
                  <a:schemeClr val="bg1"/>
                </a:solidFill>
              </a:rPr>
              <a:t>Objectifs</a:t>
            </a:r>
          </a:p>
        </p:txBody>
      </p:sp>
      <p:sp>
        <p:nvSpPr>
          <p:cNvPr id="53" name="Rectangle 52">
            <a:extLst>
              <a:ext uri="{FF2B5EF4-FFF2-40B4-BE49-F238E27FC236}">
                <a16:creationId xmlns="" xmlns:a16="http://schemas.microsoft.com/office/drawing/2014/main" id="{C2E70F5F-98E0-BC4B-AF4C-6B6B917566E0}"/>
              </a:ext>
            </a:extLst>
          </p:cNvPr>
          <p:cNvSpPr/>
          <p:nvPr/>
        </p:nvSpPr>
        <p:spPr>
          <a:xfrm>
            <a:off x="2219167" y="1954543"/>
            <a:ext cx="4067505" cy="235493"/>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200" b="1" dirty="0">
                <a:solidFill>
                  <a:schemeClr val="bg1"/>
                </a:solidFill>
              </a:rPr>
              <a:t>Compétences</a:t>
            </a:r>
          </a:p>
        </p:txBody>
      </p:sp>
      <p:sp>
        <p:nvSpPr>
          <p:cNvPr id="54" name="Rectangle 53">
            <a:extLst>
              <a:ext uri="{FF2B5EF4-FFF2-40B4-BE49-F238E27FC236}">
                <a16:creationId xmlns="" xmlns:a16="http://schemas.microsoft.com/office/drawing/2014/main" id="{C2E70F5F-98E0-BC4B-AF4C-6B6B917566E0}"/>
              </a:ext>
            </a:extLst>
          </p:cNvPr>
          <p:cNvSpPr/>
          <p:nvPr/>
        </p:nvSpPr>
        <p:spPr>
          <a:xfrm>
            <a:off x="7600960" y="1954543"/>
            <a:ext cx="1145131" cy="235493"/>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200" b="1" dirty="0">
                <a:solidFill>
                  <a:schemeClr val="bg1"/>
                </a:solidFill>
              </a:rPr>
              <a:t>Connaissances</a:t>
            </a:r>
          </a:p>
        </p:txBody>
      </p:sp>
      <p:sp>
        <p:nvSpPr>
          <p:cNvPr id="55" name="Rectangle 54"/>
          <p:cNvSpPr/>
          <p:nvPr/>
        </p:nvSpPr>
        <p:spPr>
          <a:xfrm>
            <a:off x="7511373" y="1002163"/>
            <a:ext cx="1234718" cy="769441"/>
          </a:xfrm>
          <a:prstGeom prst="rect">
            <a:avLst/>
          </a:prstGeom>
        </p:spPr>
        <p:txBody>
          <a:bodyPr wrap="square">
            <a:spAutoFit/>
          </a:bodyPr>
          <a:lstStyle/>
          <a:p>
            <a:pPr algn="r"/>
            <a:r>
              <a:rPr lang="fr-FR" sz="1100" dirty="0"/>
              <a:t>Relations entre les </a:t>
            </a:r>
            <a:r>
              <a:rPr lang="fr-FR" sz="1100" b="1" dirty="0"/>
              <a:t>compétences</a:t>
            </a:r>
            <a:r>
              <a:rPr lang="fr-FR" sz="1100" dirty="0"/>
              <a:t> et les </a:t>
            </a:r>
            <a:r>
              <a:rPr lang="fr-FR" sz="1100" b="1" dirty="0"/>
              <a:t>connaissances</a:t>
            </a:r>
            <a:r>
              <a:rPr lang="fr-FR" sz="1100" dirty="0"/>
              <a:t> associées</a:t>
            </a:r>
          </a:p>
        </p:txBody>
      </p:sp>
      <p:sp>
        <p:nvSpPr>
          <p:cNvPr id="56" name="Rectangle 55">
            <a:extLst>
              <a:ext uri="{FF2B5EF4-FFF2-40B4-BE49-F238E27FC236}">
                <a16:creationId xmlns="" xmlns:a16="http://schemas.microsoft.com/office/drawing/2014/main" id="{C2E70F5F-98E0-BC4B-AF4C-6B6B917566E0}"/>
              </a:ext>
            </a:extLst>
          </p:cNvPr>
          <p:cNvSpPr/>
          <p:nvPr/>
        </p:nvSpPr>
        <p:spPr>
          <a:xfrm>
            <a:off x="7566216" y="2199561"/>
            <a:ext cx="1159626" cy="4032702"/>
          </a:xfrm>
          <a:prstGeom prst="rect">
            <a:avLst/>
          </a:prstGeom>
          <a:solidFill>
            <a:srgbClr val="F8CEB1">
              <a:alpha val="33000"/>
            </a:srgb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endParaRPr lang="fr-FR" b="1" dirty="0">
              <a:solidFill>
                <a:schemeClr val="bg1"/>
              </a:solidFill>
            </a:endParaRPr>
          </a:p>
        </p:txBody>
      </p:sp>
      <p:sp>
        <p:nvSpPr>
          <p:cNvPr id="57" name="Ellipse 56"/>
          <p:cNvSpPr/>
          <p:nvPr/>
        </p:nvSpPr>
        <p:spPr>
          <a:xfrm>
            <a:off x="6780656" y="2857178"/>
            <a:ext cx="310113" cy="310113"/>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8" name="Ellipse 57"/>
          <p:cNvSpPr/>
          <p:nvPr/>
        </p:nvSpPr>
        <p:spPr>
          <a:xfrm>
            <a:off x="6354183" y="2857178"/>
            <a:ext cx="310113" cy="310113"/>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9" name="Rectangle 58"/>
          <p:cNvSpPr/>
          <p:nvPr/>
        </p:nvSpPr>
        <p:spPr>
          <a:xfrm>
            <a:off x="5329144" y="1027920"/>
            <a:ext cx="1089898" cy="600164"/>
          </a:xfrm>
          <a:prstGeom prst="rect">
            <a:avLst/>
          </a:prstGeom>
        </p:spPr>
        <p:txBody>
          <a:bodyPr wrap="square">
            <a:spAutoFit/>
          </a:bodyPr>
          <a:lstStyle/>
          <a:p>
            <a:r>
              <a:rPr lang="fr-FR" sz="1100" dirty="0"/>
              <a:t>Compétence </a:t>
            </a:r>
            <a:r>
              <a:rPr lang="fr-FR" sz="1100" b="1" dirty="0"/>
              <a:t>abordée</a:t>
            </a:r>
            <a:r>
              <a:rPr lang="fr-FR" sz="1100" dirty="0"/>
              <a:t> dans la spécialité</a:t>
            </a:r>
          </a:p>
        </p:txBody>
      </p:sp>
      <p:sp>
        <p:nvSpPr>
          <p:cNvPr id="60" name="Forme libre 59"/>
          <p:cNvSpPr/>
          <p:nvPr/>
        </p:nvSpPr>
        <p:spPr>
          <a:xfrm>
            <a:off x="5933267" y="1692469"/>
            <a:ext cx="485775" cy="1209675"/>
          </a:xfrm>
          <a:custGeom>
            <a:avLst/>
            <a:gdLst>
              <a:gd name="connsiteX0" fmla="*/ 85926 w 85926"/>
              <a:gd name="connsiteY0" fmla="*/ 0 h 1371600"/>
              <a:gd name="connsiteX1" fmla="*/ 201 w 85926"/>
              <a:gd name="connsiteY1" fmla="*/ 523875 h 1371600"/>
              <a:gd name="connsiteX2" fmla="*/ 66876 w 85926"/>
              <a:gd name="connsiteY2" fmla="*/ 1371600 h 1371600"/>
              <a:gd name="connsiteX0" fmla="*/ 257211 w 257211"/>
              <a:gd name="connsiteY0" fmla="*/ 0 h 1371600"/>
              <a:gd name="connsiteX1" fmla="*/ 36 w 257211"/>
              <a:gd name="connsiteY1" fmla="*/ 752475 h 1371600"/>
              <a:gd name="connsiteX2" fmla="*/ 238161 w 257211"/>
              <a:gd name="connsiteY2" fmla="*/ 1371600 h 1371600"/>
              <a:gd name="connsiteX0" fmla="*/ 257241 w 257241"/>
              <a:gd name="connsiteY0" fmla="*/ 0 h 1371600"/>
              <a:gd name="connsiteX1" fmla="*/ 66 w 257241"/>
              <a:gd name="connsiteY1" fmla="*/ 752475 h 1371600"/>
              <a:gd name="connsiteX2" fmla="*/ 238191 w 257241"/>
              <a:gd name="connsiteY2" fmla="*/ 1371600 h 1371600"/>
              <a:gd name="connsiteX0" fmla="*/ 257241 w 257241"/>
              <a:gd name="connsiteY0" fmla="*/ 0 h 1371600"/>
              <a:gd name="connsiteX1" fmla="*/ 66 w 257241"/>
              <a:gd name="connsiteY1" fmla="*/ 752475 h 1371600"/>
              <a:gd name="connsiteX2" fmla="*/ 238191 w 257241"/>
              <a:gd name="connsiteY2" fmla="*/ 1371600 h 1371600"/>
              <a:gd name="connsiteX0" fmla="*/ 72480 w 424905"/>
              <a:gd name="connsiteY0" fmla="*/ 0 h 1333500"/>
              <a:gd name="connsiteX1" fmla="*/ 186780 w 424905"/>
              <a:gd name="connsiteY1" fmla="*/ 714375 h 1333500"/>
              <a:gd name="connsiteX2" fmla="*/ 424905 w 424905"/>
              <a:gd name="connsiteY2" fmla="*/ 1333500 h 1333500"/>
              <a:gd name="connsiteX0" fmla="*/ 0 w 352425"/>
              <a:gd name="connsiteY0" fmla="*/ 0 h 1333500"/>
              <a:gd name="connsiteX1" fmla="*/ 352425 w 352425"/>
              <a:gd name="connsiteY1" fmla="*/ 1333500 h 1333500"/>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Lst>
            <a:ahLst/>
            <a:cxnLst>
              <a:cxn ang="0">
                <a:pos x="connsiteX0" y="connsiteY0"/>
              </a:cxn>
              <a:cxn ang="0">
                <a:pos x="connsiteX1" y="connsiteY1"/>
              </a:cxn>
            </a:cxnLst>
            <a:rect l="l" t="t" r="r" b="b"/>
            <a:pathLst>
              <a:path w="485775" h="1209675">
                <a:moveTo>
                  <a:pt x="0" y="0"/>
                </a:moveTo>
                <a:cubicBezTo>
                  <a:pt x="228600" y="327025"/>
                  <a:pt x="200025" y="701675"/>
                  <a:pt x="485775" y="1209675"/>
                </a:cubicBezTo>
              </a:path>
            </a:pathLst>
          </a:custGeom>
          <a:noFill/>
          <a:ln w="28575">
            <a:solidFill>
              <a:srgbClr val="FF0000"/>
            </a:solidFill>
            <a:prstDash val="sysDash"/>
            <a:tailEnd type="arrow"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1" name="Rectangle 60"/>
          <p:cNvSpPr/>
          <p:nvPr/>
        </p:nvSpPr>
        <p:spPr>
          <a:xfrm>
            <a:off x="6409523" y="1010956"/>
            <a:ext cx="1192751" cy="769441"/>
          </a:xfrm>
          <a:prstGeom prst="rect">
            <a:avLst/>
          </a:prstGeom>
        </p:spPr>
        <p:txBody>
          <a:bodyPr wrap="square">
            <a:spAutoFit/>
          </a:bodyPr>
          <a:lstStyle/>
          <a:p>
            <a:r>
              <a:rPr lang="fr-FR" sz="1100" dirty="0"/>
              <a:t>Compétence </a:t>
            </a:r>
            <a:r>
              <a:rPr lang="fr-FR" sz="1100" b="1" dirty="0"/>
              <a:t>abordée et devra être évaluée </a:t>
            </a:r>
            <a:r>
              <a:rPr lang="fr-FR" sz="1100" dirty="0"/>
              <a:t>dans la spécialité</a:t>
            </a:r>
          </a:p>
        </p:txBody>
      </p:sp>
      <p:sp>
        <p:nvSpPr>
          <p:cNvPr id="62" name="Forme libre 61"/>
          <p:cNvSpPr/>
          <p:nvPr/>
        </p:nvSpPr>
        <p:spPr>
          <a:xfrm>
            <a:off x="7034792" y="1710166"/>
            <a:ext cx="244451" cy="1181100"/>
          </a:xfrm>
          <a:custGeom>
            <a:avLst/>
            <a:gdLst>
              <a:gd name="connsiteX0" fmla="*/ 85926 w 85926"/>
              <a:gd name="connsiteY0" fmla="*/ 0 h 1371600"/>
              <a:gd name="connsiteX1" fmla="*/ 201 w 85926"/>
              <a:gd name="connsiteY1" fmla="*/ 523875 h 1371600"/>
              <a:gd name="connsiteX2" fmla="*/ 66876 w 85926"/>
              <a:gd name="connsiteY2" fmla="*/ 1371600 h 1371600"/>
              <a:gd name="connsiteX0" fmla="*/ 257211 w 257211"/>
              <a:gd name="connsiteY0" fmla="*/ 0 h 1371600"/>
              <a:gd name="connsiteX1" fmla="*/ 36 w 257211"/>
              <a:gd name="connsiteY1" fmla="*/ 752475 h 1371600"/>
              <a:gd name="connsiteX2" fmla="*/ 238161 w 257211"/>
              <a:gd name="connsiteY2" fmla="*/ 1371600 h 1371600"/>
              <a:gd name="connsiteX0" fmla="*/ 257241 w 257241"/>
              <a:gd name="connsiteY0" fmla="*/ 0 h 1371600"/>
              <a:gd name="connsiteX1" fmla="*/ 66 w 257241"/>
              <a:gd name="connsiteY1" fmla="*/ 752475 h 1371600"/>
              <a:gd name="connsiteX2" fmla="*/ 238191 w 257241"/>
              <a:gd name="connsiteY2" fmla="*/ 1371600 h 1371600"/>
              <a:gd name="connsiteX0" fmla="*/ 257241 w 257241"/>
              <a:gd name="connsiteY0" fmla="*/ 0 h 1371600"/>
              <a:gd name="connsiteX1" fmla="*/ 66 w 257241"/>
              <a:gd name="connsiteY1" fmla="*/ 752475 h 1371600"/>
              <a:gd name="connsiteX2" fmla="*/ 238191 w 257241"/>
              <a:gd name="connsiteY2" fmla="*/ 1371600 h 1371600"/>
              <a:gd name="connsiteX0" fmla="*/ 72480 w 424905"/>
              <a:gd name="connsiteY0" fmla="*/ 0 h 1333500"/>
              <a:gd name="connsiteX1" fmla="*/ 186780 w 424905"/>
              <a:gd name="connsiteY1" fmla="*/ 714375 h 1333500"/>
              <a:gd name="connsiteX2" fmla="*/ 424905 w 424905"/>
              <a:gd name="connsiteY2" fmla="*/ 1333500 h 1333500"/>
              <a:gd name="connsiteX0" fmla="*/ 0 w 352425"/>
              <a:gd name="connsiteY0" fmla="*/ 0 h 1333500"/>
              <a:gd name="connsiteX1" fmla="*/ 352425 w 352425"/>
              <a:gd name="connsiteY1" fmla="*/ 1333500 h 1333500"/>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 name="connsiteX0" fmla="*/ 221071 w 278559"/>
              <a:gd name="connsiteY0" fmla="*/ 0 h 1181100"/>
              <a:gd name="connsiteX1" fmla="*/ 11521 w 278559"/>
              <a:gd name="connsiteY1" fmla="*/ 1181100 h 1181100"/>
              <a:gd name="connsiteX0" fmla="*/ 209550 w 286715"/>
              <a:gd name="connsiteY0" fmla="*/ 0 h 1181100"/>
              <a:gd name="connsiteX1" fmla="*/ 0 w 286715"/>
              <a:gd name="connsiteY1" fmla="*/ 1181100 h 1181100"/>
              <a:gd name="connsiteX0" fmla="*/ 209550 w 244451"/>
              <a:gd name="connsiteY0" fmla="*/ 0 h 1181100"/>
              <a:gd name="connsiteX1" fmla="*/ 0 w 244451"/>
              <a:gd name="connsiteY1" fmla="*/ 1181100 h 1181100"/>
            </a:gdLst>
            <a:ahLst/>
            <a:cxnLst>
              <a:cxn ang="0">
                <a:pos x="connsiteX0" y="connsiteY0"/>
              </a:cxn>
              <a:cxn ang="0">
                <a:pos x="connsiteX1" y="connsiteY1"/>
              </a:cxn>
            </a:cxnLst>
            <a:rect l="l" t="t" r="r" b="b"/>
            <a:pathLst>
              <a:path w="244451" h="1181100">
                <a:moveTo>
                  <a:pt x="209550" y="0"/>
                </a:moveTo>
                <a:cubicBezTo>
                  <a:pt x="333375" y="307975"/>
                  <a:pt x="95250" y="720725"/>
                  <a:pt x="0" y="1181100"/>
                </a:cubicBezTo>
              </a:path>
            </a:pathLst>
          </a:custGeom>
          <a:noFill/>
          <a:ln w="28575">
            <a:solidFill>
              <a:srgbClr val="FF0000"/>
            </a:solidFill>
            <a:prstDash val="sysDash"/>
            <a:tailEnd type="arrow"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Forme libre 62"/>
          <p:cNvSpPr/>
          <p:nvPr/>
        </p:nvSpPr>
        <p:spPr>
          <a:xfrm>
            <a:off x="8445601" y="1780853"/>
            <a:ext cx="270314" cy="1076325"/>
          </a:xfrm>
          <a:custGeom>
            <a:avLst/>
            <a:gdLst>
              <a:gd name="connsiteX0" fmla="*/ 85926 w 85926"/>
              <a:gd name="connsiteY0" fmla="*/ 0 h 1371600"/>
              <a:gd name="connsiteX1" fmla="*/ 201 w 85926"/>
              <a:gd name="connsiteY1" fmla="*/ 523875 h 1371600"/>
              <a:gd name="connsiteX2" fmla="*/ 66876 w 85926"/>
              <a:gd name="connsiteY2" fmla="*/ 1371600 h 1371600"/>
              <a:gd name="connsiteX0" fmla="*/ 257211 w 257211"/>
              <a:gd name="connsiteY0" fmla="*/ 0 h 1371600"/>
              <a:gd name="connsiteX1" fmla="*/ 36 w 257211"/>
              <a:gd name="connsiteY1" fmla="*/ 752475 h 1371600"/>
              <a:gd name="connsiteX2" fmla="*/ 238161 w 257211"/>
              <a:gd name="connsiteY2" fmla="*/ 1371600 h 1371600"/>
              <a:gd name="connsiteX0" fmla="*/ 257241 w 257241"/>
              <a:gd name="connsiteY0" fmla="*/ 0 h 1371600"/>
              <a:gd name="connsiteX1" fmla="*/ 66 w 257241"/>
              <a:gd name="connsiteY1" fmla="*/ 752475 h 1371600"/>
              <a:gd name="connsiteX2" fmla="*/ 238191 w 257241"/>
              <a:gd name="connsiteY2" fmla="*/ 1371600 h 1371600"/>
              <a:gd name="connsiteX0" fmla="*/ 257241 w 257241"/>
              <a:gd name="connsiteY0" fmla="*/ 0 h 1371600"/>
              <a:gd name="connsiteX1" fmla="*/ 66 w 257241"/>
              <a:gd name="connsiteY1" fmla="*/ 752475 h 1371600"/>
              <a:gd name="connsiteX2" fmla="*/ 238191 w 257241"/>
              <a:gd name="connsiteY2" fmla="*/ 1371600 h 1371600"/>
              <a:gd name="connsiteX0" fmla="*/ 72480 w 424905"/>
              <a:gd name="connsiteY0" fmla="*/ 0 h 1333500"/>
              <a:gd name="connsiteX1" fmla="*/ 186780 w 424905"/>
              <a:gd name="connsiteY1" fmla="*/ 714375 h 1333500"/>
              <a:gd name="connsiteX2" fmla="*/ 424905 w 424905"/>
              <a:gd name="connsiteY2" fmla="*/ 1333500 h 1333500"/>
              <a:gd name="connsiteX0" fmla="*/ 0 w 352425"/>
              <a:gd name="connsiteY0" fmla="*/ 0 h 1333500"/>
              <a:gd name="connsiteX1" fmla="*/ 352425 w 352425"/>
              <a:gd name="connsiteY1" fmla="*/ 1333500 h 1333500"/>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 name="connsiteX0" fmla="*/ 221071 w 278559"/>
              <a:gd name="connsiteY0" fmla="*/ 0 h 1181100"/>
              <a:gd name="connsiteX1" fmla="*/ 11521 w 278559"/>
              <a:gd name="connsiteY1" fmla="*/ 1181100 h 1181100"/>
              <a:gd name="connsiteX0" fmla="*/ 209550 w 286715"/>
              <a:gd name="connsiteY0" fmla="*/ 0 h 1181100"/>
              <a:gd name="connsiteX1" fmla="*/ 0 w 286715"/>
              <a:gd name="connsiteY1" fmla="*/ 1181100 h 1181100"/>
              <a:gd name="connsiteX0" fmla="*/ 209550 w 244451"/>
              <a:gd name="connsiteY0" fmla="*/ 0 h 1181100"/>
              <a:gd name="connsiteX1" fmla="*/ 0 w 244451"/>
              <a:gd name="connsiteY1" fmla="*/ 1181100 h 1181100"/>
              <a:gd name="connsiteX0" fmla="*/ 238125 w 270314"/>
              <a:gd name="connsiteY0" fmla="*/ 0 h 1076325"/>
              <a:gd name="connsiteX1" fmla="*/ 0 w 270314"/>
              <a:gd name="connsiteY1" fmla="*/ 1076325 h 1076325"/>
            </a:gdLst>
            <a:ahLst/>
            <a:cxnLst>
              <a:cxn ang="0">
                <a:pos x="connsiteX0" y="connsiteY0"/>
              </a:cxn>
              <a:cxn ang="0">
                <a:pos x="connsiteX1" y="connsiteY1"/>
              </a:cxn>
            </a:cxnLst>
            <a:rect l="l" t="t" r="r" b="b"/>
            <a:pathLst>
              <a:path w="270314" h="1076325">
                <a:moveTo>
                  <a:pt x="238125" y="0"/>
                </a:moveTo>
                <a:cubicBezTo>
                  <a:pt x="361950" y="307975"/>
                  <a:pt x="95250" y="615950"/>
                  <a:pt x="0" y="1076325"/>
                </a:cubicBezTo>
              </a:path>
            </a:pathLst>
          </a:custGeom>
          <a:noFill/>
          <a:ln w="28575">
            <a:solidFill>
              <a:srgbClr val="FF0000"/>
            </a:solidFill>
            <a:prstDash val="sysDash"/>
            <a:tailEnd type="arrow"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 name="Ellipse 63"/>
          <p:cNvSpPr/>
          <p:nvPr/>
        </p:nvSpPr>
        <p:spPr>
          <a:xfrm>
            <a:off x="6354183" y="3219920"/>
            <a:ext cx="310113" cy="310113"/>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 name="Rectangle 64"/>
          <p:cNvSpPr/>
          <p:nvPr/>
        </p:nvSpPr>
        <p:spPr>
          <a:xfrm>
            <a:off x="4099377" y="1031915"/>
            <a:ext cx="1272821" cy="600164"/>
          </a:xfrm>
          <a:prstGeom prst="rect">
            <a:avLst/>
          </a:prstGeom>
        </p:spPr>
        <p:txBody>
          <a:bodyPr wrap="square">
            <a:spAutoFit/>
          </a:bodyPr>
          <a:lstStyle/>
          <a:p>
            <a:r>
              <a:rPr lang="fr-FR" sz="1100" dirty="0"/>
              <a:t>Compétence</a:t>
            </a:r>
          </a:p>
          <a:p>
            <a:r>
              <a:rPr lang="fr-FR" sz="1100" b="1" dirty="0"/>
              <a:t>non abordée</a:t>
            </a:r>
          </a:p>
          <a:p>
            <a:r>
              <a:rPr lang="fr-FR" sz="1100" dirty="0"/>
              <a:t>dans la spécialité</a:t>
            </a:r>
          </a:p>
        </p:txBody>
      </p:sp>
      <p:sp>
        <p:nvSpPr>
          <p:cNvPr id="66" name="Forme libre 65"/>
          <p:cNvSpPr/>
          <p:nvPr/>
        </p:nvSpPr>
        <p:spPr>
          <a:xfrm>
            <a:off x="4952412" y="1670819"/>
            <a:ext cx="1381125" cy="1676400"/>
          </a:xfrm>
          <a:custGeom>
            <a:avLst/>
            <a:gdLst>
              <a:gd name="connsiteX0" fmla="*/ 85926 w 85926"/>
              <a:gd name="connsiteY0" fmla="*/ 0 h 1371600"/>
              <a:gd name="connsiteX1" fmla="*/ 201 w 85926"/>
              <a:gd name="connsiteY1" fmla="*/ 523875 h 1371600"/>
              <a:gd name="connsiteX2" fmla="*/ 66876 w 85926"/>
              <a:gd name="connsiteY2" fmla="*/ 1371600 h 1371600"/>
              <a:gd name="connsiteX0" fmla="*/ 257211 w 257211"/>
              <a:gd name="connsiteY0" fmla="*/ 0 h 1371600"/>
              <a:gd name="connsiteX1" fmla="*/ 36 w 257211"/>
              <a:gd name="connsiteY1" fmla="*/ 752475 h 1371600"/>
              <a:gd name="connsiteX2" fmla="*/ 238161 w 257211"/>
              <a:gd name="connsiteY2" fmla="*/ 1371600 h 1371600"/>
              <a:gd name="connsiteX0" fmla="*/ 257241 w 257241"/>
              <a:gd name="connsiteY0" fmla="*/ 0 h 1371600"/>
              <a:gd name="connsiteX1" fmla="*/ 66 w 257241"/>
              <a:gd name="connsiteY1" fmla="*/ 752475 h 1371600"/>
              <a:gd name="connsiteX2" fmla="*/ 238191 w 257241"/>
              <a:gd name="connsiteY2" fmla="*/ 1371600 h 1371600"/>
              <a:gd name="connsiteX0" fmla="*/ 257241 w 257241"/>
              <a:gd name="connsiteY0" fmla="*/ 0 h 1371600"/>
              <a:gd name="connsiteX1" fmla="*/ 66 w 257241"/>
              <a:gd name="connsiteY1" fmla="*/ 752475 h 1371600"/>
              <a:gd name="connsiteX2" fmla="*/ 238191 w 257241"/>
              <a:gd name="connsiteY2" fmla="*/ 1371600 h 1371600"/>
              <a:gd name="connsiteX0" fmla="*/ 72480 w 424905"/>
              <a:gd name="connsiteY0" fmla="*/ 0 h 1333500"/>
              <a:gd name="connsiteX1" fmla="*/ 186780 w 424905"/>
              <a:gd name="connsiteY1" fmla="*/ 714375 h 1333500"/>
              <a:gd name="connsiteX2" fmla="*/ 424905 w 424905"/>
              <a:gd name="connsiteY2" fmla="*/ 1333500 h 1333500"/>
              <a:gd name="connsiteX0" fmla="*/ 0 w 352425"/>
              <a:gd name="connsiteY0" fmla="*/ 0 h 1333500"/>
              <a:gd name="connsiteX1" fmla="*/ 352425 w 352425"/>
              <a:gd name="connsiteY1" fmla="*/ 1333500 h 1333500"/>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 name="connsiteX0" fmla="*/ 0 w 485775"/>
              <a:gd name="connsiteY0" fmla="*/ 0 h 1209675"/>
              <a:gd name="connsiteX1" fmla="*/ 485775 w 485775"/>
              <a:gd name="connsiteY1" fmla="*/ 1209675 h 1209675"/>
              <a:gd name="connsiteX0" fmla="*/ 0 w 1514475"/>
              <a:gd name="connsiteY0" fmla="*/ 0 h 1800225"/>
              <a:gd name="connsiteX1" fmla="*/ 1514475 w 1514475"/>
              <a:gd name="connsiteY1" fmla="*/ 1800225 h 1800225"/>
              <a:gd name="connsiteX0" fmla="*/ 0 w 1514475"/>
              <a:gd name="connsiteY0" fmla="*/ 0 h 1800225"/>
              <a:gd name="connsiteX1" fmla="*/ 1514475 w 1514475"/>
              <a:gd name="connsiteY1" fmla="*/ 1800225 h 1800225"/>
              <a:gd name="connsiteX0" fmla="*/ 0 w 1381125"/>
              <a:gd name="connsiteY0" fmla="*/ 0 h 1676400"/>
              <a:gd name="connsiteX1" fmla="*/ 1381125 w 1381125"/>
              <a:gd name="connsiteY1" fmla="*/ 1676400 h 1676400"/>
            </a:gdLst>
            <a:ahLst/>
            <a:cxnLst>
              <a:cxn ang="0">
                <a:pos x="connsiteX0" y="connsiteY0"/>
              </a:cxn>
              <a:cxn ang="0">
                <a:pos x="connsiteX1" y="connsiteY1"/>
              </a:cxn>
            </a:cxnLst>
            <a:rect l="l" t="t" r="r" b="b"/>
            <a:pathLst>
              <a:path w="1381125" h="1676400">
                <a:moveTo>
                  <a:pt x="0" y="0"/>
                </a:moveTo>
                <a:cubicBezTo>
                  <a:pt x="228600" y="327025"/>
                  <a:pt x="600075" y="1130300"/>
                  <a:pt x="1381125" y="1676400"/>
                </a:cubicBezTo>
              </a:path>
            </a:pathLst>
          </a:custGeom>
          <a:noFill/>
          <a:ln w="28575">
            <a:solidFill>
              <a:srgbClr val="FF0000"/>
            </a:solidFill>
            <a:prstDash val="sysDash"/>
            <a:tailEnd type="arrow" w="lg" len="lg"/>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1598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Le programme des connaissances associées</a:t>
            </a:r>
            <a:endParaRPr lang="fr-FR" dirty="0"/>
          </a:p>
        </p:txBody>
      </p:sp>
      <p:graphicFrame>
        <p:nvGraphicFramePr>
          <p:cNvPr id="25" name="Objet 24"/>
          <p:cNvGraphicFramePr>
            <a:graphicFrameLocks noChangeAspect="1"/>
          </p:cNvGraphicFramePr>
          <p:nvPr>
            <p:extLst>
              <p:ext uri="{D42A27DB-BD31-4B8C-83A1-F6EECF244321}">
                <p14:modId xmlns:p14="http://schemas.microsoft.com/office/powerpoint/2010/main" val="785847038"/>
              </p:ext>
            </p:extLst>
          </p:nvPr>
        </p:nvGraphicFramePr>
        <p:xfrm>
          <a:off x="242931" y="2148721"/>
          <a:ext cx="8571600" cy="1128990"/>
        </p:xfrm>
        <a:graphic>
          <a:graphicData uri="http://schemas.openxmlformats.org/presentationml/2006/ole">
            <mc:AlternateContent xmlns:mc="http://schemas.openxmlformats.org/markup-compatibility/2006">
              <mc:Choice xmlns:v="urn:schemas-microsoft-com:vml" Requires="v">
                <p:oleObj spid="_x0000_s1146" name="Document" r:id="rId4" imgW="9740900" imgH="1282700" progId="Word.Document.12">
                  <p:embed/>
                </p:oleObj>
              </mc:Choice>
              <mc:Fallback>
                <p:oleObj name="Document" r:id="rId4" imgW="9740900" imgH="1282700" progId="Word.Document.12">
                  <p:embed/>
                  <p:pic>
                    <p:nvPicPr>
                      <p:cNvPr id="0" name=""/>
                      <p:cNvPicPr/>
                      <p:nvPr/>
                    </p:nvPicPr>
                    <p:blipFill>
                      <a:blip r:embed="rId5"/>
                      <a:stretch>
                        <a:fillRect/>
                      </a:stretch>
                    </p:blipFill>
                    <p:spPr>
                      <a:xfrm>
                        <a:off x="242931" y="2148721"/>
                        <a:ext cx="8571600" cy="1128990"/>
                      </a:xfrm>
                      <a:prstGeom prst="rect">
                        <a:avLst/>
                      </a:prstGeom>
                    </p:spPr>
                  </p:pic>
                </p:oleObj>
              </mc:Fallback>
            </mc:AlternateContent>
          </a:graphicData>
        </a:graphic>
      </p:graphicFrame>
      <p:graphicFrame>
        <p:nvGraphicFramePr>
          <p:cNvPr id="26" name="Objet 25"/>
          <p:cNvGraphicFramePr>
            <a:graphicFrameLocks noChangeAspect="1"/>
          </p:cNvGraphicFramePr>
          <p:nvPr>
            <p:extLst>
              <p:ext uri="{D42A27DB-BD31-4B8C-83A1-F6EECF244321}">
                <p14:modId xmlns:p14="http://schemas.microsoft.com/office/powerpoint/2010/main" val="60720879"/>
              </p:ext>
            </p:extLst>
          </p:nvPr>
        </p:nvGraphicFramePr>
        <p:xfrm>
          <a:off x="235812" y="3059783"/>
          <a:ext cx="8578719" cy="2282593"/>
        </p:xfrm>
        <a:graphic>
          <a:graphicData uri="http://schemas.openxmlformats.org/presentationml/2006/ole">
            <mc:AlternateContent xmlns:mc="http://schemas.openxmlformats.org/markup-compatibility/2006">
              <mc:Choice xmlns:v="urn:schemas-microsoft-com:vml" Requires="v">
                <p:oleObj spid="_x0000_s1147" name="Document" r:id="rId6" imgW="9740900" imgH="2565400" progId="Word.Document.12">
                  <p:embed/>
                </p:oleObj>
              </mc:Choice>
              <mc:Fallback>
                <p:oleObj name="Document" r:id="rId6" imgW="9740900" imgH="2565400" progId="Word.Document.12">
                  <p:embed/>
                  <p:pic>
                    <p:nvPicPr>
                      <p:cNvPr id="0" name=""/>
                      <p:cNvPicPr/>
                      <p:nvPr/>
                    </p:nvPicPr>
                    <p:blipFill>
                      <a:blip r:embed="rId7"/>
                      <a:stretch>
                        <a:fillRect/>
                      </a:stretch>
                    </p:blipFill>
                    <p:spPr>
                      <a:xfrm>
                        <a:off x="235812" y="3059783"/>
                        <a:ext cx="8578719" cy="2282593"/>
                      </a:xfrm>
                      <a:prstGeom prst="rect">
                        <a:avLst/>
                      </a:prstGeom>
                    </p:spPr>
                  </p:pic>
                </p:oleObj>
              </mc:Fallback>
            </mc:AlternateContent>
          </a:graphicData>
        </a:graphic>
      </p:graphicFrame>
      <p:graphicFrame>
        <p:nvGraphicFramePr>
          <p:cNvPr id="27" name="Objet 26"/>
          <p:cNvGraphicFramePr>
            <a:graphicFrameLocks noChangeAspect="1"/>
          </p:cNvGraphicFramePr>
          <p:nvPr>
            <p:extLst>
              <p:ext uri="{D42A27DB-BD31-4B8C-83A1-F6EECF244321}">
                <p14:modId xmlns:p14="http://schemas.microsoft.com/office/powerpoint/2010/main" val="3772774170"/>
              </p:ext>
            </p:extLst>
          </p:nvPr>
        </p:nvGraphicFramePr>
        <p:xfrm>
          <a:off x="235812" y="5172407"/>
          <a:ext cx="8578719" cy="934366"/>
        </p:xfrm>
        <a:graphic>
          <a:graphicData uri="http://schemas.openxmlformats.org/presentationml/2006/ole">
            <mc:AlternateContent xmlns:mc="http://schemas.openxmlformats.org/markup-compatibility/2006">
              <mc:Choice xmlns:v="urn:schemas-microsoft-com:vml" Requires="v">
                <p:oleObj spid="_x0000_s1148" name="Document" r:id="rId8" imgW="9740900" imgH="939800" progId="Word.Document.12">
                  <p:embed/>
                </p:oleObj>
              </mc:Choice>
              <mc:Fallback>
                <p:oleObj name="Document" r:id="rId8" imgW="9740900" imgH="939800" progId="Word.Document.12">
                  <p:embed/>
                  <p:pic>
                    <p:nvPicPr>
                      <p:cNvPr id="0" name=""/>
                      <p:cNvPicPr/>
                      <p:nvPr/>
                    </p:nvPicPr>
                    <p:blipFill>
                      <a:blip r:embed="rId9"/>
                      <a:stretch>
                        <a:fillRect/>
                      </a:stretch>
                    </p:blipFill>
                    <p:spPr>
                      <a:xfrm>
                        <a:off x="235812" y="5172407"/>
                        <a:ext cx="8578719" cy="934366"/>
                      </a:xfrm>
                      <a:prstGeom prst="rect">
                        <a:avLst/>
                      </a:prstGeom>
                    </p:spPr>
                  </p:pic>
                </p:oleObj>
              </mc:Fallback>
            </mc:AlternateContent>
          </a:graphicData>
        </a:graphic>
      </p:graphicFrame>
      <p:sp>
        <p:nvSpPr>
          <p:cNvPr id="28" name="Rectangle 27">
            <a:extLst>
              <a:ext uri="{FF2B5EF4-FFF2-40B4-BE49-F238E27FC236}">
                <a16:creationId xmlns="" xmlns:a16="http://schemas.microsoft.com/office/drawing/2014/main" id="{8FCFB7E9-AD76-E34F-9276-44C38BFE0B43}"/>
              </a:ext>
            </a:extLst>
          </p:cNvPr>
          <p:cNvSpPr/>
          <p:nvPr/>
        </p:nvSpPr>
        <p:spPr>
          <a:xfrm>
            <a:off x="4109350" y="1547349"/>
            <a:ext cx="1800000" cy="4225158"/>
          </a:xfrm>
          <a:prstGeom prst="rect">
            <a:avLst/>
          </a:prstGeom>
          <a:solidFill>
            <a:srgbClr val="31859C">
              <a:alpha val="40000"/>
            </a:srgb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fr-FR" sz="1200" b="1" dirty="0">
                <a:solidFill>
                  <a:schemeClr val="tx1"/>
                </a:solidFill>
              </a:rPr>
              <a:t>Affectations des connaissances associées</a:t>
            </a:r>
          </a:p>
        </p:txBody>
      </p:sp>
      <p:sp>
        <p:nvSpPr>
          <p:cNvPr id="29" name="Rectangle 28">
            <a:extLst>
              <a:ext uri="{FF2B5EF4-FFF2-40B4-BE49-F238E27FC236}">
                <a16:creationId xmlns="" xmlns:a16="http://schemas.microsoft.com/office/drawing/2014/main" id="{C2E70F5F-98E0-BC4B-AF4C-6B6B917566E0}"/>
              </a:ext>
            </a:extLst>
          </p:cNvPr>
          <p:cNvSpPr/>
          <p:nvPr/>
        </p:nvSpPr>
        <p:spPr>
          <a:xfrm>
            <a:off x="4110061" y="1288067"/>
            <a:ext cx="1817219" cy="235493"/>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200" b="1" dirty="0">
                <a:solidFill>
                  <a:schemeClr val="bg1"/>
                </a:solidFill>
              </a:rPr>
              <a:t>Spécialités</a:t>
            </a:r>
          </a:p>
        </p:txBody>
      </p:sp>
      <p:sp>
        <p:nvSpPr>
          <p:cNvPr id="30" name="Rectangle 29">
            <a:extLst>
              <a:ext uri="{FF2B5EF4-FFF2-40B4-BE49-F238E27FC236}">
                <a16:creationId xmlns="" xmlns:a16="http://schemas.microsoft.com/office/drawing/2014/main" id="{8FCFB7E9-AD76-E34F-9276-44C38BFE0B43}"/>
              </a:ext>
            </a:extLst>
          </p:cNvPr>
          <p:cNvSpPr/>
          <p:nvPr/>
        </p:nvSpPr>
        <p:spPr>
          <a:xfrm>
            <a:off x="3005701" y="1547349"/>
            <a:ext cx="1080000" cy="4218195"/>
          </a:xfrm>
          <a:prstGeom prst="rect">
            <a:avLst/>
          </a:prstGeom>
          <a:solidFill>
            <a:srgbClr val="CFB5F6">
              <a:alpha val="40000"/>
            </a:srgb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fr-FR" sz="1200" b="1" dirty="0">
                <a:solidFill>
                  <a:schemeClr val="tx1"/>
                </a:solidFill>
              </a:rPr>
              <a:t>Liens avec les chapitres</a:t>
            </a:r>
            <a:br>
              <a:rPr lang="fr-FR" sz="1200" b="1" dirty="0">
                <a:solidFill>
                  <a:schemeClr val="tx1"/>
                </a:solidFill>
              </a:rPr>
            </a:br>
            <a:r>
              <a:rPr lang="fr-FR" sz="1200" b="1" dirty="0">
                <a:solidFill>
                  <a:schemeClr val="tx1"/>
                </a:solidFill>
              </a:rPr>
              <a:t>PC - Math</a:t>
            </a:r>
          </a:p>
        </p:txBody>
      </p:sp>
      <p:sp>
        <p:nvSpPr>
          <p:cNvPr id="31" name="Rectangle 30">
            <a:extLst>
              <a:ext uri="{FF2B5EF4-FFF2-40B4-BE49-F238E27FC236}">
                <a16:creationId xmlns="" xmlns:a16="http://schemas.microsoft.com/office/drawing/2014/main" id="{C2E70F5F-98E0-BC4B-AF4C-6B6B917566E0}"/>
              </a:ext>
            </a:extLst>
          </p:cNvPr>
          <p:cNvSpPr/>
          <p:nvPr/>
        </p:nvSpPr>
        <p:spPr>
          <a:xfrm>
            <a:off x="4206746" y="3684013"/>
            <a:ext cx="1623848" cy="235493"/>
          </a:xfrm>
          <a:prstGeom prst="rect">
            <a:avLst/>
          </a:prstGeom>
          <a:solidFill>
            <a:srgbClr val="FF33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200" b="1" dirty="0">
                <a:solidFill>
                  <a:schemeClr val="bg1"/>
                </a:solidFill>
              </a:rPr>
              <a:t>Niveau taxonomique</a:t>
            </a:r>
          </a:p>
        </p:txBody>
      </p:sp>
      <p:cxnSp>
        <p:nvCxnSpPr>
          <p:cNvPr id="32" name="Connecteur droit avec flèche 31"/>
          <p:cNvCxnSpPr/>
          <p:nvPr/>
        </p:nvCxnSpPr>
        <p:spPr>
          <a:xfrm flipV="1">
            <a:off x="5135328" y="3396953"/>
            <a:ext cx="0" cy="286429"/>
          </a:xfrm>
          <a:prstGeom prst="straightConnector1">
            <a:avLst/>
          </a:prstGeom>
          <a:ln>
            <a:solidFill>
              <a:srgbClr val="FF33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 xmlns:a16="http://schemas.microsoft.com/office/drawing/2014/main" id="{C2E70F5F-98E0-BC4B-AF4C-6B6B917566E0}"/>
              </a:ext>
            </a:extLst>
          </p:cNvPr>
          <p:cNvSpPr/>
          <p:nvPr/>
        </p:nvSpPr>
        <p:spPr>
          <a:xfrm>
            <a:off x="3638551" y="2519214"/>
            <a:ext cx="2265392" cy="427052"/>
          </a:xfrm>
          <a:prstGeom prst="rect">
            <a:avLst/>
          </a:prstGeom>
          <a:solidFill>
            <a:srgbClr val="FB7C2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000" b="1" dirty="0">
                <a:solidFill>
                  <a:schemeClr val="bg1"/>
                </a:solidFill>
              </a:rPr>
              <a:t>Connaissance abordée en IT et prolongées pour tout le monde en 2I2D</a:t>
            </a:r>
          </a:p>
        </p:txBody>
      </p:sp>
      <p:sp>
        <p:nvSpPr>
          <p:cNvPr id="34" name="Rectangle 33">
            <a:extLst>
              <a:ext uri="{FF2B5EF4-FFF2-40B4-BE49-F238E27FC236}">
                <a16:creationId xmlns="" xmlns:a16="http://schemas.microsoft.com/office/drawing/2014/main" id="{C2E70F5F-98E0-BC4B-AF4C-6B6B917566E0}"/>
              </a:ext>
            </a:extLst>
          </p:cNvPr>
          <p:cNvSpPr/>
          <p:nvPr/>
        </p:nvSpPr>
        <p:spPr>
          <a:xfrm>
            <a:off x="3638552" y="4083231"/>
            <a:ext cx="2288730" cy="483811"/>
          </a:xfrm>
          <a:prstGeom prst="rect">
            <a:avLst/>
          </a:prstGeom>
          <a:solidFill>
            <a:srgbClr val="FB7C2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000" b="1" dirty="0">
                <a:solidFill>
                  <a:schemeClr val="bg1"/>
                </a:solidFill>
              </a:rPr>
              <a:t>Connaissance abordée en I2D et prolongées pour 2 ES en 2I2D</a:t>
            </a:r>
          </a:p>
        </p:txBody>
      </p:sp>
      <p:sp>
        <p:nvSpPr>
          <p:cNvPr id="35" name="Rectangle 34">
            <a:extLst>
              <a:ext uri="{FF2B5EF4-FFF2-40B4-BE49-F238E27FC236}">
                <a16:creationId xmlns="" xmlns:a16="http://schemas.microsoft.com/office/drawing/2014/main" id="{C2E70F5F-98E0-BC4B-AF4C-6B6B917566E0}"/>
              </a:ext>
            </a:extLst>
          </p:cNvPr>
          <p:cNvSpPr/>
          <p:nvPr/>
        </p:nvSpPr>
        <p:spPr>
          <a:xfrm>
            <a:off x="3638552" y="5707522"/>
            <a:ext cx="2288729" cy="458600"/>
          </a:xfrm>
          <a:prstGeom prst="rect">
            <a:avLst/>
          </a:prstGeom>
          <a:solidFill>
            <a:srgbClr val="FB7C2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000" b="1" dirty="0">
                <a:solidFill>
                  <a:schemeClr val="bg1"/>
                </a:solidFill>
              </a:rPr>
              <a:t>Connaissance abordée en I2D et prolongée pour un seul ES en 2I2D</a:t>
            </a:r>
          </a:p>
        </p:txBody>
      </p:sp>
    </p:spTree>
    <p:extLst>
      <p:ext uri="{BB962C8B-B14F-4D97-AF65-F5344CB8AC3E}">
        <p14:creationId xmlns:p14="http://schemas.microsoft.com/office/powerpoint/2010/main" val="2534741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Relations compétences/connaissances</a:t>
            </a:r>
            <a:endParaRPr lang="fr-FR" dirty="0"/>
          </a:p>
        </p:txBody>
      </p:sp>
      <p:pic>
        <p:nvPicPr>
          <p:cNvPr id="14" name="Picture 1"/>
          <p:cNvPicPr>
            <a:picLocks noChangeAspect="1" noChangeArrowheads="1"/>
          </p:cNvPicPr>
          <p:nvPr/>
        </p:nvPicPr>
        <p:blipFill>
          <a:blip r:embed="rId3"/>
          <a:srcRect/>
          <a:stretch>
            <a:fillRect/>
          </a:stretch>
        </p:blipFill>
        <p:spPr bwMode="auto">
          <a:xfrm>
            <a:off x="1" y="1190833"/>
            <a:ext cx="9304382" cy="4787334"/>
          </a:xfrm>
          <a:prstGeom prst="rect">
            <a:avLst/>
          </a:prstGeom>
          <a:noFill/>
          <a:ln w="9525">
            <a:noFill/>
            <a:miter lim="800000"/>
            <a:headEnd/>
            <a:tailEnd/>
          </a:ln>
          <a:effectLst/>
        </p:spPr>
      </p:pic>
    </p:spTree>
    <p:extLst>
      <p:ext uri="{BB962C8B-B14F-4D97-AF65-F5344CB8AC3E}">
        <p14:creationId xmlns:p14="http://schemas.microsoft.com/office/powerpoint/2010/main" val="3809744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Nouveautés du programme</a:t>
            </a:r>
            <a:endParaRPr lang="fr-FR" dirty="0"/>
          </a:p>
        </p:txBody>
      </p:sp>
      <p:sp>
        <p:nvSpPr>
          <p:cNvPr id="4" name="ZoneTexte 3"/>
          <p:cNvSpPr txBox="1"/>
          <p:nvPr/>
        </p:nvSpPr>
        <p:spPr>
          <a:xfrm>
            <a:off x="437322" y="1136372"/>
            <a:ext cx="8286808" cy="5309146"/>
          </a:xfrm>
          <a:prstGeom prst="rect">
            <a:avLst/>
          </a:prstGeom>
          <a:noFill/>
        </p:spPr>
        <p:txBody>
          <a:bodyPr wrap="square" rtlCol="0">
            <a:spAutoFit/>
          </a:bodyPr>
          <a:lstStyle/>
          <a:p>
            <a:pPr marL="342900" indent="-342900">
              <a:buFont typeface="Wingdings" pitchFamily="2" charset="2"/>
              <a:buChar char="q"/>
            </a:pPr>
            <a:r>
              <a:rPr lang="fr-FR" sz="1600" b="1" i="1" dirty="0" smtClean="0">
                <a:effectLst>
                  <a:outerShdw blurRad="38100" dist="38100" dir="2700000" algn="tl">
                    <a:srgbClr val="000000">
                      <a:alpha val="43137"/>
                    </a:srgbClr>
                  </a:outerShdw>
                </a:effectLst>
              </a:rPr>
              <a:t>Les Outils de partage et d'organisation du travail collaboratif </a:t>
            </a:r>
            <a:r>
              <a:rPr lang="fr-FR" sz="1600" b="1" i="1" dirty="0" smtClean="0">
                <a:solidFill>
                  <a:srgbClr val="FF0000"/>
                </a:solidFill>
                <a:effectLst>
                  <a:outerShdw blurRad="38100" dist="38100" dir="2700000" algn="tl">
                    <a:srgbClr val="000000">
                      <a:alpha val="43137"/>
                    </a:srgbClr>
                  </a:outerShdw>
                </a:effectLst>
              </a:rPr>
              <a:t>(cloud, PLM, BIM)</a:t>
            </a:r>
            <a:endParaRPr lang="fr-FR" sz="1600" b="1" i="1" dirty="0" smtClean="0">
              <a:effectLst>
                <a:outerShdw blurRad="38100" dist="38100" dir="2700000" algn="tl">
                  <a:srgbClr val="000000">
                    <a:alpha val="43137"/>
                  </a:srgbClr>
                </a:outerShdw>
              </a:effectLst>
            </a:endParaRPr>
          </a:p>
          <a:p>
            <a:pPr marL="342900" indent="-342900">
              <a:buFont typeface="+mj-lt"/>
              <a:buAutoNum type="arabicPeriod"/>
            </a:pPr>
            <a:endParaRPr lang="fr-FR" sz="1600" b="1" i="1" dirty="0" smtClean="0">
              <a:effectLst>
                <a:outerShdw blurRad="38100" dist="38100" dir="2700000" algn="tl">
                  <a:srgbClr val="000000">
                    <a:alpha val="43137"/>
                  </a:srgbClr>
                </a:outerShdw>
              </a:effectLst>
            </a:endParaRPr>
          </a:p>
          <a:p>
            <a:pPr marL="342900" indent="-342900">
              <a:buFont typeface="Wingdings" pitchFamily="2" charset="2"/>
              <a:buChar char="q"/>
            </a:pPr>
            <a:r>
              <a:rPr lang="fr-FR" sz="1600" b="1" i="1" dirty="0" smtClean="0">
                <a:effectLst>
                  <a:outerShdw blurRad="38100" dist="38100" dir="2700000" algn="tl">
                    <a:srgbClr val="000000">
                      <a:alpha val="43137"/>
                    </a:srgbClr>
                  </a:outerShdw>
                </a:effectLst>
              </a:rPr>
              <a:t>Approche design et architecturale des produits </a:t>
            </a:r>
            <a:r>
              <a:rPr lang="fr-FR" sz="1600" b="1" i="1" dirty="0" smtClean="0">
                <a:solidFill>
                  <a:srgbClr val="FF0000"/>
                </a:solidFill>
                <a:effectLst>
                  <a:outerShdw blurRad="38100" dist="38100" dir="2700000" algn="tl">
                    <a:srgbClr val="000000">
                      <a:alpha val="43137"/>
                    </a:srgbClr>
                  </a:outerShdw>
                </a:effectLst>
              </a:rPr>
              <a:t>(100% IT : histoire, art et culture)</a:t>
            </a:r>
          </a:p>
          <a:p>
            <a:pPr marL="342900" indent="-342900">
              <a:buFont typeface="+mj-lt"/>
              <a:buAutoNum type="arabicPeriod"/>
            </a:pPr>
            <a:endParaRPr lang="fr-FR" sz="1600" b="1" i="1" dirty="0" smtClean="0">
              <a:effectLst>
                <a:outerShdw blurRad="38100" dist="38100" dir="2700000" algn="tl">
                  <a:srgbClr val="000000">
                    <a:alpha val="43137"/>
                  </a:srgbClr>
                </a:outerShdw>
              </a:effectLst>
            </a:endParaRPr>
          </a:p>
          <a:p>
            <a:pPr marL="342900" indent="-342900">
              <a:buFont typeface="Wingdings" pitchFamily="2" charset="2"/>
              <a:buChar char="q"/>
            </a:pPr>
            <a:r>
              <a:rPr lang="fr-FR" sz="1600" b="1" i="1" dirty="0" smtClean="0">
                <a:effectLst>
                  <a:outerShdw blurRad="38100" dist="38100" dir="2700000" algn="tl">
                    <a:srgbClr val="000000">
                      <a:alpha val="43137"/>
                    </a:srgbClr>
                  </a:outerShdw>
                </a:effectLst>
              </a:rPr>
              <a:t>Outils de l'ingénierie système</a:t>
            </a:r>
          </a:p>
          <a:p>
            <a:pPr marL="800100" lvl="1" indent="-342900">
              <a:spcBef>
                <a:spcPts val="600"/>
              </a:spcBef>
              <a:buFont typeface="Arial" pitchFamily="34" charset="0"/>
              <a:buChar char="•"/>
            </a:pPr>
            <a:r>
              <a:rPr lang="fr-FR" sz="1600" b="1" i="1" dirty="0" smtClean="0">
                <a:effectLst>
                  <a:outerShdw blurRad="38100" dist="38100" dir="2700000" algn="tl">
                    <a:srgbClr val="000000">
                      <a:alpha val="43137"/>
                    </a:srgbClr>
                  </a:outerShdw>
                </a:effectLst>
              </a:rPr>
              <a:t>1.2.1 Concepts de systèmes </a:t>
            </a:r>
          </a:p>
          <a:p>
            <a:pPr marL="800100" lvl="1" indent="-342900">
              <a:spcBef>
                <a:spcPts val="600"/>
              </a:spcBef>
              <a:buFont typeface="Arial" pitchFamily="34" charset="0"/>
              <a:buChar char="•"/>
            </a:pPr>
            <a:r>
              <a:rPr lang="fr-FR" sz="1600" b="1" i="1" dirty="0" smtClean="0">
                <a:effectLst>
                  <a:outerShdw blurRad="38100" dist="38100" dir="2700000" algn="tl">
                    <a:srgbClr val="000000">
                      <a:alpha val="43137"/>
                    </a:srgbClr>
                  </a:outerShdw>
                </a:effectLst>
              </a:rPr>
              <a:t>1.2.2 Ingénierie système </a:t>
            </a:r>
            <a:r>
              <a:rPr lang="fr-FR" sz="1600" b="1" i="1" dirty="0" smtClean="0">
                <a:solidFill>
                  <a:srgbClr val="FF0000"/>
                </a:solidFill>
                <a:effectLst>
                  <a:outerShdw blurRad="38100" dist="38100" dir="2700000" algn="tl">
                    <a:srgbClr val="000000">
                      <a:alpha val="43137"/>
                    </a:srgbClr>
                  </a:outerShdw>
                </a:effectLst>
              </a:rPr>
              <a:t>(approche processus, cycle en V…)</a:t>
            </a:r>
            <a:endParaRPr lang="fr-FR" sz="1600" b="1" i="1" dirty="0" smtClean="0">
              <a:effectLst>
                <a:outerShdw blurRad="38100" dist="38100" dir="2700000" algn="tl">
                  <a:srgbClr val="000000">
                    <a:alpha val="43137"/>
                  </a:srgbClr>
                </a:outerShdw>
              </a:effectLst>
            </a:endParaRPr>
          </a:p>
          <a:p>
            <a:pPr marL="342900" indent="-342900">
              <a:buFont typeface="+mj-lt"/>
              <a:buAutoNum type="arabicPeriod"/>
            </a:pPr>
            <a:endParaRPr lang="fr-FR" sz="1600" b="1" i="1" dirty="0" smtClean="0">
              <a:effectLst>
                <a:outerShdw blurRad="38100" dist="38100" dir="2700000" algn="tl">
                  <a:srgbClr val="000000">
                    <a:alpha val="43137"/>
                  </a:srgbClr>
                </a:outerShdw>
              </a:effectLst>
            </a:endParaRPr>
          </a:p>
          <a:p>
            <a:pPr marL="342900" indent="-342900">
              <a:buFont typeface="Wingdings" pitchFamily="2" charset="2"/>
              <a:buChar char="q"/>
            </a:pPr>
            <a:r>
              <a:rPr lang="fr-FR" sz="1600" b="1" i="1" dirty="0" smtClean="0">
                <a:effectLst>
                  <a:outerShdw blurRad="38100" dist="38100" dir="2700000" algn="tl">
                    <a:srgbClr val="000000">
                      <a:alpha val="43137"/>
                    </a:srgbClr>
                  </a:outerShdw>
                </a:effectLst>
              </a:rPr>
              <a:t>Langage de programmation Python et C++</a:t>
            </a:r>
          </a:p>
          <a:p>
            <a:pPr marL="342900" indent="-342900">
              <a:buFont typeface="Wingdings" pitchFamily="2" charset="2"/>
              <a:buChar char="q"/>
            </a:pPr>
            <a:endParaRPr lang="fr-FR" sz="1600" b="1" i="1" dirty="0" smtClean="0">
              <a:effectLst>
                <a:outerShdw blurRad="38100" dist="38100" dir="2700000" algn="tl">
                  <a:srgbClr val="000000">
                    <a:alpha val="43137"/>
                  </a:srgbClr>
                </a:outerShdw>
              </a:effectLst>
            </a:endParaRPr>
          </a:p>
          <a:p>
            <a:pPr marL="342900" indent="-342900">
              <a:buFont typeface="Wingdings" pitchFamily="2" charset="2"/>
              <a:buChar char="q"/>
            </a:pPr>
            <a:r>
              <a:rPr lang="fr-FR" sz="1600" b="1" i="1" dirty="0" smtClean="0">
                <a:effectLst>
                  <a:outerShdw blurRad="38100" dist="38100" dir="2700000" algn="tl">
                    <a:srgbClr val="000000">
                      <a:alpha val="43137"/>
                    </a:srgbClr>
                  </a:outerShdw>
                </a:effectLst>
              </a:rPr>
              <a:t>Modélisations et simulations :</a:t>
            </a:r>
          </a:p>
          <a:p>
            <a:pPr marL="800100" lvl="1" indent="-342900">
              <a:spcBef>
                <a:spcPts val="600"/>
              </a:spcBef>
              <a:buFont typeface="Arial" pitchFamily="34" charset="0"/>
              <a:buChar char="•"/>
            </a:pPr>
            <a:r>
              <a:rPr lang="fr-FR" sz="1600" b="1" i="1" dirty="0" smtClean="0">
                <a:effectLst>
                  <a:outerShdw blurRad="38100" dist="38100" dir="2700000" algn="tl">
                    <a:srgbClr val="000000">
                      <a:alpha val="43137"/>
                    </a:srgbClr>
                  </a:outerShdw>
                </a:effectLst>
              </a:rPr>
              <a:t>Les logiciels :</a:t>
            </a:r>
            <a:endParaRPr lang="fr-FR" sz="1600" b="1" dirty="0" smtClean="0"/>
          </a:p>
          <a:p>
            <a:pPr marL="1257300" lvl="2" indent="-342900"/>
            <a:r>
              <a:rPr lang="fr-FR" sz="1600" b="1" dirty="0" smtClean="0"/>
              <a:t>- modèle </a:t>
            </a:r>
            <a:r>
              <a:rPr lang="fr-FR" sz="1600" b="1" dirty="0" err="1" smtClean="0"/>
              <a:t>multiphysique</a:t>
            </a:r>
            <a:r>
              <a:rPr lang="fr-FR" sz="1600" b="1" dirty="0" smtClean="0"/>
              <a:t> ;</a:t>
            </a:r>
          </a:p>
          <a:p>
            <a:pPr marL="1257300" lvl="2" indent="-342900"/>
            <a:r>
              <a:rPr lang="fr-FR" sz="1600" b="1" dirty="0" smtClean="0"/>
              <a:t>- modèle fonctionnel (de type schéma-bloc) ;</a:t>
            </a:r>
          </a:p>
          <a:p>
            <a:pPr marL="1257300" lvl="2" indent="-342900"/>
            <a:r>
              <a:rPr lang="fr-FR" sz="1600" b="1" dirty="0" smtClean="0"/>
              <a:t>- modèle comportemental (de type diagramme d’états/activités) ;</a:t>
            </a:r>
          </a:p>
          <a:p>
            <a:pPr marL="800100" lvl="1" indent="-342900">
              <a:spcBef>
                <a:spcPts val="600"/>
              </a:spcBef>
              <a:buFont typeface="Arial" pitchFamily="34" charset="0"/>
              <a:buChar char="•"/>
            </a:pPr>
            <a:r>
              <a:rPr lang="fr-FR" sz="1600" b="1" i="1" dirty="0" smtClean="0">
                <a:effectLst>
                  <a:outerShdw blurRad="38100" dist="38100" dir="2700000" algn="tl">
                    <a:srgbClr val="000000">
                      <a:alpha val="43137"/>
                    </a:srgbClr>
                  </a:outerShdw>
                </a:effectLst>
              </a:rPr>
              <a:t>Le paramétrage des modèles et </a:t>
            </a:r>
            <a:r>
              <a:rPr lang="fr-FR" sz="1600" b="1" i="1" dirty="0" smtClean="0">
                <a:solidFill>
                  <a:srgbClr val="FF0000"/>
                </a:solidFill>
                <a:effectLst>
                  <a:outerShdw blurRad="38100" dist="38100" dir="2700000" algn="tl">
                    <a:srgbClr val="000000">
                      <a:alpha val="43137"/>
                    </a:srgbClr>
                  </a:outerShdw>
                </a:effectLst>
              </a:rPr>
              <a:t>des simulations</a:t>
            </a:r>
          </a:p>
          <a:p>
            <a:pPr marL="800100" lvl="1" indent="-342900">
              <a:spcBef>
                <a:spcPts val="600"/>
              </a:spcBef>
              <a:buFont typeface="Arial" pitchFamily="34" charset="0"/>
              <a:buChar char="•"/>
            </a:pPr>
            <a:r>
              <a:rPr lang="fr-FR" sz="1600" b="1" i="1" dirty="0" smtClean="0">
                <a:effectLst>
                  <a:outerShdw blurRad="38100" dist="38100" dir="2700000" algn="tl">
                    <a:srgbClr val="000000">
                      <a:alpha val="43137"/>
                    </a:srgbClr>
                  </a:outerShdw>
                </a:effectLst>
              </a:rPr>
              <a:t>Approfondir la notion de </a:t>
            </a:r>
            <a:r>
              <a:rPr lang="fr-FR" sz="1600" b="1" i="1" dirty="0" smtClean="0">
                <a:solidFill>
                  <a:srgbClr val="FF0000"/>
                </a:solidFill>
                <a:effectLst>
                  <a:outerShdw blurRad="38100" dist="38100" dir="2700000" algn="tl">
                    <a:srgbClr val="000000">
                      <a:alpha val="43137"/>
                    </a:srgbClr>
                  </a:outerShdw>
                </a:effectLst>
              </a:rPr>
              <a:t>jumeaux numériques</a:t>
            </a:r>
          </a:p>
          <a:p>
            <a:pPr marL="800100" lvl="1" indent="-342900">
              <a:spcBef>
                <a:spcPts val="600"/>
              </a:spcBef>
              <a:buFont typeface="Arial" pitchFamily="34" charset="0"/>
              <a:buChar char="•"/>
            </a:pPr>
            <a:endParaRPr lang="fr-FR" sz="1600" b="1" i="1" dirty="0" smtClean="0">
              <a:solidFill>
                <a:srgbClr val="FF0000"/>
              </a:solidFill>
              <a:effectLst>
                <a:outerShdw blurRad="38100" dist="38100" dir="2700000" algn="tl">
                  <a:srgbClr val="000000">
                    <a:alpha val="43137"/>
                  </a:srgbClr>
                </a:outerShdw>
              </a:effectLst>
            </a:endParaRPr>
          </a:p>
          <a:p>
            <a:pPr marL="800100" lvl="1" indent="-342900">
              <a:spcBef>
                <a:spcPts val="600"/>
              </a:spcBef>
              <a:buFont typeface="Arial" pitchFamily="34" charset="0"/>
              <a:buChar char="•"/>
            </a:pPr>
            <a:endParaRPr lang="fr-FR" sz="1600" b="1" i="1" dirty="0" smtClean="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8422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fontScale="90000"/>
          </a:bodyPr>
          <a:lstStyle/>
          <a:p>
            <a:r>
              <a:rPr lang="fr-FR" dirty="0"/>
              <a:t>Réforme du lycée GT</a:t>
            </a:r>
            <a:br>
              <a:rPr lang="fr-FR" dirty="0"/>
            </a:br>
            <a:endParaRPr lang="fr-FR" dirty="0"/>
          </a:p>
        </p:txBody>
      </p:sp>
      <p:sp>
        <p:nvSpPr>
          <p:cNvPr id="6" name="Espace réservé du texte 5"/>
          <p:cNvSpPr>
            <a:spLocks noGrp="1"/>
          </p:cNvSpPr>
          <p:nvPr>
            <p:ph type="body" idx="1"/>
          </p:nvPr>
        </p:nvSpPr>
        <p:spPr/>
        <p:txBody>
          <a:bodyPr/>
          <a:lstStyle/>
          <a:p>
            <a:endParaRPr lang="fr-FR" dirty="0"/>
          </a:p>
        </p:txBody>
      </p:sp>
      <p:grpSp>
        <p:nvGrpSpPr>
          <p:cNvPr id="2" name="Groupe 1"/>
          <p:cNvGrpSpPr/>
          <p:nvPr/>
        </p:nvGrpSpPr>
        <p:grpSpPr>
          <a:xfrm>
            <a:off x="4833275" y="532654"/>
            <a:ext cx="3776494" cy="669760"/>
            <a:chOff x="5286122" y="367188"/>
            <a:chExt cx="3776494" cy="669760"/>
          </a:xfrm>
        </p:grpSpPr>
        <p:sp>
          <p:nvSpPr>
            <p:cNvPr id="4" name="Rectangle 3">
              <a:extLst>
                <a:ext uri="{FF2B5EF4-FFF2-40B4-BE49-F238E27FC236}">
                  <a16:creationId xmlns:a16="http://schemas.microsoft.com/office/drawing/2014/main" xmlns="" id="{8D89AFB3-2A21-484E-B204-F60F59940420}"/>
                </a:ext>
              </a:extLst>
            </p:cNvPr>
            <p:cNvSpPr/>
            <p:nvPr/>
          </p:nvSpPr>
          <p:spPr>
            <a:xfrm>
              <a:off x="5568325" y="367189"/>
              <a:ext cx="3494291" cy="669759"/>
            </a:xfrm>
            <a:prstGeom prst="rect">
              <a:avLst/>
            </a:prstGeom>
            <a:solidFill>
              <a:schemeClr val="tx1">
                <a:alpha val="31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sz="2000" b="1" i="1" dirty="0">
                  <a:solidFill>
                    <a:schemeClr val="bg1"/>
                  </a:solidFill>
                  <a:latin typeface="Calibri" panose="020F0502020204030204" pitchFamily="34" charset="0"/>
                  <a:ea typeface="Calibri" panose="020F0502020204030204" pitchFamily="34" charset="0"/>
                  <a:cs typeface="ArialMT"/>
                </a:rPr>
                <a:t>Organisation de la classe de seconde</a:t>
              </a:r>
            </a:p>
          </p:txBody>
        </p:sp>
        <p:sp>
          <p:nvSpPr>
            <p:cNvPr id="7" name="Rectangle 6">
              <a:extLst>
                <a:ext uri="{FF2B5EF4-FFF2-40B4-BE49-F238E27FC236}">
                  <a16:creationId xmlns:a16="http://schemas.microsoft.com/office/drawing/2014/main" xmlns="" id="{FBB44C79-D56B-E849-A091-DCC5F3396F7C}"/>
                </a:ext>
              </a:extLst>
            </p:cNvPr>
            <p:cNvSpPr/>
            <p:nvPr/>
          </p:nvSpPr>
          <p:spPr>
            <a:xfrm>
              <a:off x="5286122" y="367188"/>
              <a:ext cx="282204" cy="669760"/>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grpSp>
      <p:grpSp>
        <p:nvGrpSpPr>
          <p:cNvPr id="11" name="Groupe 10">
            <a:extLst>
              <a:ext uri="{FF2B5EF4-FFF2-40B4-BE49-F238E27FC236}">
                <a16:creationId xmlns:a16="http://schemas.microsoft.com/office/drawing/2014/main" xmlns="" id="{D72B6220-2DA5-9548-9B59-599944E1BAA1}"/>
              </a:ext>
            </a:extLst>
          </p:cNvPr>
          <p:cNvGrpSpPr/>
          <p:nvPr/>
        </p:nvGrpSpPr>
        <p:grpSpPr>
          <a:xfrm>
            <a:off x="239110" y="1366371"/>
            <a:ext cx="5259161" cy="2117295"/>
            <a:chOff x="166051" y="1449170"/>
            <a:chExt cx="5259161" cy="2117295"/>
          </a:xfrm>
        </p:grpSpPr>
        <p:sp>
          <p:nvSpPr>
            <p:cNvPr id="12" name="Rectangle 11">
              <a:extLst>
                <a:ext uri="{FF2B5EF4-FFF2-40B4-BE49-F238E27FC236}">
                  <a16:creationId xmlns:a16="http://schemas.microsoft.com/office/drawing/2014/main" xmlns="" id="{FBB44C79-D56B-E849-A091-DCC5F3396F7C}"/>
                </a:ext>
              </a:extLst>
            </p:cNvPr>
            <p:cNvSpPr/>
            <p:nvPr/>
          </p:nvSpPr>
          <p:spPr>
            <a:xfrm>
              <a:off x="166051" y="1449171"/>
              <a:ext cx="282205" cy="2117294"/>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grpSp>
          <p:nvGrpSpPr>
            <p:cNvPr id="13" name="Groupe 12">
              <a:extLst>
                <a:ext uri="{FF2B5EF4-FFF2-40B4-BE49-F238E27FC236}">
                  <a16:creationId xmlns:a16="http://schemas.microsoft.com/office/drawing/2014/main" xmlns="" id="{E1714F12-3279-E243-85A3-10CBF60512F0}"/>
                </a:ext>
              </a:extLst>
            </p:cNvPr>
            <p:cNvGrpSpPr/>
            <p:nvPr/>
          </p:nvGrpSpPr>
          <p:grpSpPr>
            <a:xfrm>
              <a:off x="439630" y="1449170"/>
              <a:ext cx="4985582" cy="2117295"/>
              <a:chOff x="341478" y="3267701"/>
              <a:chExt cx="4985582" cy="2117295"/>
            </a:xfrm>
          </p:grpSpPr>
          <p:pic>
            <p:nvPicPr>
              <p:cNvPr id="14" name="Image 13">
                <a:extLst>
                  <a:ext uri="{FF2B5EF4-FFF2-40B4-BE49-F238E27FC236}">
                    <a16:creationId xmlns:a16="http://schemas.microsoft.com/office/drawing/2014/main" xmlns="" id="{6DC5929F-0F64-1444-B8A8-A2D72C48AD9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9655" t="32150" r="6244"/>
              <a:stretch/>
            </p:blipFill>
            <p:spPr>
              <a:xfrm>
                <a:off x="347916" y="3687228"/>
                <a:ext cx="4979144" cy="1697768"/>
              </a:xfrm>
              <a:prstGeom prst="rect">
                <a:avLst/>
              </a:prstGeom>
            </p:spPr>
          </p:pic>
          <p:pic>
            <p:nvPicPr>
              <p:cNvPr id="15" name="Image 14">
                <a:extLst>
                  <a:ext uri="{FF2B5EF4-FFF2-40B4-BE49-F238E27FC236}">
                    <a16:creationId xmlns:a16="http://schemas.microsoft.com/office/drawing/2014/main" xmlns="" id="{3DE1C894-057A-5848-A410-03664C89F14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0027" t="82276"/>
              <a:stretch/>
            </p:blipFill>
            <p:spPr>
              <a:xfrm>
                <a:off x="341478" y="3267701"/>
                <a:ext cx="4979144" cy="426368"/>
              </a:xfrm>
              <a:prstGeom prst="rect">
                <a:avLst/>
              </a:prstGeom>
            </p:spPr>
          </p:pic>
          <p:sp>
            <p:nvSpPr>
              <p:cNvPr id="16" name="ZoneTexte 15">
                <a:extLst>
                  <a:ext uri="{FF2B5EF4-FFF2-40B4-BE49-F238E27FC236}">
                    <a16:creationId xmlns:a16="http://schemas.microsoft.com/office/drawing/2014/main" xmlns="" id="{C46BCF21-54D7-404E-9F5B-CDE910532B2D}"/>
                  </a:ext>
                </a:extLst>
              </p:cNvPr>
              <p:cNvSpPr txBox="1"/>
              <p:nvPr/>
            </p:nvSpPr>
            <p:spPr>
              <a:xfrm>
                <a:off x="430597" y="3351979"/>
                <a:ext cx="2359300" cy="307777"/>
              </a:xfrm>
              <a:prstGeom prst="rect">
                <a:avLst/>
              </a:prstGeom>
              <a:noFill/>
            </p:spPr>
            <p:txBody>
              <a:bodyPr wrap="none" rtlCol="0">
                <a:spAutoFit/>
              </a:bodyPr>
              <a:lstStyle/>
              <a:p>
                <a:r>
                  <a:rPr lang="fr-FR" sz="1400" b="1" dirty="0"/>
                  <a:t>ENSEIGNEMENTS COMMUNS</a:t>
                </a:r>
              </a:p>
            </p:txBody>
          </p:sp>
        </p:grpSp>
      </p:grpSp>
      <p:grpSp>
        <p:nvGrpSpPr>
          <p:cNvPr id="21" name="Groupe 20"/>
          <p:cNvGrpSpPr/>
          <p:nvPr/>
        </p:nvGrpSpPr>
        <p:grpSpPr>
          <a:xfrm>
            <a:off x="5610603" y="1372876"/>
            <a:ext cx="3282196" cy="3534024"/>
            <a:chOff x="5715111" y="1503511"/>
            <a:chExt cx="3282196" cy="3534024"/>
          </a:xfrm>
        </p:grpSpPr>
        <p:sp>
          <p:nvSpPr>
            <p:cNvPr id="10" name="Rectangle 9">
              <a:extLst>
                <a:ext uri="{FF2B5EF4-FFF2-40B4-BE49-F238E27FC236}">
                  <a16:creationId xmlns:a16="http://schemas.microsoft.com/office/drawing/2014/main" xmlns="" id="{FBB44C79-D56B-E849-A091-DCC5F3396F7C}"/>
                </a:ext>
              </a:extLst>
            </p:cNvPr>
            <p:cNvSpPr/>
            <p:nvPr/>
          </p:nvSpPr>
          <p:spPr>
            <a:xfrm>
              <a:off x="5715111" y="1503511"/>
              <a:ext cx="282205" cy="3534024"/>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pic>
          <p:nvPicPr>
            <p:cNvPr id="17" name="Image 16">
              <a:extLst>
                <a:ext uri="{FF2B5EF4-FFF2-40B4-BE49-F238E27FC236}">
                  <a16:creationId xmlns:a16="http://schemas.microsoft.com/office/drawing/2014/main" xmlns="" id="{3D0C3165-C927-AA4D-AAAA-C1E4C744D7F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51069"/>
            <a:stretch/>
          </p:blipFill>
          <p:spPr>
            <a:xfrm>
              <a:off x="5997316" y="1503511"/>
              <a:ext cx="2999991" cy="3534024"/>
            </a:xfrm>
            <a:prstGeom prst="rect">
              <a:avLst/>
            </a:prstGeom>
          </p:spPr>
        </p:pic>
      </p:grpSp>
      <p:grpSp>
        <p:nvGrpSpPr>
          <p:cNvPr id="3" name="Groupe 2"/>
          <p:cNvGrpSpPr/>
          <p:nvPr/>
        </p:nvGrpSpPr>
        <p:grpSpPr>
          <a:xfrm>
            <a:off x="404853" y="3575855"/>
            <a:ext cx="2689075" cy="2484707"/>
            <a:chOff x="1040436" y="4161760"/>
            <a:chExt cx="2689075" cy="2484707"/>
          </a:xfrm>
        </p:grpSpPr>
        <p:pic>
          <p:nvPicPr>
            <p:cNvPr id="18" name="Image 17">
              <a:extLst>
                <a:ext uri="{FF2B5EF4-FFF2-40B4-BE49-F238E27FC236}">
                  <a16:creationId xmlns:a16="http://schemas.microsoft.com/office/drawing/2014/main" xmlns="" id="{65E7D991-EF56-144C-AEA1-658FB1D31C2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54319" b="19107"/>
            <a:stretch/>
          </p:blipFill>
          <p:spPr>
            <a:xfrm>
              <a:off x="1295258" y="4161760"/>
              <a:ext cx="2434253" cy="2484707"/>
            </a:xfrm>
            <a:prstGeom prst="rect">
              <a:avLst/>
            </a:prstGeom>
          </p:spPr>
        </p:pic>
        <p:sp>
          <p:nvSpPr>
            <p:cNvPr id="19" name="Rectangle 18">
              <a:extLst>
                <a:ext uri="{FF2B5EF4-FFF2-40B4-BE49-F238E27FC236}">
                  <a16:creationId xmlns:a16="http://schemas.microsoft.com/office/drawing/2014/main" xmlns="" id="{FBB44C79-D56B-E849-A091-DCC5F3396F7C}"/>
                </a:ext>
              </a:extLst>
            </p:cNvPr>
            <p:cNvSpPr/>
            <p:nvPr/>
          </p:nvSpPr>
          <p:spPr>
            <a:xfrm>
              <a:off x="1040436" y="4161760"/>
              <a:ext cx="282205" cy="2484707"/>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grpSp>
      <p:grpSp>
        <p:nvGrpSpPr>
          <p:cNvPr id="20" name="Groupe 19"/>
          <p:cNvGrpSpPr/>
          <p:nvPr/>
        </p:nvGrpSpPr>
        <p:grpSpPr>
          <a:xfrm>
            <a:off x="3119399" y="5014515"/>
            <a:ext cx="4965122" cy="1172892"/>
            <a:chOff x="4076613" y="5218677"/>
            <a:chExt cx="4965122" cy="1172892"/>
          </a:xfrm>
        </p:grpSpPr>
        <p:sp>
          <p:nvSpPr>
            <p:cNvPr id="8" name="Rectangle 7">
              <a:extLst>
                <a:ext uri="{FF2B5EF4-FFF2-40B4-BE49-F238E27FC236}">
                  <a16:creationId xmlns:a16="http://schemas.microsoft.com/office/drawing/2014/main" xmlns="" id="{8D89AFB3-2A21-484E-B204-F60F59940420}"/>
                </a:ext>
              </a:extLst>
            </p:cNvPr>
            <p:cNvSpPr/>
            <p:nvPr/>
          </p:nvSpPr>
          <p:spPr>
            <a:xfrm>
              <a:off x="4353415" y="5218677"/>
              <a:ext cx="4688320" cy="1165746"/>
            </a:xfrm>
            <a:prstGeom prst="rect">
              <a:avLst/>
            </a:prstGeom>
            <a:solidFill>
              <a:srgbClr val="B0B0B0"/>
            </a:solidFill>
            <a:ln>
              <a:noFill/>
            </a:ln>
          </p:spPr>
          <p:style>
            <a:lnRef idx="0">
              <a:scrgbClr r="0" g="0" b="0"/>
            </a:lnRef>
            <a:fillRef idx="0">
              <a:scrgbClr r="0" g="0" b="0"/>
            </a:fillRef>
            <a:effectRef idx="0">
              <a:scrgbClr r="0" g="0" b="0"/>
            </a:effectRef>
            <a:fontRef idx="minor">
              <a:schemeClr val="lt1"/>
            </a:fontRef>
          </p:style>
          <p:txBody>
            <a:bodyPr rtlCol="0" anchor="ctr"/>
            <a:lstStyle/>
            <a:p>
              <a:pPr marL="84138" indent="-84138">
                <a:buFont typeface="Arial" panose="020B0604020202020204" pitchFamily="34" charset="0"/>
                <a:buChar char="•"/>
              </a:pPr>
              <a:r>
                <a:rPr lang="fr-FR" sz="1600" dirty="0"/>
                <a:t>Enveloppe de 12 h par semaine et par division</a:t>
              </a:r>
            </a:p>
            <a:p>
              <a:pPr marL="84138" indent="-84138">
                <a:buFont typeface="Arial" panose="020B0604020202020204" pitchFamily="34" charset="0"/>
                <a:buChar char="•"/>
              </a:pPr>
              <a:r>
                <a:rPr lang="fr-FR" sz="1600" dirty="0"/>
                <a:t>Accompagnement personnalisé </a:t>
              </a:r>
            </a:p>
            <a:p>
              <a:pPr marL="84138" indent="-84138">
                <a:buFont typeface="Arial" panose="020B0604020202020204" pitchFamily="34" charset="0"/>
                <a:buChar char="•"/>
              </a:pPr>
              <a:r>
                <a:rPr lang="fr-FR" sz="1600" dirty="0"/>
                <a:t>Accompagnement au choix de l’orientation (54 h) </a:t>
              </a:r>
            </a:p>
            <a:p>
              <a:pPr marL="84138" indent="-84138">
                <a:buFont typeface="Arial" panose="020B0604020202020204" pitchFamily="34" charset="0"/>
                <a:buChar char="•"/>
              </a:pPr>
              <a:r>
                <a:rPr lang="fr-FR" sz="1600" dirty="0"/>
                <a:t>Heures de vie de classe </a:t>
              </a:r>
            </a:p>
          </p:txBody>
        </p:sp>
        <p:sp>
          <p:nvSpPr>
            <p:cNvPr id="9" name="Rectangle 8">
              <a:extLst>
                <a:ext uri="{FF2B5EF4-FFF2-40B4-BE49-F238E27FC236}">
                  <a16:creationId xmlns:a16="http://schemas.microsoft.com/office/drawing/2014/main" xmlns="" id="{FBB44C79-D56B-E849-A091-DCC5F3396F7C}"/>
                </a:ext>
              </a:extLst>
            </p:cNvPr>
            <p:cNvSpPr/>
            <p:nvPr/>
          </p:nvSpPr>
          <p:spPr>
            <a:xfrm>
              <a:off x="4076613" y="5218677"/>
              <a:ext cx="282205" cy="1172892"/>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b="1" dirty="0">
                <a:solidFill>
                  <a:schemeClr val="bg1"/>
                </a:solidFill>
              </a:endParaRPr>
            </a:p>
          </p:txBody>
        </p:sp>
      </p:grpSp>
    </p:spTree>
    <p:extLst>
      <p:ext uri="{BB962C8B-B14F-4D97-AF65-F5344CB8AC3E}">
        <p14:creationId xmlns:p14="http://schemas.microsoft.com/office/powerpoint/2010/main" val="371034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Sciences Numériques et Technologie</a:t>
            </a:r>
            <a:br>
              <a:rPr lang="fr-FR" dirty="0" smtClean="0"/>
            </a:br>
            <a:r>
              <a:rPr lang="fr-FR" dirty="0" smtClean="0"/>
              <a:t>Numérique et Sciences Informatiques</a:t>
            </a:r>
            <a:endParaRPr lang="fr-FR" dirty="0"/>
          </a:p>
        </p:txBody>
      </p:sp>
      <p:sp>
        <p:nvSpPr>
          <p:cNvPr id="3" name="Rectangle 2">
            <a:extLst>
              <a:ext uri="{FF2B5EF4-FFF2-40B4-BE49-F238E27FC236}">
                <a16:creationId xmlns:a16="http://schemas.microsoft.com/office/drawing/2014/main" xmlns="" id="{8D89AFB3-2A21-484E-B204-F60F59940420}"/>
              </a:ext>
            </a:extLst>
          </p:cNvPr>
          <p:cNvSpPr/>
          <p:nvPr/>
        </p:nvSpPr>
        <p:spPr>
          <a:xfrm>
            <a:off x="1685071" y="2751223"/>
            <a:ext cx="5947515" cy="116574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b="1" dirty="0"/>
              <a:t>SNT : sciences numériques et technologie</a:t>
            </a:r>
          </a:p>
          <a:p>
            <a:pPr lvl="1"/>
            <a:r>
              <a:rPr lang="fr-FR" dirty="0"/>
              <a:t>• enseignement de tronc commun en seconde GT</a:t>
            </a:r>
          </a:p>
          <a:p>
            <a:pPr lvl="1"/>
            <a:r>
              <a:rPr lang="fr-FR" dirty="0"/>
              <a:t>• 1,5 h hebdomadaire</a:t>
            </a:r>
          </a:p>
        </p:txBody>
      </p:sp>
      <p:sp>
        <p:nvSpPr>
          <p:cNvPr id="4" name="Rectangle 3">
            <a:extLst>
              <a:ext uri="{FF2B5EF4-FFF2-40B4-BE49-F238E27FC236}">
                <a16:creationId xmlns:a16="http://schemas.microsoft.com/office/drawing/2014/main" xmlns="" id="{FBB44C79-D56B-E849-A091-DCC5F3396F7C}"/>
              </a:ext>
            </a:extLst>
          </p:cNvPr>
          <p:cNvSpPr/>
          <p:nvPr/>
        </p:nvSpPr>
        <p:spPr>
          <a:xfrm>
            <a:off x="1408270" y="2751223"/>
            <a:ext cx="282205" cy="1172892"/>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xmlns="" id="{7F80D059-509C-1544-A55E-A4093BEBAF68}"/>
              </a:ext>
            </a:extLst>
          </p:cNvPr>
          <p:cNvSpPr/>
          <p:nvPr/>
        </p:nvSpPr>
        <p:spPr>
          <a:xfrm>
            <a:off x="1685071" y="4284341"/>
            <a:ext cx="5947515" cy="116574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b="1" dirty="0"/>
              <a:t>NSI : numérique et sciences informatiques</a:t>
            </a:r>
          </a:p>
          <a:p>
            <a:pPr lvl="1"/>
            <a:r>
              <a:rPr lang="fr-FR" dirty="0"/>
              <a:t>• enseignement de spécialité du cycle terminal de la voie</a:t>
            </a:r>
          </a:p>
          <a:p>
            <a:pPr lvl="1"/>
            <a:r>
              <a:rPr lang="fr-FR" dirty="0"/>
              <a:t>générale</a:t>
            </a:r>
          </a:p>
          <a:p>
            <a:pPr lvl="1"/>
            <a:r>
              <a:rPr lang="fr-FR" dirty="0"/>
              <a:t>• 4 h hebdomadaires en première et 6 h en terminale</a:t>
            </a:r>
          </a:p>
        </p:txBody>
      </p:sp>
      <p:sp>
        <p:nvSpPr>
          <p:cNvPr id="6" name="Rectangle 5">
            <a:extLst>
              <a:ext uri="{FF2B5EF4-FFF2-40B4-BE49-F238E27FC236}">
                <a16:creationId xmlns:a16="http://schemas.microsoft.com/office/drawing/2014/main" xmlns="" id="{175E971C-3B6D-D54D-8837-9AEEC5AD6BB4}"/>
              </a:ext>
            </a:extLst>
          </p:cNvPr>
          <p:cNvSpPr/>
          <p:nvPr/>
        </p:nvSpPr>
        <p:spPr>
          <a:xfrm>
            <a:off x="1408270" y="4284341"/>
            <a:ext cx="282205" cy="1172892"/>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767005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err="1" smtClean="0"/>
              <a:t>Etat</a:t>
            </a:r>
            <a:r>
              <a:rPr lang="fr-FR" dirty="0" smtClean="0"/>
              <a:t> des lieux avant la réforme</a:t>
            </a:r>
            <a:endParaRPr lang="fr-FR" dirty="0"/>
          </a:p>
        </p:txBody>
      </p:sp>
      <p:sp>
        <p:nvSpPr>
          <p:cNvPr id="4" name="Rectangle 3">
            <a:extLst>
              <a:ext uri="{FF2B5EF4-FFF2-40B4-BE49-F238E27FC236}">
                <a16:creationId xmlns:a16="http://schemas.microsoft.com/office/drawing/2014/main" xmlns="" id="{8D89AFB3-2A21-484E-B204-F60F59940420}"/>
              </a:ext>
            </a:extLst>
          </p:cNvPr>
          <p:cNvSpPr/>
          <p:nvPr/>
        </p:nvSpPr>
        <p:spPr>
          <a:xfrm>
            <a:off x="828598" y="1311966"/>
            <a:ext cx="7305752" cy="144754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sz="2400" b="1" dirty="0">
                <a:solidFill>
                  <a:schemeClr val="tx1"/>
                </a:solidFill>
              </a:rPr>
              <a:t>ICN : informatique et création numérique</a:t>
            </a:r>
          </a:p>
          <a:p>
            <a:pPr lvl="1" indent="-285750">
              <a:buFont typeface="Arial" panose="020B0604020202020204" pitchFamily="34" charset="0"/>
              <a:buChar char="•"/>
            </a:pPr>
            <a:r>
              <a:rPr lang="fr-FR" sz="2400" dirty="0">
                <a:solidFill>
                  <a:schemeClr val="tx1"/>
                </a:solidFill>
              </a:rPr>
              <a:t>enseignement d’exploration en 2nde </a:t>
            </a:r>
          </a:p>
          <a:p>
            <a:pPr lvl="1" indent="-285750">
              <a:buFont typeface="Arial" panose="020B0604020202020204" pitchFamily="34" charset="0"/>
              <a:buChar char="•"/>
            </a:pPr>
            <a:r>
              <a:rPr lang="fr-FR" sz="2400" dirty="0">
                <a:solidFill>
                  <a:schemeClr val="tx1"/>
                </a:solidFill>
              </a:rPr>
              <a:t>1 h 30 hebdomadaire</a:t>
            </a:r>
          </a:p>
          <a:p>
            <a:pPr lvl="1" indent="-285750">
              <a:buFont typeface="Arial" panose="020B0604020202020204" pitchFamily="34" charset="0"/>
              <a:buChar char="•"/>
            </a:pPr>
            <a:r>
              <a:rPr lang="fr-FR" sz="2400" dirty="0">
                <a:solidFill>
                  <a:schemeClr val="tx1"/>
                </a:solidFill>
              </a:rPr>
              <a:t>32 000 élèves (environ 6 %) dans 1 172 lycées</a:t>
            </a:r>
          </a:p>
        </p:txBody>
      </p:sp>
      <p:sp>
        <p:nvSpPr>
          <p:cNvPr id="6" name="Rectangle 5">
            <a:extLst>
              <a:ext uri="{FF2B5EF4-FFF2-40B4-BE49-F238E27FC236}">
                <a16:creationId xmlns:a16="http://schemas.microsoft.com/office/drawing/2014/main" xmlns="" id="{FBB44C79-D56B-E849-A091-DCC5F3396F7C}"/>
              </a:ext>
            </a:extLst>
          </p:cNvPr>
          <p:cNvSpPr/>
          <p:nvPr/>
        </p:nvSpPr>
        <p:spPr>
          <a:xfrm>
            <a:off x="546393" y="1311966"/>
            <a:ext cx="282205" cy="1447547"/>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xmlns="" id="{7F80D059-509C-1544-A55E-A4093BEBAF68}"/>
              </a:ext>
            </a:extLst>
          </p:cNvPr>
          <p:cNvSpPr/>
          <p:nvPr/>
        </p:nvSpPr>
        <p:spPr>
          <a:xfrm>
            <a:off x="828598" y="2906817"/>
            <a:ext cx="7305752" cy="136990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sz="2400" b="1" dirty="0">
                <a:solidFill>
                  <a:schemeClr val="tx1"/>
                </a:solidFill>
              </a:rPr>
              <a:t>ICN : informatique et création numérique</a:t>
            </a:r>
          </a:p>
          <a:p>
            <a:pPr marL="742950" lvl="1" indent="-285750">
              <a:buFont typeface="Arial" panose="020B0604020202020204" pitchFamily="34" charset="0"/>
              <a:buChar char="•"/>
            </a:pPr>
            <a:r>
              <a:rPr lang="fr-FR" sz="2400" dirty="0">
                <a:solidFill>
                  <a:schemeClr val="tx1"/>
                </a:solidFill>
              </a:rPr>
              <a:t>optionnel 1re L, ES et S, et terminale L, ES </a:t>
            </a:r>
          </a:p>
          <a:p>
            <a:pPr marL="742950" lvl="1" indent="-285750">
              <a:buFont typeface="Arial" panose="020B0604020202020204" pitchFamily="34" charset="0"/>
              <a:buChar char="•"/>
            </a:pPr>
            <a:r>
              <a:rPr lang="fr-FR" sz="2400" dirty="0">
                <a:solidFill>
                  <a:schemeClr val="tx1"/>
                </a:solidFill>
              </a:rPr>
              <a:t>2 h hebdomadaire</a:t>
            </a:r>
          </a:p>
          <a:p>
            <a:pPr marL="742950" lvl="1" indent="-285750">
              <a:buFont typeface="Arial" panose="020B0604020202020204" pitchFamily="34" charset="0"/>
              <a:buChar char="•"/>
            </a:pPr>
            <a:r>
              <a:rPr lang="fr-FR" sz="2400" dirty="0">
                <a:solidFill>
                  <a:schemeClr val="tx1"/>
                </a:solidFill>
              </a:rPr>
              <a:t>3 650 élèves (0,7 %) dans 365 lycées</a:t>
            </a:r>
          </a:p>
        </p:txBody>
      </p:sp>
      <p:sp>
        <p:nvSpPr>
          <p:cNvPr id="8" name="Rectangle 7">
            <a:extLst>
              <a:ext uri="{FF2B5EF4-FFF2-40B4-BE49-F238E27FC236}">
                <a16:creationId xmlns:a16="http://schemas.microsoft.com/office/drawing/2014/main" xmlns="" id="{175E971C-3B6D-D54D-8837-9AEEC5AD6BB4}"/>
              </a:ext>
            </a:extLst>
          </p:cNvPr>
          <p:cNvSpPr/>
          <p:nvPr/>
        </p:nvSpPr>
        <p:spPr>
          <a:xfrm>
            <a:off x="546393" y="2895100"/>
            <a:ext cx="282205" cy="1381623"/>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xmlns="" id="{C1AB0A41-4CB8-A046-9272-4BAF3DE4331F}"/>
              </a:ext>
            </a:extLst>
          </p:cNvPr>
          <p:cNvSpPr/>
          <p:nvPr/>
        </p:nvSpPr>
        <p:spPr>
          <a:xfrm>
            <a:off x="828598" y="4424026"/>
            <a:ext cx="7305752" cy="1348123"/>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sz="2400" b="1" dirty="0">
                <a:solidFill>
                  <a:schemeClr val="tx1"/>
                </a:solidFill>
              </a:rPr>
              <a:t>ISN : informatique et sciences du numérique</a:t>
            </a:r>
          </a:p>
          <a:p>
            <a:pPr marL="742950" lvl="1" indent="-285750">
              <a:buFont typeface="Arial" panose="020B0604020202020204" pitchFamily="34" charset="0"/>
              <a:buChar char="•"/>
            </a:pPr>
            <a:r>
              <a:rPr lang="fr-FR" sz="2400" dirty="0">
                <a:solidFill>
                  <a:schemeClr val="tx1"/>
                </a:solidFill>
              </a:rPr>
              <a:t>spécialité de terminale S </a:t>
            </a:r>
          </a:p>
          <a:p>
            <a:pPr marL="742950" lvl="1" indent="-285750">
              <a:buFont typeface="Arial" panose="020B0604020202020204" pitchFamily="34" charset="0"/>
              <a:buChar char="•"/>
            </a:pPr>
            <a:r>
              <a:rPr lang="fr-FR" sz="2400" dirty="0">
                <a:solidFill>
                  <a:schemeClr val="tx1"/>
                </a:solidFill>
              </a:rPr>
              <a:t>2 h hebdomadaire</a:t>
            </a:r>
          </a:p>
          <a:p>
            <a:pPr marL="742950" lvl="1" indent="-285750">
              <a:buFont typeface="Arial" panose="020B0604020202020204" pitchFamily="34" charset="0"/>
              <a:buChar char="•"/>
            </a:pPr>
            <a:r>
              <a:rPr lang="fr-FR" sz="2400" dirty="0">
                <a:solidFill>
                  <a:schemeClr val="tx1"/>
                </a:solidFill>
              </a:rPr>
              <a:t>22 000 élèves (environ 11,4 %) dans 1 231 lycées</a:t>
            </a:r>
          </a:p>
        </p:txBody>
      </p:sp>
      <p:sp>
        <p:nvSpPr>
          <p:cNvPr id="10" name="Rectangle 9">
            <a:extLst>
              <a:ext uri="{FF2B5EF4-FFF2-40B4-BE49-F238E27FC236}">
                <a16:creationId xmlns:a16="http://schemas.microsoft.com/office/drawing/2014/main" xmlns="" id="{FE67559C-6637-EA4B-A9E4-C2E226F5011D}"/>
              </a:ext>
            </a:extLst>
          </p:cNvPr>
          <p:cNvSpPr/>
          <p:nvPr/>
        </p:nvSpPr>
        <p:spPr>
          <a:xfrm>
            <a:off x="551797" y="4424026"/>
            <a:ext cx="276801" cy="1356387"/>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24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947792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Les concepts fondamentaux (SNT et NSI)</a:t>
            </a:r>
            <a:endParaRPr lang="fr-FR" dirty="0"/>
          </a:p>
        </p:txBody>
      </p:sp>
      <p:sp>
        <p:nvSpPr>
          <p:cNvPr id="11" name="Rectangle 10">
            <a:extLst>
              <a:ext uri="{FF2B5EF4-FFF2-40B4-BE49-F238E27FC236}">
                <a16:creationId xmlns:a16="http://schemas.microsoft.com/office/drawing/2014/main" xmlns="" id="{8D89AFB3-2A21-484E-B204-F60F59940420}"/>
              </a:ext>
            </a:extLst>
          </p:cNvPr>
          <p:cNvSpPr/>
          <p:nvPr/>
        </p:nvSpPr>
        <p:spPr>
          <a:xfrm>
            <a:off x="808001" y="1638301"/>
            <a:ext cx="7854481" cy="3932724"/>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fr-FR" sz="2000" dirty="0">
                <a:solidFill>
                  <a:schemeClr val="tx1"/>
                </a:solidFill>
              </a:rPr>
              <a:t>Enseignement s’appuyant sur l’universalité de quatre concepts fondamentaux : </a:t>
            </a:r>
          </a:p>
          <a:p>
            <a:pPr algn="just">
              <a:buFont typeface="Arial" charset="0"/>
              <a:buChar char="•"/>
            </a:pPr>
            <a:r>
              <a:rPr lang="fr-FR" sz="2000" dirty="0">
                <a:solidFill>
                  <a:schemeClr val="tx1"/>
                </a:solidFill>
              </a:rPr>
              <a:t> les </a:t>
            </a:r>
            <a:r>
              <a:rPr lang="fr-FR" sz="2000" b="1" dirty="0">
                <a:solidFill>
                  <a:schemeClr val="tx1"/>
                </a:solidFill>
              </a:rPr>
              <a:t>données</a:t>
            </a:r>
            <a:r>
              <a:rPr lang="fr-FR" sz="2000" dirty="0">
                <a:solidFill>
                  <a:schemeClr val="tx1"/>
                </a:solidFill>
              </a:rPr>
              <a:t>, qui représentent sous une forme numérique unifiée des </a:t>
            </a:r>
            <a:r>
              <a:rPr lang="fr-FR" sz="2000" b="1" dirty="0">
                <a:solidFill>
                  <a:schemeClr val="tx1"/>
                </a:solidFill>
              </a:rPr>
              <a:t>informations</a:t>
            </a:r>
            <a:r>
              <a:rPr lang="fr-FR" sz="2000" dirty="0">
                <a:solidFill>
                  <a:schemeClr val="tx1"/>
                </a:solidFill>
              </a:rPr>
              <a:t> </a:t>
            </a:r>
          </a:p>
          <a:p>
            <a:pPr algn="just">
              <a:buFont typeface="Arial" charset="0"/>
              <a:buChar char="•"/>
            </a:pPr>
            <a:r>
              <a:rPr lang="fr-FR" sz="2000" dirty="0">
                <a:solidFill>
                  <a:schemeClr val="tx1"/>
                </a:solidFill>
              </a:rPr>
              <a:t> les </a:t>
            </a:r>
            <a:r>
              <a:rPr lang="fr-FR" sz="2000" b="1" dirty="0">
                <a:solidFill>
                  <a:schemeClr val="tx1"/>
                </a:solidFill>
              </a:rPr>
              <a:t>algorithmes</a:t>
            </a:r>
          </a:p>
          <a:p>
            <a:pPr algn="just">
              <a:buFont typeface="Arial" charset="0"/>
              <a:buChar char="•"/>
            </a:pPr>
            <a:r>
              <a:rPr lang="fr-FR" sz="2000" dirty="0">
                <a:solidFill>
                  <a:schemeClr val="tx1"/>
                </a:solidFill>
              </a:rPr>
              <a:t> les </a:t>
            </a:r>
            <a:r>
              <a:rPr lang="fr-FR" sz="2000" b="1" dirty="0">
                <a:solidFill>
                  <a:schemeClr val="tx1"/>
                </a:solidFill>
              </a:rPr>
              <a:t>langages</a:t>
            </a:r>
            <a:r>
              <a:rPr lang="fr-FR" sz="2000" dirty="0">
                <a:solidFill>
                  <a:schemeClr val="tx1"/>
                </a:solidFill>
              </a:rPr>
              <a:t>, qui permettent de traduire les algorithmes abstraits en </a:t>
            </a:r>
            <a:r>
              <a:rPr lang="fr-FR" sz="2000" b="1" dirty="0">
                <a:solidFill>
                  <a:schemeClr val="tx1"/>
                </a:solidFill>
              </a:rPr>
              <a:t>programmes</a:t>
            </a:r>
            <a:r>
              <a:rPr lang="fr-FR" sz="2000" dirty="0">
                <a:solidFill>
                  <a:schemeClr val="tx1"/>
                </a:solidFill>
              </a:rPr>
              <a:t> </a:t>
            </a:r>
          </a:p>
          <a:p>
            <a:pPr algn="just">
              <a:buFont typeface="Arial" charset="0"/>
              <a:buChar char="•"/>
            </a:pPr>
            <a:r>
              <a:rPr lang="fr-FR" sz="2000" dirty="0">
                <a:solidFill>
                  <a:schemeClr val="tx1"/>
                </a:solidFill>
              </a:rPr>
              <a:t> les </a:t>
            </a:r>
            <a:r>
              <a:rPr lang="fr-FR" sz="2000" b="1" dirty="0">
                <a:solidFill>
                  <a:schemeClr val="tx1"/>
                </a:solidFill>
              </a:rPr>
              <a:t>machines</a:t>
            </a:r>
            <a:r>
              <a:rPr lang="fr-FR" sz="2000" dirty="0">
                <a:solidFill>
                  <a:schemeClr val="tx1"/>
                </a:solidFill>
              </a:rPr>
              <a:t>, et leurs systèmes d’exploitation. On y inclut les </a:t>
            </a:r>
            <a:r>
              <a:rPr lang="fr-FR" sz="2000" b="1" dirty="0">
                <a:solidFill>
                  <a:schemeClr val="tx1"/>
                </a:solidFill>
              </a:rPr>
              <a:t>objets connectés </a:t>
            </a:r>
            <a:r>
              <a:rPr lang="fr-FR" sz="2000" dirty="0">
                <a:solidFill>
                  <a:schemeClr val="tx1"/>
                </a:solidFill>
              </a:rPr>
              <a:t>et les </a:t>
            </a:r>
            <a:r>
              <a:rPr lang="fr-FR" sz="2000" b="1" dirty="0">
                <a:solidFill>
                  <a:schemeClr val="tx1"/>
                </a:solidFill>
              </a:rPr>
              <a:t>réseaux</a:t>
            </a:r>
            <a:r>
              <a:rPr lang="fr-FR" sz="2000" dirty="0">
                <a:solidFill>
                  <a:schemeClr val="tx1"/>
                </a:solidFill>
              </a:rPr>
              <a:t>.</a:t>
            </a:r>
          </a:p>
          <a:p>
            <a:pPr algn="just"/>
            <a:endParaRPr lang="fr-FR" sz="2000" dirty="0">
              <a:solidFill>
                <a:schemeClr val="tx1"/>
              </a:solidFill>
            </a:endParaRPr>
          </a:p>
          <a:p>
            <a:pPr algn="just"/>
            <a:r>
              <a:rPr lang="fr-FR" sz="2000" dirty="0">
                <a:solidFill>
                  <a:schemeClr val="tx1"/>
                </a:solidFill>
              </a:rPr>
              <a:t>À ces concepts s’ajoute un élément transversal : les </a:t>
            </a:r>
            <a:r>
              <a:rPr lang="fr-FR" sz="2000" b="1" dirty="0">
                <a:solidFill>
                  <a:schemeClr val="tx1"/>
                </a:solidFill>
              </a:rPr>
              <a:t>interfaces</a:t>
            </a:r>
            <a:r>
              <a:rPr lang="fr-FR" sz="2000" dirty="0">
                <a:solidFill>
                  <a:schemeClr val="tx1"/>
                </a:solidFill>
              </a:rPr>
              <a:t>.</a:t>
            </a:r>
          </a:p>
        </p:txBody>
      </p:sp>
      <p:sp>
        <p:nvSpPr>
          <p:cNvPr id="12" name="Rectangle 11">
            <a:extLst>
              <a:ext uri="{FF2B5EF4-FFF2-40B4-BE49-F238E27FC236}">
                <a16:creationId xmlns:a16="http://schemas.microsoft.com/office/drawing/2014/main" xmlns="" id="{FBB44C79-D56B-E849-A091-DCC5F3396F7C}"/>
              </a:ext>
            </a:extLst>
          </p:cNvPr>
          <p:cNvSpPr/>
          <p:nvPr/>
        </p:nvSpPr>
        <p:spPr>
          <a:xfrm>
            <a:off x="525798" y="1638301"/>
            <a:ext cx="282204" cy="3932724"/>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817507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Programme de seconde : SNT</a:t>
            </a:r>
            <a:endParaRPr lang="fr-FR" dirty="0"/>
          </a:p>
        </p:txBody>
      </p:sp>
      <p:sp>
        <p:nvSpPr>
          <p:cNvPr id="6" name="Espace réservé du texte 6">
            <a:extLst>
              <a:ext uri="{FF2B5EF4-FFF2-40B4-BE49-F238E27FC236}">
                <a16:creationId xmlns:a16="http://schemas.microsoft.com/office/drawing/2014/main" xmlns="" id="{357EFACC-F9B6-6D46-888D-565654FB00D7}"/>
              </a:ext>
            </a:extLst>
          </p:cNvPr>
          <p:cNvSpPr txBox="1">
            <a:spLocks/>
          </p:cNvSpPr>
          <p:nvPr/>
        </p:nvSpPr>
        <p:spPr>
          <a:xfrm>
            <a:off x="437322" y="1107276"/>
            <a:ext cx="8133571" cy="121491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pPr>
            <a:r>
              <a:rPr lang="fr-FR" sz="1800" dirty="0"/>
              <a:t>L’enseignement « sciences numériques et technologie » en classe de seconde a pour objet de permettre d’appréhender les principaux concepts des sciences numériques, mais également de permettre aux élèves, à partir d’un objet technologique, de comprendre le poids croissant du numérique et les enjeux qui en découlent. </a:t>
            </a:r>
          </a:p>
        </p:txBody>
      </p:sp>
      <p:sp>
        <p:nvSpPr>
          <p:cNvPr id="7" name="Rectangle 6">
            <a:extLst>
              <a:ext uri="{FF2B5EF4-FFF2-40B4-BE49-F238E27FC236}">
                <a16:creationId xmlns:a16="http://schemas.microsoft.com/office/drawing/2014/main" xmlns="" id="{8D89AFB3-2A21-484E-B204-F60F59940420}"/>
              </a:ext>
            </a:extLst>
          </p:cNvPr>
          <p:cNvSpPr/>
          <p:nvPr/>
        </p:nvSpPr>
        <p:spPr>
          <a:xfrm>
            <a:off x="709977" y="2321198"/>
            <a:ext cx="3809769" cy="346710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fr-FR" sz="1600" b="1" dirty="0">
                <a:solidFill>
                  <a:schemeClr val="tx1">
                    <a:lumMod val="75000"/>
                    <a:lumOff val="25000"/>
                  </a:schemeClr>
                </a:solidFill>
              </a:rPr>
              <a:t>Notions transversales de programmation</a:t>
            </a:r>
          </a:p>
          <a:p>
            <a:pPr algn="just"/>
            <a:endParaRPr lang="fr-FR" sz="1600" b="1" dirty="0">
              <a:solidFill>
                <a:schemeClr val="tx1">
                  <a:lumMod val="75000"/>
                  <a:lumOff val="25000"/>
                </a:schemeClr>
              </a:solidFill>
            </a:endParaRPr>
          </a:p>
          <a:p>
            <a:pPr algn="just"/>
            <a:r>
              <a:rPr lang="fr-FR" sz="1600" b="1" dirty="0">
                <a:solidFill>
                  <a:schemeClr val="tx1">
                    <a:lumMod val="75000"/>
                    <a:lumOff val="25000"/>
                  </a:schemeClr>
                </a:solidFill>
              </a:rPr>
              <a:t>Enseignement organisé autour de sept thèmes :</a:t>
            </a:r>
          </a:p>
          <a:p>
            <a:pPr marL="285750" indent="-285750">
              <a:buClr>
                <a:schemeClr val="tx1"/>
              </a:buClr>
              <a:buFont typeface="Arial" charset="0"/>
              <a:buChar char="•"/>
            </a:pPr>
            <a:r>
              <a:rPr lang="fr-FR" sz="1600" dirty="0">
                <a:solidFill>
                  <a:schemeClr val="tx1">
                    <a:lumMod val="75000"/>
                    <a:lumOff val="25000"/>
                  </a:schemeClr>
                </a:solidFill>
              </a:rPr>
              <a:t>internet</a:t>
            </a:r>
          </a:p>
          <a:p>
            <a:pPr marL="285750" indent="-285750">
              <a:buClr>
                <a:schemeClr val="tx1"/>
              </a:buClr>
              <a:buFont typeface="Arial" charset="0"/>
              <a:buChar char="•"/>
            </a:pPr>
            <a:r>
              <a:rPr lang="fr-FR" sz="1600" dirty="0">
                <a:solidFill>
                  <a:schemeClr val="tx1">
                    <a:lumMod val="75000"/>
                    <a:lumOff val="25000"/>
                  </a:schemeClr>
                </a:solidFill>
              </a:rPr>
              <a:t>le </a:t>
            </a:r>
            <a:r>
              <a:rPr lang="fr-FR" sz="1600" i="1" dirty="0">
                <a:solidFill>
                  <a:schemeClr val="tx1">
                    <a:lumMod val="75000"/>
                    <a:lumOff val="25000"/>
                  </a:schemeClr>
                </a:solidFill>
              </a:rPr>
              <a:t>Web</a:t>
            </a:r>
            <a:endParaRPr lang="fr-FR" sz="1600" dirty="0">
              <a:solidFill>
                <a:schemeClr val="tx1">
                  <a:lumMod val="75000"/>
                  <a:lumOff val="25000"/>
                </a:schemeClr>
              </a:solidFill>
            </a:endParaRPr>
          </a:p>
          <a:p>
            <a:pPr marL="285750" indent="-285750">
              <a:buClr>
                <a:schemeClr val="tx1"/>
              </a:buClr>
              <a:buFont typeface="Arial" charset="0"/>
              <a:buChar char="•"/>
            </a:pPr>
            <a:r>
              <a:rPr lang="fr-FR" sz="1600" dirty="0">
                <a:solidFill>
                  <a:schemeClr val="tx1">
                    <a:lumMod val="75000"/>
                    <a:lumOff val="25000"/>
                  </a:schemeClr>
                </a:solidFill>
              </a:rPr>
              <a:t>les réseaux sociaux</a:t>
            </a:r>
          </a:p>
          <a:p>
            <a:pPr marL="285750" indent="-285750">
              <a:buClr>
                <a:schemeClr val="tx1"/>
              </a:buClr>
              <a:buFont typeface="Arial" charset="0"/>
              <a:buChar char="•"/>
            </a:pPr>
            <a:r>
              <a:rPr lang="fr-FR" sz="1600" dirty="0">
                <a:solidFill>
                  <a:schemeClr val="tx1">
                    <a:lumMod val="75000"/>
                    <a:lumOff val="25000"/>
                  </a:schemeClr>
                </a:solidFill>
              </a:rPr>
              <a:t>les données structurées et leur traitement</a:t>
            </a:r>
          </a:p>
          <a:p>
            <a:pPr marL="285750" indent="-285750">
              <a:buClr>
                <a:schemeClr val="tx1"/>
              </a:buClr>
              <a:buFont typeface="Arial" charset="0"/>
              <a:buChar char="•"/>
            </a:pPr>
            <a:r>
              <a:rPr lang="fr-FR" sz="1600" dirty="0">
                <a:solidFill>
                  <a:schemeClr val="tx1">
                    <a:lumMod val="75000"/>
                    <a:lumOff val="25000"/>
                  </a:schemeClr>
                </a:solidFill>
              </a:rPr>
              <a:t>localisation, cartographie et mobilité</a:t>
            </a:r>
          </a:p>
          <a:p>
            <a:pPr marL="285750" indent="-285750">
              <a:buClr>
                <a:schemeClr val="tx1"/>
              </a:buClr>
              <a:buFont typeface="Arial" charset="0"/>
              <a:buChar char="•"/>
            </a:pPr>
            <a:r>
              <a:rPr lang="fr-FR" sz="1600" dirty="0">
                <a:solidFill>
                  <a:schemeClr val="tx1">
                    <a:lumMod val="75000"/>
                    <a:lumOff val="25000"/>
                  </a:schemeClr>
                </a:solidFill>
              </a:rPr>
              <a:t>informatique embarquée et objets connectés</a:t>
            </a:r>
          </a:p>
          <a:p>
            <a:pPr marL="285750" indent="-285750">
              <a:buClr>
                <a:schemeClr val="tx1"/>
              </a:buClr>
              <a:buFont typeface="Arial" charset="0"/>
              <a:buChar char="•"/>
            </a:pPr>
            <a:r>
              <a:rPr lang="fr-FR" sz="1600" dirty="0">
                <a:solidFill>
                  <a:schemeClr val="tx1">
                    <a:lumMod val="75000"/>
                    <a:lumOff val="25000"/>
                  </a:schemeClr>
                </a:solidFill>
              </a:rPr>
              <a:t>la photographie numérique</a:t>
            </a:r>
          </a:p>
        </p:txBody>
      </p:sp>
      <p:sp>
        <p:nvSpPr>
          <p:cNvPr id="8" name="Rectangle 7">
            <a:extLst>
              <a:ext uri="{FF2B5EF4-FFF2-40B4-BE49-F238E27FC236}">
                <a16:creationId xmlns:a16="http://schemas.microsoft.com/office/drawing/2014/main" xmlns="" id="{FBB44C79-D56B-E849-A091-DCC5F3396F7C}"/>
              </a:ext>
            </a:extLst>
          </p:cNvPr>
          <p:cNvSpPr/>
          <p:nvPr/>
        </p:nvSpPr>
        <p:spPr>
          <a:xfrm>
            <a:off x="465226" y="2321198"/>
            <a:ext cx="269081" cy="3467099"/>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xmlns="" id="{AA72729A-6920-B240-B37B-9D06C8EB39FA}"/>
              </a:ext>
            </a:extLst>
          </p:cNvPr>
          <p:cNvSpPr/>
          <p:nvPr/>
        </p:nvSpPr>
        <p:spPr>
          <a:xfrm>
            <a:off x="5157734" y="2321198"/>
            <a:ext cx="3565870" cy="346709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buClr>
                <a:srgbClr val="683086"/>
              </a:buClr>
            </a:pPr>
            <a:r>
              <a:rPr lang="fr-FR" sz="1600" b="1" dirty="0">
                <a:solidFill>
                  <a:schemeClr val="tx1">
                    <a:lumMod val="75000"/>
                    <a:lumOff val="25000"/>
                  </a:schemeClr>
                </a:solidFill>
              </a:rPr>
              <a:t>Pour chaque thème :</a:t>
            </a:r>
          </a:p>
          <a:p>
            <a:pPr>
              <a:buClr>
                <a:srgbClr val="683086"/>
              </a:buClr>
            </a:pPr>
            <a:endParaRPr lang="fr-FR" sz="1600" b="1" dirty="0">
              <a:solidFill>
                <a:schemeClr val="tx1">
                  <a:lumMod val="75000"/>
                  <a:lumOff val="25000"/>
                </a:schemeClr>
              </a:solidFill>
            </a:endParaRPr>
          </a:p>
          <a:p>
            <a:pPr marL="285750" indent="-285750">
              <a:buClr>
                <a:srgbClr val="683086"/>
              </a:buClr>
              <a:buFont typeface="Arial" panose="020B0604020202020204" pitchFamily="34" charset="0"/>
              <a:buChar char="•"/>
            </a:pPr>
            <a:r>
              <a:rPr lang="fr-FR" sz="1600" dirty="0">
                <a:solidFill>
                  <a:schemeClr val="tx1">
                    <a:lumMod val="75000"/>
                    <a:lumOff val="25000"/>
                  </a:schemeClr>
                </a:solidFill>
              </a:rPr>
              <a:t>Introduction </a:t>
            </a:r>
          </a:p>
          <a:p>
            <a:pPr marL="285750" indent="-285750">
              <a:buClr>
                <a:srgbClr val="683086"/>
              </a:buClr>
              <a:buFont typeface="Arial" panose="020B0604020202020204" pitchFamily="34" charset="0"/>
              <a:buChar char="•"/>
            </a:pPr>
            <a:r>
              <a:rPr lang="fr-FR" sz="1600" dirty="0">
                <a:solidFill>
                  <a:schemeClr val="tx1">
                    <a:lumMod val="75000"/>
                    <a:lumOff val="25000"/>
                  </a:schemeClr>
                </a:solidFill>
              </a:rPr>
              <a:t>Repères historiques</a:t>
            </a:r>
          </a:p>
          <a:p>
            <a:pPr marL="285750" indent="-285750">
              <a:buClr>
                <a:srgbClr val="683086"/>
              </a:buClr>
              <a:buFont typeface="Arial" panose="020B0604020202020204" pitchFamily="34" charset="0"/>
              <a:buChar char="•"/>
            </a:pPr>
            <a:r>
              <a:rPr lang="fr-FR" sz="1600" dirty="0">
                <a:solidFill>
                  <a:schemeClr val="tx1">
                    <a:lumMod val="75000"/>
                    <a:lumOff val="25000"/>
                  </a:schemeClr>
                </a:solidFill>
              </a:rPr>
              <a:t>Les données et l’information</a:t>
            </a:r>
          </a:p>
          <a:p>
            <a:pPr marL="285750" indent="-285750">
              <a:buClr>
                <a:srgbClr val="683086"/>
              </a:buClr>
              <a:buFont typeface="Arial" panose="020B0604020202020204" pitchFamily="34" charset="0"/>
              <a:buChar char="•"/>
            </a:pPr>
            <a:r>
              <a:rPr lang="fr-FR" sz="1600" dirty="0">
                <a:solidFill>
                  <a:schemeClr val="tx1">
                    <a:lumMod val="75000"/>
                    <a:lumOff val="25000"/>
                  </a:schemeClr>
                </a:solidFill>
              </a:rPr>
              <a:t>Les algorithmes et les programmes</a:t>
            </a:r>
          </a:p>
          <a:p>
            <a:pPr marL="285750" indent="-285750">
              <a:buClr>
                <a:srgbClr val="683086"/>
              </a:buClr>
              <a:buFont typeface="Arial" panose="020B0604020202020204" pitchFamily="34" charset="0"/>
              <a:buChar char="•"/>
            </a:pPr>
            <a:r>
              <a:rPr lang="fr-FR" sz="1600" dirty="0">
                <a:solidFill>
                  <a:schemeClr val="tx1">
                    <a:lumMod val="75000"/>
                    <a:lumOff val="25000"/>
                  </a:schemeClr>
                </a:solidFill>
              </a:rPr>
              <a:t>Les machines</a:t>
            </a:r>
          </a:p>
          <a:p>
            <a:pPr marL="285750" indent="-285750">
              <a:buClr>
                <a:srgbClr val="683086"/>
              </a:buClr>
              <a:buFont typeface="Arial" panose="020B0604020202020204" pitchFamily="34" charset="0"/>
              <a:buChar char="•"/>
            </a:pPr>
            <a:r>
              <a:rPr lang="fr-FR" sz="1600" dirty="0">
                <a:solidFill>
                  <a:schemeClr val="tx1">
                    <a:lumMod val="75000"/>
                    <a:lumOff val="25000"/>
                  </a:schemeClr>
                </a:solidFill>
              </a:rPr>
              <a:t>Impacts sur les pratiques humaines</a:t>
            </a:r>
          </a:p>
          <a:p>
            <a:pPr marL="285750" indent="-285750">
              <a:buClr>
                <a:srgbClr val="683086"/>
              </a:buClr>
              <a:buFont typeface="Arial" panose="020B0604020202020204" pitchFamily="34" charset="0"/>
              <a:buChar char="•"/>
            </a:pPr>
            <a:r>
              <a:rPr lang="fr-FR" sz="1600" dirty="0">
                <a:solidFill>
                  <a:schemeClr val="tx1">
                    <a:lumMod val="75000"/>
                    <a:lumOff val="25000"/>
                  </a:schemeClr>
                </a:solidFill>
              </a:rPr>
              <a:t>Suivis des contenus, capacités attendues et exemple d’activités</a:t>
            </a:r>
          </a:p>
          <a:p>
            <a:pPr lvl="1">
              <a:buClr>
                <a:srgbClr val="683086"/>
              </a:buClr>
            </a:pPr>
            <a:endParaRPr lang="fr-FR" sz="1400" dirty="0">
              <a:solidFill>
                <a:schemeClr val="tx1">
                  <a:lumMod val="75000"/>
                  <a:lumOff val="25000"/>
                </a:schemeClr>
              </a:solidFill>
            </a:endParaRPr>
          </a:p>
        </p:txBody>
      </p:sp>
      <p:sp>
        <p:nvSpPr>
          <p:cNvPr id="10" name="Rectangle 9">
            <a:extLst>
              <a:ext uri="{FF2B5EF4-FFF2-40B4-BE49-F238E27FC236}">
                <a16:creationId xmlns:a16="http://schemas.microsoft.com/office/drawing/2014/main" xmlns="" id="{A35BB08A-DA2F-7F49-BBF1-276E1F5720EF}"/>
              </a:ext>
            </a:extLst>
          </p:cNvPr>
          <p:cNvSpPr/>
          <p:nvPr/>
        </p:nvSpPr>
        <p:spPr>
          <a:xfrm>
            <a:off x="4862829" y="2321198"/>
            <a:ext cx="282205" cy="3467098"/>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112354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Programme de seconde : SNT</a:t>
            </a:r>
            <a:endParaRPr lang="fr-FR" dirty="0"/>
          </a:p>
        </p:txBody>
      </p:sp>
      <p:sp>
        <p:nvSpPr>
          <p:cNvPr id="6" name="Espace réservé du texte 6">
            <a:extLst>
              <a:ext uri="{FF2B5EF4-FFF2-40B4-BE49-F238E27FC236}">
                <a16:creationId xmlns:a16="http://schemas.microsoft.com/office/drawing/2014/main" xmlns="" id="{357EFACC-F9B6-6D46-888D-565654FB00D7}"/>
              </a:ext>
            </a:extLst>
          </p:cNvPr>
          <p:cNvSpPr txBox="1">
            <a:spLocks/>
          </p:cNvSpPr>
          <p:nvPr/>
        </p:nvSpPr>
        <p:spPr>
          <a:xfrm>
            <a:off x="437322" y="1107276"/>
            <a:ext cx="8133571" cy="1214910"/>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fr-FR" sz="1800" dirty="0"/>
              <a:t>Exemple : informatique embarquée et objets connectés</a:t>
            </a:r>
          </a:p>
        </p:txBody>
      </p:sp>
      <p:pic>
        <p:nvPicPr>
          <p:cNvPr id="11" name="Image 10">
            <a:extLst>
              <a:ext uri="{FF2B5EF4-FFF2-40B4-BE49-F238E27FC236}">
                <a16:creationId xmlns:a16="http://schemas.microsoft.com/office/drawing/2014/main" xmlns="" id="{3DE2DD0F-DA53-064D-A8CB-B43AA18436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322" y="1463019"/>
            <a:ext cx="8287984" cy="4589438"/>
          </a:xfrm>
          <a:prstGeom prst="rect">
            <a:avLst/>
          </a:prstGeom>
        </p:spPr>
      </p:pic>
    </p:spTree>
    <p:extLst>
      <p:ext uri="{BB962C8B-B14F-4D97-AF65-F5344CB8AC3E}">
        <p14:creationId xmlns:p14="http://schemas.microsoft.com/office/powerpoint/2010/main" val="37492134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Programme de seconde : SNT</a:t>
            </a:r>
            <a:endParaRPr lang="fr-FR" dirty="0"/>
          </a:p>
        </p:txBody>
      </p:sp>
      <p:sp>
        <p:nvSpPr>
          <p:cNvPr id="6" name="Espace réservé du texte 6">
            <a:extLst>
              <a:ext uri="{FF2B5EF4-FFF2-40B4-BE49-F238E27FC236}">
                <a16:creationId xmlns:a16="http://schemas.microsoft.com/office/drawing/2014/main" xmlns="" id="{357EFACC-F9B6-6D46-888D-565654FB00D7}"/>
              </a:ext>
            </a:extLst>
          </p:cNvPr>
          <p:cNvSpPr txBox="1">
            <a:spLocks/>
          </p:cNvSpPr>
          <p:nvPr/>
        </p:nvSpPr>
        <p:spPr>
          <a:xfrm>
            <a:off x="437322" y="1107276"/>
            <a:ext cx="8133571" cy="49510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fr-FR" sz="1800" dirty="0" smtClean="0"/>
              <a:t>Points de vigilance</a:t>
            </a:r>
            <a:endParaRPr lang="fr-FR" sz="1800" dirty="0"/>
          </a:p>
        </p:txBody>
      </p:sp>
      <p:sp>
        <p:nvSpPr>
          <p:cNvPr id="7" name="Rectangle 6">
            <a:extLst>
              <a:ext uri="{FF2B5EF4-FFF2-40B4-BE49-F238E27FC236}">
                <a16:creationId xmlns:a16="http://schemas.microsoft.com/office/drawing/2014/main" xmlns="" id="{3130E51F-5B01-484E-841D-561039D6964A}"/>
              </a:ext>
            </a:extLst>
          </p:cNvPr>
          <p:cNvSpPr/>
          <p:nvPr/>
        </p:nvSpPr>
        <p:spPr>
          <a:xfrm>
            <a:off x="810910" y="2064315"/>
            <a:ext cx="7886244" cy="305632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lgn="just">
              <a:buFont typeface="Arial" panose="020B0604020202020204" pitchFamily="34" charset="0"/>
              <a:buChar char="•"/>
            </a:pPr>
            <a:r>
              <a:rPr lang="fr-FR" dirty="0">
                <a:solidFill>
                  <a:schemeClr val="tx1"/>
                </a:solidFill>
              </a:rPr>
              <a:t>SNT est un </a:t>
            </a:r>
            <a:r>
              <a:rPr lang="fr-FR" b="1" dirty="0">
                <a:solidFill>
                  <a:schemeClr val="tx1"/>
                </a:solidFill>
              </a:rPr>
              <a:t>enseignement de culture générale</a:t>
            </a:r>
          </a:p>
          <a:p>
            <a:pPr marL="285750" indent="-285750" algn="just">
              <a:buFont typeface="Arial" panose="020B0604020202020204" pitchFamily="34" charset="0"/>
              <a:buChar char="•"/>
            </a:pPr>
            <a:r>
              <a:rPr lang="fr-FR" dirty="0">
                <a:solidFill>
                  <a:schemeClr val="tx1"/>
                </a:solidFill>
              </a:rPr>
              <a:t>un enseignement pour tous, quelle que soit la </a:t>
            </a:r>
            <a:r>
              <a:rPr lang="fr-FR" dirty="0" smtClean="0">
                <a:solidFill>
                  <a:schemeClr val="tx1"/>
                </a:solidFill>
              </a:rPr>
              <a:t>poursuite d’études</a:t>
            </a:r>
            <a:endParaRPr lang="fr-FR" b="1" dirty="0">
              <a:solidFill>
                <a:schemeClr val="tx1"/>
              </a:solidFill>
            </a:endParaRPr>
          </a:p>
          <a:p>
            <a:pPr marL="285750" indent="-285750" algn="just">
              <a:buFont typeface="Arial" panose="020B0604020202020204" pitchFamily="34" charset="0"/>
              <a:buChar char="•"/>
            </a:pPr>
            <a:r>
              <a:rPr lang="fr-FR" dirty="0">
                <a:solidFill>
                  <a:schemeClr val="tx1"/>
                </a:solidFill>
              </a:rPr>
              <a:t>il ne doit pas être présenté comme un enseignement centré sur des techniques, des normes, des détails mais sur des concepts pour expliquer un monde numérique</a:t>
            </a:r>
          </a:p>
          <a:p>
            <a:pPr marL="285750" indent="-285750" algn="just">
              <a:buFont typeface="Arial" panose="020B0604020202020204" pitchFamily="34" charset="0"/>
              <a:buChar char="•"/>
            </a:pPr>
            <a:r>
              <a:rPr lang="fr-FR" dirty="0">
                <a:solidFill>
                  <a:schemeClr val="tx1"/>
                </a:solidFill>
              </a:rPr>
              <a:t>aucune norme n’est au programme !</a:t>
            </a:r>
          </a:p>
          <a:p>
            <a:pPr marL="285750" indent="-285750" algn="just">
              <a:buFont typeface="Arial" panose="020B0604020202020204" pitchFamily="34" charset="0"/>
              <a:buChar char="•"/>
            </a:pPr>
            <a:r>
              <a:rPr lang="fr-FR" dirty="0">
                <a:solidFill>
                  <a:schemeClr val="tx1"/>
                </a:solidFill>
              </a:rPr>
              <a:t>la place de la programmation est modulable selon les disponibilités des équipements et les compétences des professeurs</a:t>
            </a:r>
          </a:p>
          <a:p>
            <a:pPr marL="285750" indent="-285750" algn="just">
              <a:buFont typeface="Arial" panose="020B0604020202020204" pitchFamily="34" charset="0"/>
              <a:buChar char="•"/>
            </a:pPr>
            <a:r>
              <a:rPr lang="fr-FR" dirty="0">
                <a:solidFill>
                  <a:schemeClr val="tx1"/>
                </a:solidFill>
              </a:rPr>
              <a:t>il s’agit d’éclairer les élèves sur leurs usages et les technologies qu’ils utilisent quotidiennement</a:t>
            </a:r>
          </a:p>
        </p:txBody>
      </p:sp>
      <p:sp>
        <p:nvSpPr>
          <p:cNvPr id="8" name="Rectangle 7">
            <a:extLst>
              <a:ext uri="{FF2B5EF4-FFF2-40B4-BE49-F238E27FC236}">
                <a16:creationId xmlns:a16="http://schemas.microsoft.com/office/drawing/2014/main" xmlns="" id="{1A2B23CF-6736-AB4F-A4CC-EDE9DDC879C7}"/>
              </a:ext>
            </a:extLst>
          </p:cNvPr>
          <p:cNvSpPr/>
          <p:nvPr/>
        </p:nvSpPr>
        <p:spPr>
          <a:xfrm>
            <a:off x="653815" y="2063146"/>
            <a:ext cx="157095" cy="3057496"/>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582359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Programme de seconde : SNT</a:t>
            </a:r>
            <a:endParaRPr lang="fr-FR" dirty="0"/>
          </a:p>
        </p:txBody>
      </p:sp>
      <p:sp>
        <p:nvSpPr>
          <p:cNvPr id="6" name="Espace réservé du texte 6">
            <a:extLst>
              <a:ext uri="{FF2B5EF4-FFF2-40B4-BE49-F238E27FC236}">
                <a16:creationId xmlns:a16="http://schemas.microsoft.com/office/drawing/2014/main" xmlns="" id="{357EFACC-F9B6-6D46-888D-565654FB00D7}"/>
              </a:ext>
            </a:extLst>
          </p:cNvPr>
          <p:cNvSpPr txBox="1">
            <a:spLocks/>
          </p:cNvSpPr>
          <p:nvPr/>
        </p:nvSpPr>
        <p:spPr>
          <a:xfrm>
            <a:off x="437322" y="1107276"/>
            <a:ext cx="8133571" cy="49510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fr-FR" sz="1800" dirty="0" smtClean="0"/>
              <a:t>Points de vigilance</a:t>
            </a:r>
            <a:endParaRPr lang="fr-FR" sz="1800" dirty="0"/>
          </a:p>
        </p:txBody>
      </p:sp>
      <p:sp>
        <p:nvSpPr>
          <p:cNvPr id="7" name="Rectangle 6">
            <a:extLst>
              <a:ext uri="{FF2B5EF4-FFF2-40B4-BE49-F238E27FC236}">
                <a16:creationId xmlns:a16="http://schemas.microsoft.com/office/drawing/2014/main" xmlns="" id="{3130E51F-5B01-484E-841D-561039D6964A}"/>
              </a:ext>
            </a:extLst>
          </p:cNvPr>
          <p:cNvSpPr/>
          <p:nvPr/>
        </p:nvSpPr>
        <p:spPr>
          <a:xfrm>
            <a:off x="810909" y="2064316"/>
            <a:ext cx="8037815" cy="3145859"/>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lgn="just">
              <a:buFont typeface="Arial" panose="020B0604020202020204" pitchFamily="34" charset="0"/>
              <a:buChar char="•"/>
            </a:pPr>
            <a:r>
              <a:rPr lang="fr-FR" sz="2400" dirty="0">
                <a:solidFill>
                  <a:schemeClr val="tx1"/>
                </a:solidFill>
              </a:rPr>
              <a:t>SNT est très différent de ICN, à ne pas reproduire, et n’a </a:t>
            </a:r>
            <a:r>
              <a:rPr lang="fr-FR" sz="2400" dirty="0" smtClean="0">
                <a:solidFill>
                  <a:schemeClr val="tx1"/>
                </a:solidFill>
              </a:rPr>
              <a:t>rien à </a:t>
            </a:r>
            <a:r>
              <a:rPr lang="fr-FR" sz="2400" dirty="0">
                <a:solidFill>
                  <a:schemeClr val="tx1"/>
                </a:solidFill>
              </a:rPr>
              <a:t>voir avec ISN</a:t>
            </a:r>
          </a:p>
          <a:p>
            <a:pPr marL="285750" indent="-285750" algn="just">
              <a:buFont typeface="Arial" panose="020B0604020202020204" pitchFamily="34" charset="0"/>
              <a:buChar char="•"/>
            </a:pPr>
            <a:r>
              <a:rPr lang="fr-FR" sz="2400" dirty="0">
                <a:solidFill>
                  <a:schemeClr val="tx1"/>
                </a:solidFill>
              </a:rPr>
              <a:t>un programme impératif et non « à la carte »</a:t>
            </a:r>
          </a:p>
          <a:p>
            <a:pPr marL="285750" indent="-285750" algn="just">
              <a:buFont typeface="Arial" panose="020B0604020202020204" pitchFamily="34" charset="0"/>
              <a:buChar char="•"/>
            </a:pPr>
            <a:r>
              <a:rPr lang="fr-FR" sz="2400" dirty="0">
                <a:solidFill>
                  <a:schemeClr val="tx1"/>
                </a:solidFill>
              </a:rPr>
              <a:t>éventuellement en classe entière</a:t>
            </a:r>
          </a:p>
          <a:p>
            <a:pPr marL="285750" indent="-285750" algn="just">
              <a:buFont typeface="Arial" panose="020B0604020202020204" pitchFamily="34" charset="0"/>
              <a:buChar char="•"/>
            </a:pPr>
            <a:r>
              <a:rPr lang="fr-FR" sz="2400" dirty="0">
                <a:solidFill>
                  <a:schemeClr val="tx1"/>
                </a:solidFill>
              </a:rPr>
              <a:t>pas la même place pour la création, mais des activités élèves très variées</a:t>
            </a:r>
          </a:p>
          <a:p>
            <a:pPr marL="285750" indent="-285750" algn="just">
              <a:buFont typeface="Arial" panose="020B0604020202020204" pitchFamily="34" charset="0"/>
              <a:buChar char="•"/>
            </a:pPr>
            <a:r>
              <a:rPr lang="fr-FR" sz="2400" dirty="0" smtClean="0">
                <a:solidFill>
                  <a:schemeClr val="tx1"/>
                </a:solidFill>
              </a:rPr>
              <a:t>Attention à ne pas le lier à la discipline </a:t>
            </a:r>
            <a:r>
              <a:rPr lang="fr-FR" sz="2400" dirty="0">
                <a:solidFill>
                  <a:schemeClr val="tx1"/>
                </a:solidFill>
              </a:rPr>
              <a:t>d’origine </a:t>
            </a:r>
            <a:r>
              <a:rPr lang="fr-FR" sz="2400" dirty="0" smtClean="0">
                <a:solidFill>
                  <a:schemeClr val="tx1"/>
                </a:solidFill>
              </a:rPr>
              <a:t>du professeur</a:t>
            </a:r>
            <a:endParaRPr lang="fr-FR" sz="2400" dirty="0">
              <a:solidFill>
                <a:schemeClr val="tx1"/>
              </a:solidFill>
            </a:endParaRPr>
          </a:p>
        </p:txBody>
      </p:sp>
      <p:sp>
        <p:nvSpPr>
          <p:cNvPr id="8" name="Rectangle 7">
            <a:extLst>
              <a:ext uri="{FF2B5EF4-FFF2-40B4-BE49-F238E27FC236}">
                <a16:creationId xmlns:a16="http://schemas.microsoft.com/office/drawing/2014/main" xmlns="" id="{1A2B23CF-6736-AB4F-A4CC-EDE9DDC879C7}"/>
              </a:ext>
            </a:extLst>
          </p:cNvPr>
          <p:cNvSpPr/>
          <p:nvPr/>
        </p:nvSpPr>
        <p:spPr>
          <a:xfrm>
            <a:off x="528705" y="2063146"/>
            <a:ext cx="282205" cy="3147029"/>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996221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Programme de 1</a:t>
            </a:r>
            <a:r>
              <a:rPr lang="fr-FR" baseline="30000" dirty="0" smtClean="0"/>
              <a:t>ère</a:t>
            </a:r>
            <a:r>
              <a:rPr lang="fr-FR" dirty="0" smtClean="0"/>
              <a:t> : NSI</a:t>
            </a:r>
            <a:endParaRPr lang="fr-FR" dirty="0"/>
          </a:p>
        </p:txBody>
      </p:sp>
      <p:sp>
        <p:nvSpPr>
          <p:cNvPr id="6" name="Espace réservé du texte 6">
            <a:extLst>
              <a:ext uri="{FF2B5EF4-FFF2-40B4-BE49-F238E27FC236}">
                <a16:creationId xmlns:a16="http://schemas.microsoft.com/office/drawing/2014/main" xmlns="" id="{357EFACC-F9B6-6D46-888D-565654FB00D7}"/>
              </a:ext>
            </a:extLst>
          </p:cNvPr>
          <p:cNvSpPr txBox="1">
            <a:spLocks/>
          </p:cNvSpPr>
          <p:nvPr/>
        </p:nvSpPr>
        <p:spPr>
          <a:xfrm>
            <a:off x="437322" y="1107276"/>
            <a:ext cx="8133571" cy="49510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fr-FR" sz="2400" dirty="0" smtClean="0"/>
              <a:t>Démarche de projet</a:t>
            </a:r>
            <a:endParaRPr lang="fr-FR" sz="2400" dirty="0"/>
          </a:p>
        </p:txBody>
      </p:sp>
      <p:sp>
        <p:nvSpPr>
          <p:cNvPr id="9" name="Rectangle 8">
            <a:extLst>
              <a:ext uri="{FF2B5EF4-FFF2-40B4-BE49-F238E27FC236}">
                <a16:creationId xmlns:a16="http://schemas.microsoft.com/office/drawing/2014/main" xmlns="" id="{3130E51F-5B01-484E-841D-561039D6964A}"/>
              </a:ext>
            </a:extLst>
          </p:cNvPr>
          <p:cNvSpPr/>
          <p:nvPr/>
        </p:nvSpPr>
        <p:spPr>
          <a:xfrm>
            <a:off x="983721" y="1685765"/>
            <a:ext cx="6758497" cy="2689354"/>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fr-FR" sz="2400" dirty="0">
                <a:solidFill>
                  <a:schemeClr val="tx1"/>
                </a:solidFill>
              </a:rPr>
              <a:t>Une part de l’horaire de la spécialité </a:t>
            </a:r>
            <a:r>
              <a:rPr lang="fr-FR" sz="2400" b="1" dirty="0">
                <a:solidFill>
                  <a:schemeClr val="tx1"/>
                </a:solidFill>
              </a:rPr>
              <a:t>d’au moins un quart du total en classe de première et d'au moins un tiers en classe de terminale </a:t>
            </a:r>
            <a:r>
              <a:rPr lang="fr-FR" sz="2400" dirty="0">
                <a:solidFill>
                  <a:schemeClr val="tx1"/>
                </a:solidFill>
              </a:rPr>
              <a:t>doit être réservée à la conception et à l’élaboration de projets conduits par des groupes de deux à quatre élèves.</a:t>
            </a:r>
          </a:p>
        </p:txBody>
      </p:sp>
      <p:sp>
        <p:nvSpPr>
          <p:cNvPr id="10" name="Rectangle 9">
            <a:extLst>
              <a:ext uri="{FF2B5EF4-FFF2-40B4-BE49-F238E27FC236}">
                <a16:creationId xmlns:a16="http://schemas.microsoft.com/office/drawing/2014/main" xmlns="" id="{1A2B23CF-6736-AB4F-A4CC-EDE9DDC879C7}"/>
              </a:ext>
            </a:extLst>
          </p:cNvPr>
          <p:cNvSpPr/>
          <p:nvPr/>
        </p:nvSpPr>
        <p:spPr>
          <a:xfrm>
            <a:off x="701516" y="1684595"/>
            <a:ext cx="282205" cy="2690524"/>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1317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dirty="0" smtClean="0"/>
              <a:t>Programme de 1</a:t>
            </a:r>
            <a:r>
              <a:rPr lang="fr-FR" baseline="30000" dirty="0" smtClean="0"/>
              <a:t>ère</a:t>
            </a:r>
            <a:r>
              <a:rPr lang="fr-FR" dirty="0" smtClean="0"/>
              <a:t> : NSI</a:t>
            </a:r>
            <a:endParaRPr lang="fr-FR" dirty="0"/>
          </a:p>
        </p:txBody>
      </p:sp>
      <p:sp>
        <p:nvSpPr>
          <p:cNvPr id="6" name="Espace réservé du texte 6">
            <a:extLst>
              <a:ext uri="{FF2B5EF4-FFF2-40B4-BE49-F238E27FC236}">
                <a16:creationId xmlns:a16="http://schemas.microsoft.com/office/drawing/2014/main" xmlns="" id="{357EFACC-F9B6-6D46-888D-565654FB00D7}"/>
              </a:ext>
            </a:extLst>
          </p:cNvPr>
          <p:cNvSpPr txBox="1">
            <a:spLocks/>
          </p:cNvSpPr>
          <p:nvPr/>
        </p:nvSpPr>
        <p:spPr>
          <a:xfrm>
            <a:off x="437322" y="1107276"/>
            <a:ext cx="8133571" cy="495101"/>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fr-FR" sz="2400" dirty="0" smtClean="0"/>
              <a:t>Programme en huit rubriques</a:t>
            </a:r>
            <a:endParaRPr lang="fr-FR" sz="2400" dirty="0"/>
          </a:p>
        </p:txBody>
      </p:sp>
      <p:sp>
        <p:nvSpPr>
          <p:cNvPr id="7" name="Rectangle 6">
            <a:extLst>
              <a:ext uri="{FF2B5EF4-FFF2-40B4-BE49-F238E27FC236}">
                <a16:creationId xmlns:a16="http://schemas.microsoft.com/office/drawing/2014/main" xmlns="" id="{3130E51F-5B01-484E-841D-561039D6964A}"/>
              </a:ext>
            </a:extLst>
          </p:cNvPr>
          <p:cNvSpPr/>
          <p:nvPr/>
        </p:nvSpPr>
        <p:spPr>
          <a:xfrm>
            <a:off x="983721" y="1681629"/>
            <a:ext cx="7713433" cy="335709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buFont typeface="Arial" charset="0"/>
              <a:buChar char="•"/>
            </a:pPr>
            <a:r>
              <a:rPr lang="fr-FR" dirty="0">
                <a:solidFill>
                  <a:schemeClr val="tx1">
                    <a:lumMod val="75000"/>
                    <a:lumOff val="25000"/>
                  </a:schemeClr>
                </a:solidFill>
              </a:rPr>
              <a:t> </a:t>
            </a:r>
            <a:r>
              <a:rPr lang="fr-FR" sz="2400" dirty="0">
                <a:solidFill>
                  <a:schemeClr val="tx1">
                    <a:lumMod val="75000"/>
                    <a:lumOff val="25000"/>
                  </a:schemeClr>
                </a:solidFill>
              </a:rPr>
              <a:t>Histoire de l'informatique</a:t>
            </a:r>
          </a:p>
          <a:p>
            <a:pPr>
              <a:buFont typeface="Arial" charset="0"/>
              <a:buChar char="•"/>
            </a:pPr>
            <a:r>
              <a:rPr lang="fr-FR" sz="2400" dirty="0">
                <a:solidFill>
                  <a:schemeClr val="tx1">
                    <a:lumMod val="75000"/>
                    <a:lumOff val="25000"/>
                  </a:schemeClr>
                </a:solidFill>
              </a:rPr>
              <a:t> Représentation des données : types et valeurs de base</a:t>
            </a:r>
          </a:p>
          <a:p>
            <a:pPr>
              <a:buFont typeface="Arial" charset="0"/>
              <a:buChar char="•"/>
            </a:pPr>
            <a:r>
              <a:rPr lang="fr-FR" sz="2400" dirty="0">
                <a:solidFill>
                  <a:schemeClr val="tx1">
                    <a:lumMod val="75000"/>
                    <a:lumOff val="25000"/>
                  </a:schemeClr>
                </a:solidFill>
              </a:rPr>
              <a:t> Représentation des données : types construits </a:t>
            </a:r>
          </a:p>
          <a:p>
            <a:pPr>
              <a:buFont typeface="Arial" charset="0"/>
              <a:buChar char="•"/>
            </a:pPr>
            <a:r>
              <a:rPr lang="fr-FR" sz="2400" dirty="0">
                <a:solidFill>
                  <a:schemeClr val="tx1">
                    <a:lumMod val="75000"/>
                    <a:lumOff val="25000"/>
                  </a:schemeClr>
                </a:solidFill>
              </a:rPr>
              <a:t> Traitement de données en tables</a:t>
            </a:r>
          </a:p>
          <a:p>
            <a:pPr>
              <a:buFont typeface="Arial" charset="0"/>
              <a:buChar char="•"/>
            </a:pPr>
            <a:r>
              <a:rPr lang="fr-FR" sz="2400" dirty="0">
                <a:solidFill>
                  <a:schemeClr val="tx1">
                    <a:lumMod val="75000"/>
                    <a:lumOff val="25000"/>
                  </a:schemeClr>
                </a:solidFill>
              </a:rPr>
              <a:t> Interactions homme-machine sur le Web</a:t>
            </a:r>
          </a:p>
          <a:p>
            <a:pPr>
              <a:buFont typeface="Arial" charset="0"/>
              <a:buChar char="•"/>
            </a:pPr>
            <a:r>
              <a:rPr lang="fr-FR" sz="2400" dirty="0">
                <a:solidFill>
                  <a:schemeClr val="tx1">
                    <a:lumMod val="75000"/>
                    <a:lumOff val="25000"/>
                  </a:schemeClr>
                </a:solidFill>
              </a:rPr>
              <a:t> Architectures matérielles et systèmes d’exploitation</a:t>
            </a:r>
          </a:p>
          <a:p>
            <a:pPr>
              <a:buFont typeface="Arial" charset="0"/>
              <a:buChar char="•"/>
            </a:pPr>
            <a:r>
              <a:rPr lang="fr-FR" sz="2400" dirty="0">
                <a:solidFill>
                  <a:schemeClr val="tx1">
                    <a:lumMod val="75000"/>
                    <a:lumOff val="25000"/>
                  </a:schemeClr>
                </a:solidFill>
              </a:rPr>
              <a:t> Langages et programmation</a:t>
            </a:r>
          </a:p>
          <a:p>
            <a:pPr>
              <a:buFont typeface="Arial" charset="0"/>
              <a:buChar char="•"/>
            </a:pPr>
            <a:r>
              <a:rPr lang="fr-FR" sz="2400" dirty="0">
                <a:solidFill>
                  <a:schemeClr val="tx1">
                    <a:lumMod val="75000"/>
                    <a:lumOff val="25000"/>
                  </a:schemeClr>
                </a:solidFill>
              </a:rPr>
              <a:t> Algorithmique</a:t>
            </a:r>
          </a:p>
        </p:txBody>
      </p:sp>
      <p:sp>
        <p:nvSpPr>
          <p:cNvPr id="8" name="Rectangle 7">
            <a:extLst>
              <a:ext uri="{FF2B5EF4-FFF2-40B4-BE49-F238E27FC236}">
                <a16:creationId xmlns:a16="http://schemas.microsoft.com/office/drawing/2014/main" xmlns="" id="{1A2B23CF-6736-AB4F-A4CC-EDE9DDC879C7}"/>
              </a:ext>
            </a:extLst>
          </p:cNvPr>
          <p:cNvSpPr/>
          <p:nvPr/>
        </p:nvSpPr>
        <p:spPr>
          <a:xfrm>
            <a:off x="701516" y="1675070"/>
            <a:ext cx="282205" cy="3363654"/>
          </a:xfrm>
          <a:prstGeom prst="rect">
            <a:avLst/>
          </a:prstGeom>
          <a:solidFill>
            <a:srgbClr val="C0000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15305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9310" y="437532"/>
            <a:ext cx="6035856" cy="874434"/>
          </a:xfrm>
        </p:spPr>
        <p:txBody>
          <a:bodyPr>
            <a:normAutofit fontScale="90000"/>
          </a:bodyPr>
          <a:lstStyle/>
          <a:p>
            <a:pPr algn="ctr"/>
            <a:r>
              <a:rPr lang="fr-FR" dirty="0" smtClean="0"/>
              <a:t>Positionnement des deux EDE à la rentrée 2010</a:t>
            </a:r>
            <a:endParaRPr lang="fr-FR" dirty="0"/>
          </a:p>
        </p:txBody>
      </p:sp>
      <p:sp>
        <p:nvSpPr>
          <p:cNvPr id="3" name="Espace réservé du texte 2"/>
          <p:cNvSpPr>
            <a:spLocks noGrp="1"/>
          </p:cNvSpPr>
          <p:nvPr>
            <p:ph type="body" idx="1"/>
          </p:nvPr>
        </p:nvSpPr>
        <p:spPr/>
        <p:txBody>
          <a:bodyPr/>
          <a:lstStyle/>
          <a:p>
            <a:endParaRPr lang="fr-FR" dirty="0"/>
          </a:p>
        </p:txBody>
      </p:sp>
      <p:sp>
        <p:nvSpPr>
          <p:cNvPr id="5" name="Titre 1"/>
          <p:cNvSpPr txBox="1">
            <a:spLocks/>
          </p:cNvSpPr>
          <p:nvPr/>
        </p:nvSpPr>
        <p:spPr>
          <a:xfrm>
            <a:off x="432300" y="437532"/>
            <a:ext cx="1309414"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sz="4800" dirty="0" smtClean="0"/>
              <a:t>SI</a:t>
            </a:r>
            <a:endParaRPr lang="fr-FR" sz="4800" dirty="0"/>
          </a:p>
        </p:txBody>
      </p:sp>
      <p:sp>
        <p:nvSpPr>
          <p:cNvPr id="6" name="Titre 1"/>
          <p:cNvSpPr txBox="1">
            <a:spLocks/>
          </p:cNvSpPr>
          <p:nvPr/>
        </p:nvSpPr>
        <p:spPr>
          <a:xfrm>
            <a:off x="7423242" y="434504"/>
            <a:ext cx="1309414"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sz="4800" dirty="0" smtClean="0"/>
              <a:t>CIT</a:t>
            </a:r>
            <a:endParaRPr lang="fr-FR" sz="4800" dirty="0"/>
          </a:p>
        </p:txBody>
      </p:sp>
      <p:grpSp>
        <p:nvGrpSpPr>
          <p:cNvPr id="7" name="Grouper 59"/>
          <p:cNvGrpSpPr>
            <a:grpSpLocks/>
          </p:cNvGrpSpPr>
          <p:nvPr/>
        </p:nvGrpSpPr>
        <p:grpSpPr bwMode="auto">
          <a:xfrm>
            <a:off x="339651" y="2594524"/>
            <a:ext cx="4214813" cy="4214813"/>
            <a:chOff x="521054" y="2499021"/>
            <a:chExt cx="4214842" cy="4214842"/>
          </a:xfrm>
        </p:grpSpPr>
        <p:sp>
          <p:nvSpPr>
            <p:cNvPr id="8" name="Ellipse 7"/>
            <p:cNvSpPr/>
            <p:nvPr/>
          </p:nvSpPr>
          <p:spPr>
            <a:xfrm>
              <a:off x="521054" y="2499021"/>
              <a:ext cx="4214842" cy="4214842"/>
            </a:xfrm>
            <a:prstGeom prst="ellipse">
              <a:avLst/>
            </a:prstGeom>
            <a:solidFill>
              <a:srgbClr val="FF4843"/>
            </a:solidFill>
            <a:effectLst>
              <a:innerShdw blurRad="114300">
                <a:prstClr val="black"/>
              </a:innerShdw>
            </a:effectLst>
          </p:spPr>
          <p:style>
            <a:lnRef idx="2">
              <a:schemeClr val="accent6">
                <a:shade val="50000"/>
              </a:schemeClr>
            </a:lnRef>
            <a:fillRef idx="1">
              <a:schemeClr val="accent6"/>
            </a:fillRef>
            <a:effectRef idx="0">
              <a:schemeClr val="accent6"/>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fr-FR" sz="1200">
                <a:solidFill>
                  <a:srgbClr val="FFFFFF"/>
                </a:solidFill>
                <a:latin typeface="Calibri" charset="0"/>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98594" y="5302780"/>
              <a:ext cx="1052491" cy="10509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68542" y="3443460"/>
              <a:ext cx="783330" cy="6555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7"/>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75346" y="3645944"/>
              <a:ext cx="935851" cy="9050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8"/>
            <p:cNvPicPr>
              <a:picLocks noChangeAspect="1" noChangeArrowheads="1"/>
            </p:cNvPicPr>
            <p:nvPr/>
          </p:nvPicPr>
          <p:blipFill>
            <a:blip r:embed="rId6" cstate="print"/>
            <a:srcRect/>
            <a:stretch>
              <a:fillRect/>
            </a:stretch>
          </p:blipFill>
          <p:spPr bwMode="auto">
            <a:xfrm>
              <a:off x="776451" y="4374444"/>
              <a:ext cx="842141" cy="8094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9"/>
            <p:cNvPicPr>
              <a:picLocks noChangeAspect="1" noChangeArrowheads="1"/>
            </p:cNvPicPr>
            <p:nvPr/>
          </p:nvPicPr>
          <p:blipFill>
            <a:blip r:embed="rId7" cstate="print"/>
            <a:srcRect/>
            <a:stretch>
              <a:fillRect/>
            </a:stretch>
          </p:blipFill>
          <p:spPr bwMode="auto">
            <a:xfrm>
              <a:off x="3248520" y="4928205"/>
              <a:ext cx="1018681" cy="8980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4" name="Groupe 83"/>
          <p:cNvGrpSpPr>
            <a:grpSpLocks/>
          </p:cNvGrpSpPr>
          <p:nvPr/>
        </p:nvGrpSpPr>
        <p:grpSpPr bwMode="auto">
          <a:xfrm>
            <a:off x="4670351" y="2575474"/>
            <a:ext cx="4357688" cy="4270375"/>
            <a:chOff x="4714877" y="2536595"/>
            <a:chExt cx="4357717" cy="4271011"/>
          </a:xfrm>
        </p:grpSpPr>
        <p:sp>
          <p:nvSpPr>
            <p:cNvPr id="15" name="Ellipse 14"/>
            <p:cNvSpPr/>
            <p:nvPr/>
          </p:nvSpPr>
          <p:spPr>
            <a:xfrm>
              <a:off x="4734350" y="2574493"/>
              <a:ext cx="4233113" cy="4233113"/>
            </a:xfrm>
            <a:prstGeom prst="ellipse">
              <a:avLst/>
            </a:prstGeom>
            <a:solidFill>
              <a:srgbClr val="FF7A54"/>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fr-FR" sz="1800">
                <a:solidFill>
                  <a:srgbClr val="FFFFFF"/>
                </a:solidFill>
                <a:latin typeface="Calibri" charset="0"/>
              </a:endParaRPr>
            </a:p>
          </p:txBody>
        </p:sp>
        <p:sp>
          <p:nvSpPr>
            <p:cNvPr id="16" name="Ellipse 15"/>
            <p:cNvSpPr/>
            <p:nvPr/>
          </p:nvSpPr>
          <p:spPr>
            <a:xfrm>
              <a:off x="6665928" y="5642207"/>
              <a:ext cx="1001719" cy="1001862"/>
            </a:xfrm>
            <a:prstGeom prst="ellipse">
              <a:avLst/>
            </a:prstGeom>
            <a:solidFill>
              <a:schemeClr val="accent6">
                <a:alpha val="61000"/>
              </a:schemeClr>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lstStyle/>
            <a:p>
              <a:pPr algn="ctr"/>
              <a:endParaRPr lang="fr-FR" i="1">
                <a:solidFill>
                  <a:srgbClr val="FFFFFF"/>
                </a:solidFill>
                <a:latin typeface="Calibri" charset="0"/>
                <a:ea typeface="ＭＳ Ｐゴシック" charset="0"/>
                <a:cs typeface="ＭＳ Ｐゴシック" charset="0"/>
              </a:endParaRPr>
            </a:p>
          </p:txBody>
        </p:sp>
        <p:sp>
          <p:nvSpPr>
            <p:cNvPr id="17" name="Ellipse 16"/>
            <p:cNvSpPr/>
            <p:nvPr/>
          </p:nvSpPr>
          <p:spPr>
            <a:xfrm>
              <a:off x="7786710" y="4492686"/>
              <a:ext cx="1001719" cy="1001862"/>
            </a:xfrm>
            <a:prstGeom prst="ellipse">
              <a:avLst/>
            </a:prstGeom>
            <a:solidFill>
              <a:schemeClr val="accent6">
                <a:alpha val="61000"/>
              </a:schemeClr>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lstStyle/>
            <a:p>
              <a:pPr algn="ctr"/>
              <a:endParaRPr lang="fr-FR" i="1">
                <a:solidFill>
                  <a:srgbClr val="FFFFFF"/>
                </a:solidFill>
                <a:latin typeface="Calibri" charset="0"/>
                <a:ea typeface="ＭＳ Ｐゴシック" charset="0"/>
                <a:cs typeface="ＭＳ Ｐゴシック" charset="0"/>
              </a:endParaRPr>
            </a:p>
          </p:txBody>
        </p:sp>
        <p:sp>
          <p:nvSpPr>
            <p:cNvPr id="18" name="Ellipse 17"/>
            <p:cNvSpPr/>
            <p:nvPr/>
          </p:nvSpPr>
          <p:spPr>
            <a:xfrm>
              <a:off x="7269182" y="3000214"/>
              <a:ext cx="1001719" cy="1000274"/>
            </a:xfrm>
            <a:prstGeom prst="ellipse">
              <a:avLst/>
            </a:prstGeom>
            <a:solidFill>
              <a:schemeClr val="accent6">
                <a:alpha val="61000"/>
              </a:schemeClr>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lstStyle/>
            <a:p>
              <a:pPr algn="ctr"/>
              <a:endParaRPr lang="fr-FR" i="1">
                <a:solidFill>
                  <a:srgbClr val="FFFFFF"/>
                </a:solidFill>
                <a:latin typeface="Calibri" charset="0"/>
                <a:ea typeface="ＭＳ Ｐゴシック" charset="0"/>
                <a:cs typeface="ＭＳ Ｐゴシック" charset="0"/>
              </a:endParaRPr>
            </a:p>
          </p:txBody>
        </p:sp>
        <p:sp>
          <p:nvSpPr>
            <p:cNvPr id="19" name="Ellipse 18"/>
            <p:cNvSpPr/>
            <p:nvPr/>
          </p:nvSpPr>
          <p:spPr>
            <a:xfrm>
              <a:off x="5264156" y="5245273"/>
              <a:ext cx="1001720" cy="1001862"/>
            </a:xfrm>
            <a:prstGeom prst="ellipse">
              <a:avLst/>
            </a:prstGeom>
            <a:solidFill>
              <a:schemeClr val="accent6">
                <a:alpha val="70000"/>
              </a:schemeClr>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lstStyle/>
            <a:p>
              <a:pPr algn="ctr"/>
              <a:endParaRPr lang="fr-FR" i="1">
                <a:solidFill>
                  <a:srgbClr val="FFFFFF"/>
                </a:solidFill>
                <a:latin typeface="Calibri" charset="0"/>
                <a:ea typeface="ＭＳ Ｐゴシック" charset="0"/>
                <a:cs typeface="ＭＳ Ｐゴシック" charset="0"/>
              </a:endParaRPr>
            </a:p>
          </p:txBody>
        </p:sp>
        <p:sp>
          <p:nvSpPr>
            <p:cNvPr id="20" name="ZoneTexte 36"/>
            <p:cNvSpPr txBox="1">
              <a:spLocks noChangeArrowheads="1"/>
            </p:cNvSpPr>
            <p:nvPr/>
          </p:nvSpPr>
          <p:spPr bwMode="auto">
            <a:xfrm>
              <a:off x="5734248" y="2536595"/>
              <a:ext cx="236535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fr-FR" sz="1800">
                <a:latin typeface="Calibri" charset="0"/>
              </a:endParaRPr>
            </a:p>
          </p:txBody>
        </p:sp>
        <p:sp>
          <p:nvSpPr>
            <p:cNvPr id="21" name="Ellipse 20"/>
            <p:cNvSpPr/>
            <p:nvPr/>
          </p:nvSpPr>
          <p:spPr>
            <a:xfrm>
              <a:off x="4856166" y="3992550"/>
              <a:ext cx="1001719" cy="1000274"/>
            </a:xfrm>
            <a:prstGeom prst="ellipse">
              <a:avLst/>
            </a:prstGeom>
            <a:solidFill>
              <a:schemeClr val="accent6">
                <a:alpha val="61000"/>
              </a:schemeClr>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lstStyle/>
            <a:p>
              <a:pPr algn="ctr"/>
              <a:endParaRPr lang="fr-FR" i="1">
                <a:solidFill>
                  <a:srgbClr val="FFFFFF"/>
                </a:solidFill>
                <a:latin typeface="Calibri" charset="0"/>
                <a:ea typeface="ＭＳ Ｐゴシック" charset="0"/>
                <a:cs typeface="ＭＳ Ｐゴシック" charset="0"/>
              </a:endParaRPr>
            </a:p>
          </p:txBody>
        </p:sp>
        <p:pic>
          <p:nvPicPr>
            <p:cNvPr id="22"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084017" y="4104976"/>
              <a:ext cx="454876" cy="714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4"/>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373614" y="3229804"/>
              <a:ext cx="778195" cy="5579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5"/>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944409" y="4672753"/>
              <a:ext cx="699672" cy="6368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817462" y="5807287"/>
              <a:ext cx="707062" cy="682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8"/>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358902" y="5438319"/>
              <a:ext cx="802503" cy="6368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Ellipse 26"/>
            <p:cNvSpPr/>
            <p:nvPr/>
          </p:nvSpPr>
          <p:spPr>
            <a:xfrm>
              <a:off x="5538795" y="2938293"/>
              <a:ext cx="1001719" cy="1000274"/>
            </a:xfrm>
            <a:prstGeom prst="ellipse">
              <a:avLst/>
            </a:prstGeom>
            <a:solidFill>
              <a:schemeClr val="accent6">
                <a:alpha val="61000"/>
              </a:schemeClr>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lstStyle/>
            <a:p>
              <a:pPr algn="ctr"/>
              <a:endParaRPr lang="fr-FR" i="1">
                <a:solidFill>
                  <a:srgbClr val="FFFFFF"/>
                </a:solidFill>
                <a:latin typeface="Calibri" charset="0"/>
                <a:ea typeface="ＭＳ Ｐゴシック" charset="0"/>
                <a:cs typeface="ＭＳ Ｐゴシック" charset="0"/>
              </a:endParaRPr>
            </a:p>
          </p:txBody>
        </p:sp>
        <p:pic>
          <p:nvPicPr>
            <p:cNvPr id="28" name="Picture 3" descr="C:\Users\user\Documents\01- Lycée\22- Réforme lycée 2010\Documents de présentation\Illustrations\vynil.jp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702216" y="3087656"/>
              <a:ext cx="684834" cy="6848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29" name="Diagramme 28"/>
            <p:cNvGraphicFramePr/>
            <p:nvPr/>
          </p:nvGraphicFramePr>
          <p:xfrm>
            <a:off x="4714877" y="3268632"/>
            <a:ext cx="4357717" cy="319566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30" name="ZoneTexte 29"/>
            <p:cNvSpPr txBox="1"/>
            <p:nvPr/>
          </p:nvSpPr>
          <p:spPr>
            <a:xfrm>
              <a:off x="5729054" y="4187276"/>
              <a:ext cx="2307580" cy="923468"/>
            </a:xfrm>
            <a:prstGeom prst="rect">
              <a:avLst/>
            </a:prstGeom>
            <a:noFill/>
          </p:spPr>
          <p:txBody>
            <a:bodyPr>
              <a:spAutoFit/>
            </a:bodyPr>
            <a:lstStyle/>
            <a:p>
              <a:pPr algn="ctr" fontAlgn="auto">
                <a:spcBef>
                  <a:spcPts val="0"/>
                </a:spcBef>
                <a:spcAft>
                  <a:spcPts val="0"/>
                </a:spcAft>
                <a:defRPr/>
              </a:pPr>
              <a:r>
                <a:rPr lang="fr-FR" b="1" i="1" dirty="0">
                  <a:solidFill>
                    <a:schemeClr val="lt1"/>
                  </a:solidFill>
                  <a:latin typeface="+mn-lt"/>
                  <a:ea typeface="+mn-ea"/>
                  <a:cs typeface="+mn-cs"/>
                </a:rPr>
                <a:t>Pour une découverte </a:t>
              </a:r>
            </a:p>
            <a:p>
              <a:pPr algn="ctr" fontAlgn="auto">
                <a:spcBef>
                  <a:spcPts val="0"/>
                </a:spcBef>
                <a:spcAft>
                  <a:spcPts val="0"/>
                </a:spcAft>
                <a:defRPr/>
              </a:pPr>
              <a:r>
                <a:rPr lang="fr-FR" b="1" i="1" dirty="0">
                  <a:solidFill>
                    <a:schemeClr val="lt1"/>
                  </a:solidFill>
                  <a:latin typeface="+mn-lt"/>
                  <a:ea typeface="+mn-ea"/>
                  <a:cs typeface="+mn-cs"/>
                </a:rPr>
                <a:t>des lois d’évolutions</a:t>
              </a:r>
            </a:p>
            <a:p>
              <a:pPr algn="ctr" fontAlgn="auto">
                <a:spcBef>
                  <a:spcPts val="0"/>
                </a:spcBef>
                <a:spcAft>
                  <a:spcPts val="0"/>
                </a:spcAft>
                <a:defRPr/>
              </a:pPr>
              <a:r>
                <a:rPr lang="fr-FR" b="1" i="1" dirty="0">
                  <a:solidFill>
                    <a:schemeClr val="lt1"/>
                  </a:solidFill>
                  <a:latin typeface="+mn-lt"/>
                  <a:ea typeface="+mn-ea"/>
                  <a:cs typeface="+mn-cs"/>
                </a:rPr>
                <a:t>des systèmes</a:t>
              </a:r>
              <a:endParaRPr lang="fr-FR" b="1" dirty="0">
                <a:ln w="18415" cmpd="sng">
                  <a:solidFill>
                    <a:srgbClr val="FFFFFF"/>
                  </a:solidFill>
                  <a:prstDash val="solid"/>
                </a:ln>
                <a:solidFill>
                  <a:schemeClr val="tx2">
                    <a:lumMod val="75000"/>
                  </a:schemeClr>
                </a:solidFill>
                <a:effectLst>
                  <a:outerShdw blurRad="63500" dir="3600000" algn="tl" rotWithShape="0">
                    <a:srgbClr val="000000">
                      <a:alpha val="70000"/>
                    </a:srgbClr>
                  </a:outerShdw>
                </a:effectLst>
                <a:latin typeface="+mn-lt"/>
                <a:ea typeface="+mn-ea"/>
                <a:cs typeface="+mn-cs"/>
              </a:endParaRPr>
            </a:p>
          </p:txBody>
        </p:sp>
      </p:grpSp>
      <p:sp>
        <p:nvSpPr>
          <p:cNvPr id="31" name="Pentagone 30"/>
          <p:cNvSpPr/>
          <p:nvPr/>
        </p:nvSpPr>
        <p:spPr>
          <a:xfrm rot="5400000">
            <a:off x="6627598" y="132432"/>
            <a:ext cx="489577" cy="2892834"/>
          </a:xfrm>
          <a:prstGeom prst="homePlate">
            <a:avLst>
              <a:gd name="adj" fmla="val 16355"/>
            </a:avLst>
          </a:prstGeom>
          <a:solidFill>
            <a:schemeClr val="bg1">
              <a:lumMod val="75000"/>
            </a:schemeClr>
          </a:solidFill>
        </p:spPr>
        <p:style>
          <a:lnRef idx="0">
            <a:schemeClr val="accent3"/>
          </a:lnRef>
          <a:fillRef idx="3">
            <a:schemeClr val="accent3"/>
          </a:fillRef>
          <a:effectRef idx="3">
            <a:schemeClr val="accent3"/>
          </a:effectRef>
          <a:fontRef idx="minor">
            <a:schemeClr val="lt1"/>
          </a:fontRef>
        </p:style>
        <p:txBody>
          <a:bodyPr vert="vert270" anchor="ctr"/>
          <a:lstStyle/>
          <a:p>
            <a:pPr algn="ctr" fontAlgn="auto">
              <a:spcBef>
                <a:spcPts val="0"/>
              </a:spcBef>
              <a:spcAft>
                <a:spcPts val="0"/>
              </a:spcAft>
              <a:defRPr/>
            </a:pPr>
            <a:r>
              <a:rPr lang="fr-FR" sz="1200" b="1" dirty="0">
                <a:solidFill>
                  <a:schemeClr val="tx1"/>
                </a:solidFill>
              </a:rPr>
              <a:t>Pour découvrir comment et  pourquoi un </a:t>
            </a:r>
          </a:p>
          <a:p>
            <a:pPr algn="ctr" fontAlgn="auto">
              <a:spcBef>
                <a:spcPts val="0"/>
              </a:spcBef>
              <a:spcAft>
                <a:spcPts val="0"/>
              </a:spcAft>
              <a:defRPr/>
            </a:pPr>
            <a:r>
              <a:rPr lang="fr-FR" sz="1200" b="1" dirty="0">
                <a:solidFill>
                  <a:schemeClr val="tx1"/>
                </a:solidFill>
              </a:rPr>
              <a:t>produit technique évolue</a:t>
            </a:r>
          </a:p>
          <a:p>
            <a:pPr algn="ctr" fontAlgn="auto">
              <a:spcBef>
                <a:spcPts val="0"/>
              </a:spcBef>
              <a:spcAft>
                <a:spcPts val="0"/>
              </a:spcAft>
              <a:defRPr/>
            </a:pPr>
            <a:endParaRPr lang="fr-FR" sz="1200" b="1" dirty="0">
              <a:solidFill>
                <a:schemeClr val="tx1"/>
              </a:solidFill>
            </a:endParaRPr>
          </a:p>
        </p:txBody>
      </p:sp>
      <p:sp>
        <p:nvSpPr>
          <p:cNvPr id="32" name="Double flèche horizontale 31"/>
          <p:cNvSpPr/>
          <p:nvPr/>
        </p:nvSpPr>
        <p:spPr bwMode="auto">
          <a:xfrm>
            <a:off x="4738614" y="1612390"/>
            <a:ext cx="4170362" cy="1120737"/>
          </a:xfrm>
          <a:prstGeom prst="leftRightArrow">
            <a:avLst/>
          </a:prstGeom>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fr-FR" sz="1200">
              <a:solidFill>
                <a:srgbClr val="FFFFFF"/>
              </a:solidFill>
              <a:latin typeface="Calibri" charset="0"/>
            </a:endParaRPr>
          </a:p>
        </p:txBody>
      </p:sp>
      <p:grpSp>
        <p:nvGrpSpPr>
          <p:cNvPr id="33" name="Groupe 82"/>
          <p:cNvGrpSpPr>
            <a:grpSpLocks/>
          </p:cNvGrpSpPr>
          <p:nvPr/>
        </p:nvGrpSpPr>
        <p:grpSpPr bwMode="auto">
          <a:xfrm>
            <a:off x="5540295" y="1947185"/>
            <a:ext cx="2601650" cy="428468"/>
            <a:chOff x="5643570" y="1500174"/>
            <a:chExt cx="2602262" cy="428628"/>
          </a:xfrm>
        </p:grpSpPr>
        <p:grpSp>
          <p:nvGrpSpPr>
            <p:cNvPr id="34" name="Groupe 53"/>
            <p:cNvGrpSpPr>
              <a:grpSpLocks/>
            </p:cNvGrpSpPr>
            <p:nvPr/>
          </p:nvGrpSpPr>
          <p:grpSpPr bwMode="auto">
            <a:xfrm>
              <a:off x="5786446" y="1500174"/>
              <a:ext cx="2326189" cy="428628"/>
              <a:chOff x="2054824" y="1500174"/>
              <a:chExt cx="2326189" cy="428628"/>
            </a:xfrm>
          </p:grpSpPr>
          <p:pic>
            <p:nvPicPr>
              <p:cNvPr id="37" name="Picture 4" descr="C:\Users\user\Documents\01- Lycée\22- Réforme lycée 2010\Documents de présentation\Illustrations\Pellicule.jp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3214678" y="1500174"/>
                <a:ext cx="1166335" cy="428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6"/>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246028" y="1567986"/>
                <a:ext cx="295720" cy="285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8"/>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4044638" y="1578436"/>
                <a:ext cx="285752" cy="278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4" descr="C:\Users\user\Documents\01- Lycée\22- Réforme lycée 2010\Documents de présentation\Illustrations\Pellicule.jp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2054824" y="1500174"/>
                <a:ext cx="1166335" cy="428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5"/>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3636484" y="1571613"/>
                <a:ext cx="313022" cy="285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2"/>
              <p:cNvPicPr>
                <a:picLocks noChangeAspect="1" noChangeArrowheads="1"/>
              </p:cNvPicPr>
              <p:nvPr/>
            </p:nvPicPr>
            <p:blipFill>
              <a:blip r:embed="rId23" cstate="print">
                <a:extLst>
                  <a:ext uri="{28A0092B-C50C-407E-A947-70E740481C1C}">
                    <a14:useLocalDpi xmlns:a14="http://schemas.microsoft.com/office/drawing/2010/main"/>
                  </a:ext>
                </a:extLst>
              </a:blip>
              <a:srcRect t="2483" r="4849" b="3145"/>
              <a:stretch>
                <a:fillRect/>
              </a:stretch>
            </p:blipFill>
            <p:spPr bwMode="auto">
              <a:xfrm>
                <a:off x="2850663" y="1585260"/>
                <a:ext cx="346875" cy="258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5"/>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2449332" y="1585260"/>
                <a:ext cx="357190" cy="258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6"/>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2064846" y="1561590"/>
                <a:ext cx="364013" cy="285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35" name="Picture 4" descr="C:\Users\user\Documents\01- Lycée\22- Réforme lycée 2010\Documents de présentation\Illustrations\Pellicule.jp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5643570" y="1500174"/>
              <a:ext cx="166203" cy="428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4" descr="C:\Users\user\Documents\01- Lycée\22- Réforme lycée 2010\Documents de présentation\Illustrations\Pellicul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8102956" y="1500174"/>
              <a:ext cx="142876" cy="428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5" name="Pentagone 44"/>
          <p:cNvSpPr/>
          <p:nvPr/>
        </p:nvSpPr>
        <p:spPr bwMode="auto">
          <a:xfrm rot="5400000">
            <a:off x="6557915" y="2326883"/>
            <a:ext cx="571294" cy="966496"/>
          </a:xfrm>
          <a:prstGeom prst="homePlate">
            <a:avLst/>
          </a:prstGeom>
          <a:solidFill>
            <a:schemeClr val="bg1">
              <a:lumMod val="75000"/>
            </a:schemeClr>
          </a:solidFill>
        </p:spPr>
        <p:style>
          <a:lnRef idx="0">
            <a:schemeClr val="accent3"/>
          </a:lnRef>
          <a:fillRef idx="3">
            <a:schemeClr val="accent3"/>
          </a:fillRef>
          <a:effectRef idx="3">
            <a:schemeClr val="accent3"/>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fr-FR" sz="1800" b="1">
              <a:solidFill>
                <a:srgbClr val="F4F1E3"/>
              </a:solidFill>
              <a:effectLst>
                <a:outerShdw blurRad="38100" dist="38100" dir="2700000" algn="tl">
                  <a:srgbClr val="DDDDDD"/>
                </a:outerShdw>
              </a:effectLst>
              <a:latin typeface="Calibri" charset="0"/>
            </a:endParaRPr>
          </a:p>
        </p:txBody>
      </p:sp>
      <p:grpSp>
        <p:nvGrpSpPr>
          <p:cNvPr id="46" name="Groupe 84"/>
          <p:cNvGrpSpPr>
            <a:grpSpLocks/>
          </p:cNvGrpSpPr>
          <p:nvPr/>
        </p:nvGrpSpPr>
        <p:grpSpPr bwMode="auto">
          <a:xfrm>
            <a:off x="1789039" y="3813484"/>
            <a:ext cx="1435100" cy="1435340"/>
            <a:chOff x="3315526" y="732910"/>
            <a:chExt cx="772999" cy="772999"/>
          </a:xfrm>
          <a:solidFill>
            <a:schemeClr val="accent2">
              <a:lumMod val="20000"/>
              <a:lumOff val="80000"/>
            </a:schemeClr>
          </a:solidFill>
        </p:grpSpPr>
        <p:sp>
          <p:nvSpPr>
            <p:cNvPr id="47" name="Ellipse 46"/>
            <p:cNvSpPr/>
            <p:nvPr/>
          </p:nvSpPr>
          <p:spPr>
            <a:xfrm>
              <a:off x="3315526" y="733039"/>
              <a:ext cx="772999" cy="772870"/>
            </a:xfrm>
            <a:prstGeom prst="ellipse">
              <a:avLst/>
            </a:prstGeom>
            <a:grpFill/>
            <a:ln>
              <a:noFill/>
            </a:ln>
            <a:effectLst/>
          </p:spPr>
          <p:style>
            <a:lnRef idx="2">
              <a:schemeClr val="accent6">
                <a:shade val="50000"/>
              </a:schemeClr>
            </a:lnRef>
            <a:fillRef idx="1">
              <a:schemeClr val="accent6"/>
            </a:fillRef>
            <a:effectRef idx="0">
              <a:schemeClr val="accent6"/>
            </a:effectRef>
            <a:fontRef idx="minor">
              <a:schemeClr val="lt1"/>
            </a:fontRef>
          </p:style>
          <p:txBody>
            <a:bodyPr/>
            <a:lstStyle/>
            <a:p>
              <a:pPr algn="ctr"/>
              <a:endParaRPr lang="fr-FR" i="1">
                <a:solidFill>
                  <a:srgbClr val="FFFFFF"/>
                </a:solidFill>
                <a:latin typeface="Calibri" charset="0"/>
                <a:ea typeface="ＭＳ Ｐゴシック" charset="0"/>
                <a:cs typeface="ＭＳ Ｐゴシック" charset="0"/>
              </a:endParaRPr>
            </a:p>
          </p:txBody>
        </p:sp>
        <p:pic>
          <p:nvPicPr>
            <p:cNvPr id="48" name="Image 47" descr="CD.jpg"/>
            <p:cNvPicPr>
              <a:picLocks noChangeAspect="1"/>
            </p:cNvPicPr>
            <p:nvPr/>
          </p:nvPicPr>
          <p:blipFill>
            <a:blip r:embed="rId28" cstate="print"/>
            <a:stretch>
              <a:fillRect/>
            </a:stretch>
          </p:blipFill>
          <p:spPr>
            <a:xfrm>
              <a:off x="3433198" y="897450"/>
              <a:ext cx="553611" cy="442889"/>
            </a:xfrm>
            <a:prstGeom prst="roundRect">
              <a:avLst>
                <a:gd name="adj" fmla="val 16667"/>
              </a:avLst>
            </a:prstGeom>
            <a:grp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49" name="Flèche droite 48"/>
          <p:cNvSpPr/>
          <p:nvPr/>
        </p:nvSpPr>
        <p:spPr bwMode="auto">
          <a:xfrm rot="5400000">
            <a:off x="1300024" y="2623418"/>
            <a:ext cx="2352593" cy="1000132"/>
          </a:xfrm>
          <a:prstGeom prst="rightArrow">
            <a:avLst/>
          </a:prstGeom>
        </p:spPr>
        <p:style>
          <a:lnRef idx="0">
            <a:schemeClr val="accent1"/>
          </a:lnRef>
          <a:fillRef idx="3">
            <a:schemeClr val="accent1"/>
          </a:fillRef>
          <a:effectRef idx="3">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fr-FR" sz="1200">
              <a:solidFill>
                <a:srgbClr val="FFFFFF"/>
              </a:solidFill>
              <a:latin typeface="Calibri" charset="0"/>
            </a:endParaRPr>
          </a:p>
        </p:txBody>
      </p:sp>
      <p:grpSp>
        <p:nvGrpSpPr>
          <p:cNvPr id="63" name="Groupe 62"/>
          <p:cNvGrpSpPr/>
          <p:nvPr/>
        </p:nvGrpSpPr>
        <p:grpSpPr>
          <a:xfrm>
            <a:off x="982589" y="2018875"/>
            <a:ext cx="2601912" cy="528726"/>
            <a:chOff x="982589" y="1846750"/>
            <a:chExt cx="2601912" cy="528726"/>
          </a:xfrm>
        </p:grpSpPr>
        <p:pic>
          <p:nvPicPr>
            <p:cNvPr id="50" name="Picture 4" descr="C:\Users\user\Documents\01- Lycée\22- Réforme lycée 2010\Documents de présentation\Illustrations\Pellicule.jp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2285926" y="1902322"/>
              <a:ext cx="1166813" cy="428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8"/>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116189" y="1981711"/>
              <a:ext cx="285750" cy="2778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4" descr="C:\Users\user\Documents\01- Lycée\22- Réforme lycée 2010\Documents de présentation\Illustrations\Pellicule.jp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125464" y="1902322"/>
              <a:ext cx="1166812" cy="428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Picture 5"/>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708201" y="1973771"/>
              <a:ext cx="312738" cy="285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Picture 2"/>
            <p:cNvPicPr>
              <a:picLocks noChangeAspect="1" noChangeArrowheads="1"/>
            </p:cNvPicPr>
            <p:nvPr/>
          </p:nvPicPr>
          <p:blipFill>
            <a:blip r:embed="rId23" cstate="print">
              <a:extLst>
                <a:ext uri="{28A0092B-C50C-407E-A947-70E740481C1C}">
                  <a14:useLocalDpi xmlns:a14="http://schemas.microsoft.com/office/drawing/2010/main"/>
                </a:ext>
              </a:extLst>
            </a:blip>
            <a:srcRect t="2483" r="4849" b="3145"/>
            <a:stretch>
              <a:fillRect/>
            </a:stretch>
          </p:blipFill>
          <p:spPr bwMode="auto">
            <a:xfrm>
              <a:off x="1922389" y="1988062"/>
              <a:ext cx="346075" cy="258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Picture 5"/>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520751" y="1988062"/>
              <a:ext cx="357188" cy="258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 name="Picture 6"/>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136576" y="1964245"/>
              <a:ext cx="363538" cy="285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Picture 4" descr="C:\Users\user\Documents\01- Lycée\22- Réforme lycée 2010\Documents de présentation\Illustrations\Pellicule.jp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982589" y="1902322"/>
              <a:ext cx="166687" cy="428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 name="Picture 4" descr="C:\Users\user\Documents\01- Lycée\22- Réforme lycée 2010\Documents de présentation\Illustrations\Pellicule.jp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3441626" y="1902322"/>
              <a:ext cx="142875" cy="4286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 name="Picture 4" descr="C:\Users\user\Documents\01- Lycée\22- Réforme lycée 2010\Documents de présentation\Illustrations\Pellicule.jpg"/>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2238301" y="1846750"/>
              <a:ext cx="468313" cy="528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Picture 6"/>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2303389" y="1937253"/>
              <a:ext cx="347662" cy="335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1" name="Pentagone 60"/>
          <p:cNvSpPr/>
          <p:nvPr/>
        </p:nvSpPr>
        <p:spPr>
          <a:xfrm rot="5400000">
            <a:off x="2204961" y="14545"/>
            <a:ext cx="542974" cy="3191907"/>
          </a:xfrm>
          <a:prstGeom prst="homePlate">
            <a:avLst>
              <a:gd name="adj" fmla="val 26910"/>
            </a:avLst>
          </a:prstGeom>
          <a:solidFill>
            <a:schemeClr val="bg1">
              <a:lumMod val="75000"/>
            </a:schemeClr>
          </a:solidFill>
        </p:spPr>
        <p:style>
          <a:lnRef idx="0">
            <a:schemeClr val="accent3"/>
          </a:lnRef>
          <a:fillRef idx="3">
            <a:schemeClr val="accent3"/>
          </a:fillRef>
          <a:effectRef idx="3">
            <a:schemeClr val="accent3"/>
          </a:effectRef>
          <a:fontRef idx="minor">
            <a:schemeClr val="lt1"/>
          </a:fontRef>
        </p:style>
        <p:txBody>
          <a:bodyPr vert="vert270" anchor="ctr"/>
          <a:lstStyle/>
          <a:p>
            <a:pPr algn="ctr" fontAlgn="auto">
              <a:spcBef>
                <a:spcPts val="0"/>
              </a:spcBef>
              <a:spcAft>
                <a:spcPts val="0"/>
              </a:spcAft>
              <a:defRPr/>
            </a:pPr>
            <a:r>
              <a:rPr lang="fr-FR" sz="1200" b="1" dirty="0">
                <a:solidFill>
                  <a:schemeClr val="tx1"/>
                </a:solidFill>
              </a:rPr>
              <a:t>Pour découvrir comment un produit répond à un besoin et comment il fonctionne</a:t>
            </a:r>
          </a:p>
          <a:p>
            <a:pPr algn="ctr" fontAlgn="auto">
              <a:spcBef>
                <a:spcPts val="0"/>
              </a:spcBef>
              <a:spcAft>
                <a:spcPts val="0"/>
              </a:spcAft>
              <a:defRPr/>
            </a:pPr>
            <a:endParaRPr lang="fr-FR" sz="1200" b="1" dirty="0">
              <a:solidFill>
                <a:schemeClr val="tx1"/>
              </a:solidFill>
            </a:endParaRPr>
          </a:p>
        </p:txBody>
      </p:sp>
      <p:sp>
        <p:nvSpPr>
          <p:cNvPr id="62" name="ZoneTexte 61"/>
          <p:cNvSpPr txBox="1"/>
          <p:nvPr/>
        </p:nvSpPr>
        <p:spPr>
          <a:xfrm>
            <a:off x="1605709" y="2659159"/>
            <a:ext cx="1744718" cy="923330"/>
          </a:xfrm>
          <a:prstGeom prst="rect">
            <a:avLst/>
          </a:prstGeom>
          <a:noFill/>
        </p:spPr>
        <p:txBody>
          <a:bodyPr>
            <a:spAutoFit/>
          </a:bodyPr>
          <a:lstStyle/>
          <a:p>
            <a:pPr algn="ctr" fontAlgn="auto">
              <a:spcBef>
                <a:spcPts val="0"/>
              </a:spcBef>
              <a:spcAft>
                <a:spcPts val="0"/>
              </a:spcAft>
              <a:defRPr/>
            </a:pPr>
            <a:r>
              <a:rPr lang="fr-FR" b="1" i="1" dirty="0">
                <a:solidFill>
                  <a:srgbClr val="000000"/>
                </a:solidFill>
                <a:latin typeface="+mn-lt"/>
                <a:ea typeface="+mn-ea"/>
                <a:cs typeface="+mn-cs"/>
              </a:rPr>
              <a:t>Pour une analyse au cœur</a:t>
            </a:r>
          </a:p>
          <a:p>
            <a:pPr algn="ctr" fontAlgn="auto">
              <a:spcBef>
                <a:spcPts val="0"/>
              </a:spcBef>
              <a:spcAft>
                <a:spcPts val="0"/>
              </a:spcAft>
              <a:defRPr/>
            </a:pPr>
            <a:r>
              <a:rPr lang="fr-FR" b="1" i="1" dirty="0">
                <a:solidFill>
                  <a:srgbClr val="000000"/>
                </a:solidFill>
                <a:latin typeface="+mn-lt"/>
                <a:ea typeface="+mn-ea"/>
                <a:cs typeface="+mn-cs"/>
              </a:rPr>
              <a:t>des systèmes</a:t>
            </a:r>
          </a:p>
        </p:txBody>
      </p:sp>
    </p:spTree>
    <p:extLst>
      <p:ext uri="{BB962C8B-B14F-4D97-AF65-F5344CB8AC3E}">
        <p14:creationId xmlns:p14="http://schemas.microsoft.com/office/powerpoint/2010/main" val="4015653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p:txBody>
          <a:bodyPr/>
          <a:lstStyle/>
          <a:p>
            <a:endParaRPr lang="fr-FR"/>
          </a:p>
        </p:txBody>
      </p:sp>
      <p:sp>
        <p:nvSpPr>
          <p:cNvPr id="4" name="Titre 1"/>
          <p:cNvSpPr txBox="1">
            <a:spLocks/>
          </p:cNvSpPr>
          <p:nvPr/>
        </p:nvSpPr>
        <p:spPr>
          <a:xfrm>
            <a:off x="1549310" y="437532"/>
            <a:ext cx="6035856" cy="87443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dirty="0" smtClean="0"/>
              <a:t>Les évolutions majeures pour la rentrée 2019</a:t>
            </a:r>
            <a:endParaRPr lang="fr-FR" dirty="0"/>
          </a:p>
        </p:txBody>
      </p:sp>
      <p:sp>
        <p:nvSpPr>
          <p:cNvPr id="5" name="Titre 1"/>
          <p:cNvSpPr txBox="1">
            <a:spLocks/>
          </p:cNvSpPr>
          <p:nvPr/>
        </p:nvSpPr>
        <p:spPr>
          <a:xfrm>
            <a:off x="432300" y="437532"/>
            <a:ext cx="1309414"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sz="4800" dirty="0" smtClean="0"/>
              <a:t>SI</a:t>
            </a:r>
            <a:endParaRPr lang="fr-FR" sz="4800" dirty="0"/>
          </a:p>
        </p:txBody>
      </p:sp>
      <p:sp>
        <p:nvSpPr>
          <p:cNvPr id="6" name="Titre 1"/>
          <p:cNvSpPr txBox="1">
            <a:spLocks/>
          </p:cNvSpPr>
          <p:nvPr/>
        </p:nvSpPr>
        <p:spPr>
          <a:xfrm>
            <a:off x="7423242" y="434504"/>
            <a:ext cx="1309414"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sz="4800" dirty="0" smtClean="0"/>
              <a:t>CIT</a:t>
            </a:r>
            <a:endParaRPr lang="fr-FR" sz="4800" dirty="0"/>
          </a:p>
        </p:txBody>
      </p:sp>
      <p:sp>
        <p:nvSpPr>
          <p:cNvPr id="8" name="Rectangle 7">
            <a:extLst>
              <a:ext uri="{FF2B5EF4-FFF2-40B4-BE49-F238E27FC236}">
                <a16:creationId xmlns:a16="http://schemas.microsoft.com/office/drawing/2014/main" xmlns="" id="{8D89AFB3-2A21-484E-B204-F60F59940420}"/>
              </a:ext>
            </a:extLst>
          </p:cNvPr>
          <p:cNvSpPr/>
          <p:nvPr/>
        </p:nvSpPr>
        <p:spPr>
          <a:xfrm>
            <a:off x="4866353" y="1628632"/>
            <a:ext cx="3925497" cy="4412944"/>
          </a:xfrm>
          <a:prstGeom prst="rect">
            <a:avLst/>
          </a:prstGeom>
          <a:solidFill>
            <a:srgbClr val="FD793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xmlns="" id="{8D89AFB3-2A21-484E-B204-F60F59940420}"/>
              </a:ext>
            </a:extLst>
          </p:cNvPr>
          <p:cNvSpPr/>
          <p:nvPr/>
        </p:nvSpPr>
        <p:spPr>
          <a:xfrm>
            <a:off x="426509" y="1625764"/>
            <a:ext cx="3925497" cy="4429276"/>
          </a:xfrm>
          <a:prstGeom prst="rect">
            <a:avLst/>
          </a:prstGeom>
          <a:solidFill>
            <a:srgbClr val="FF434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0" name="Rectangle à coins arrondis 2">
            <a:extLst>
              <a:ext uri="{FF2B5EF4-FFF2-40B4-BE49-F238E27FC236}">
                <a16:creationId xmlns:a16="http://schemas.microsoft.com/office/drawing/2014/main" xmlns="" id="{200DCF3A-8C7D-7D4B-AFF0-803BB27CBCFA}"/>
              </a:ext>
            </a:extLst>
          </p:cNvPr>
          <p:cNvSpPr/>
          <p:nvPr/>
        </p:nvSpPr>
        <p:spPr>
          <a:xfrm>
            <a:off x="4767490" y="1217375"/>
            <a:ext cx="4110505" cy="706781"/>
          </a:xfrm>
          <a:custGeom>
            <a:avLst/>
            <a:gdLst>
              <a:gd name="connsiteX0" fmla="*/ 0 w 4108092"/>
              <a:gd name="connsiteY0" fmla="*/ 155234 h 931383"/>
              <a:gd name="connsiteX1" fmla="*/ 155234 w 4108092"/>
              <a:gd name="connsiteY1" fmla="*/ 0 h 931383"/>
              <a:gd name="connsiteX2" fmla="*/ 3952858 w 4108092"/>
              <a:gd name="connsiteY2" fmla="*/ 0 h 931383"/>
              <a:gd name="connsiteX3" fmla="*/ 4108092 w 4108092"/>
              <a:gd name="connsiteY3" fmla="*/ 155234 h 931383"/>
              <a:gd name="connsiteX4" fmla="*/ 4108092 w 4108092"/>
              <a:gd name="connsiteY4" fmla="*/ 776149 h 931383"/>
              <a:gd name="connsiteX5" fmla="*/ 3952858 w 4108092"/>
              <a:gd name="connsiteY5" fmla="*/ 931383 h 931383"/>
              <a:gd name="connsiteX6" fmla="*/ 155234 w 4108092"/>
              <a:gd name="connsiteY6" fmla="*/ 931383 h 931383"/>
              <a:gd name="connsiteX7" fmla="*/ 0 w 4108092"/>
              <a:gd name="connsiteY7" fmla="*/ 776149 h 931383"/>
              <a:gd name="connsiteX8" fmla="*/ 0 w 4108092"/>
              <a:gd name="connsiteY8" fmla="*/ 155234 h 931383"/>
              <a:gd name="connsiteX0" fmla="*/ 184045 w 4292137"/>
              <a:gd name="connsiteY0" fmla="*/ 155234 h 931383"/>
              <a:gd name="connsiteX1" fmla="*/ 339279 w 4292137"/>
              <a:gd name="connsiteY1" fmla="*/ 0 h 931383"/>
              <a:gd name="connsiteX2" fmla="*/ 4136903 w 4292137"/>
              <a:gd name="connsiteY2" fmla="*/ 0 h 931383"/>
              <a:gd name="connsiteX3" fmla="*/ 4292137 w 4292137"/>
              <a:gd name="connsiteY3" fmla="*/ 155234 h 931383"/>
              <a:gd name="connsiteX4" fmla="*/ 4292137 w 4292137"/>
              <a:gd name="connsiteY4" fmla="*/ 776149 h 931383"/>
              <a:gd name="connsiteX5" fmla="*/ 4136903 w 4292137"/>
              <a:gd name="connsiteY5" fmla="*/ 931383 h 931383"/>
              <a:gd name="connsiteX6" fmla="*/ 339279 w 4292137"/>
              <a:gd name="connsiteY6" fmla="*/ 931383 h 931383"/>
              <a:gd name="connsiteX7" fmla="*/ 184045 w 4292137"/>
              <a:gd name="connsiteY7" fmla="*/ 155234 h 931383"/>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4123764 w 4123764"/>
              <a:gd name="connsiteY4" fmla="*/ 776149 h 931589"/>
              <a:gd name="connsiteX5" fmla="*/ 3968530 w 4123764"/>
              <a:gd name="connsiteY5" fmla="*/ 931383 h 931589"/>
              <a:gd name="connsiteX6" fmla="*/ 170906 w 4123764"/>
              <a:gd name="connsiteY6" fmla="*/ 931383 h 931589"/>
              <a:gd name="connsiteX7" fmla="*/ 15672 w 4123764"/>
              <a:gd name="connsiteY7" fmla="*/ 155234 h 931589"/>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3968530 w 4123764"/>
              <a:gd name="connsiteY4" fmla="*/ 931383 h 931589"/>
              <a:gd name="connsiteX5" fmla="*/ 170906 w 4123764"/>
              <a:gd name="connsiteY5" fmla="*/ 931383 h 931589"/>
              <a:gd name="connsiteX6" fmla="*/ 15672 w 4123764"/>
              <a:gd name="connsiteY6" fmla="*/ 155234 h 931589"/>
              <a:gd name="connsiteX0" fmla="*/ 15672 w 4124173"/>
              <a:gd name="connsiteY0" fmla="*/ 155234 h 937869"/>
              <a:gd name="connsiteX1" fmla="*/ 170906 w 4124173"/>
              <a:gd name="connsiteY1" fmla="*/ 0 h 937869"/>
              <a:gd name="connsiteX2" fmla="*/ 3968530 w 4124173"/>
              <a:gd name="connsiteY2" fmla="*/ 0 h 937869"/>
              <a:gd name="connsiteX3" fmla="*/ 4123764 w 4124173"/>
              <a:gd name="connsiteY3" fmla="*/ 155234 h 937869"/>
              <a:gd name="connsiteX4" fmla="*/ 4124173 w 4124173"/>
              <a:gd name="connsiteY4" fmla="*/ 937869 h 937869"/>
              <a:gd name="connsiteX5" fmla="*/ 170906 w 4124173"/>
              <a:gd name="connsiteY5" fmla="*/ 931383 h 937869"/>
              <a:gd name="connsiteX6" fmla="*/ 15672 w 4124173"/>
              <a:gd name="connsiteY6" fmla="*/ 155234 h 937869"/>
              <a:gd name="connsiteX0" fmla="*/ 10035 w 4118536"/>
              <a:gd name="connsiteY0" fmla="*/ 155234 h 937869"/>
              <a:gd name="connsiteX1" fmla="*/ 165269 w 4118536"/>
              <a:gd name="connsiteY1" fmla="*/ 0 h 937869"/>
              <a:gd name="connsiteX2" fmla="*/ 3962893 w 4118536"/>
              <a:gd name="connsiteY2" fmla="*/ 0 h 937869"/>
              <a:gd name="connsiteX3" fmla="*/ 4118127 w 4118536"/>
              <a:gd name="connsiteY3" fmla="*/ 155234 h 937869"/>
              <a:gd name="connsiteX4" fmla="*/ 4118536 w 4118536"/>
              <a:gd name="connsiteY4" fmla="*/ 937869 h 937869"/>
              <a:gd name="connsiteX5" fmla="*/ 165269 w 4118536"/>
              <a:gd name="connsiteY5" fmla="*/ 931383 h 937869"/>
              <a:gd name="connsiteX6" fmla="*/ 10035 w 4118536"/>
              <a:gd name="connsiteY6" fmla="*/ 155234 h 937869"/>
              <a:gd name="connsiteX0" fmla="*/ 90495 w 4198996"/>
              <a:gd name="connsiteY0" fmla="*/ 155234 h 937869"/>
              <a:gd name="connsiteX1" fmla="*/ 245729 w 4198996"/>
              <a:gd name="connsiteY1" fmla="*/ 0 h 937869"/>
              <a:gd name="connsiteX2" fmla="*/ 4043353 w 4198996"/>
              <a:gd name="connsiteY2" fmla="*/ 0 h 937869"/>
              <a:gd name="connsiteX3" fmla="*/ 4198587 w 4198996"/>
              <a:gd name="connsiteY3" fmla="*/ 155234 h 937869"/>
              <a:gd name="connsiteX4" fmla="*/ 4198996 w 4198996"/>
              <a:gd name="connsiteY4" fmla="*/ 937869 h 937869"/>
              <a:gd name="connsiteX5" fmla="*/ 103056 w 4198996"/>
              <a:gd name="connsiteY5" fmla="*/ 937869 h 937869"/>
              <a:gd name="connsiteX6" fmla="*/ 90495 w 4198996"/>
              <a:gd name="connsiteY6" fmla="*/ 155234 h 937869"/>
              <a:gd name="connsiteX0" fmla="*/ 0 w 4108501"/>
              <a:gd name="connsiteY0" fmla="*/ 155234 h 937869"/>
              <a:gd name="connsiteX1" fmla="*/ 155234 w 4108501"/>
              <a:gd name="connsiteY1" fmla="*/ 0 h 937869"/>
              <a:gd name="connsiteX2" fmla="*/ 3952858 w 4108501"/>
              <a:gd name="connsiteY2" fmla="*/ 0 h 937869"/>
              <a:gd name="connsiteX3" fmla="*/ 4108092 w 4108501"/>
              <a:gd name="connsiteY3" fmla="*/ 155234 h 937869"/>
              <a:gd name="connsiteX4" fmla="*/ 4108501 w 4108501"/>
              <a:gd name="connsiteY4" fmla="*/ 937869 h 937869"/>
              <a:gd name="connsiteX5" fmla="*/ 12561 w 4108501"/>
              <a:gd name="connsiteY5" fmla="*/ 937869 h 937869"/>
              <a:gd name="connsiteX6" fmla="*/ 0 w 4108501"/>
              <a:gd name="connsiteY6" fmla="*/ 155234 h 937869"/>
              <a:gd name="connsiteX0" fmla="*/ 2004 w 4110505"/>
              <a:gd name="connsiteY0" fmla="*/ 155234 h 944354"/>
              <a:gd name="connsiteX1" fmla="*/ 157238 w 4110505"/>
              <a:gd name="connsiteY1" fmla="*/ 0 h 944354"/>
              <a:gd name="connsiteX2" fmla="*/ 3954862 w 4110505"/>
              <a:gd name="connsiteY2" fmla="*/ 0 h 944354"/>
              <a:gd name="connsiteX3" fmla="*/ 4110096 w 4110505"/>
              <a:gd name="connsiteY3" fmla="*/ 155234 h 944354"/>
              <a:gd name="connsiteX4" fmla="*/ 4110505 w 4110505"/>
              <a:gd name="connsiteY4" fmla="*/ 937869 h 944354"/>
              <a:gd name="connsiteX5" fmla="*/ 1595 w 4110505"/>
              <a:gd name="connsiteY5" fmla="*/ 944354 h 944354"/>
              <a:gd name="connsiteX6" fmla="*/ 2004 w 4110505"/>
              <a:gd name="connsiteY6" fmla="*/ 155234 h 94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0505" h="944354">
                <a:moveTo>
                  <a:pt x="2004" y="155234"/>
                </a:moveTo>
                <a:cubicBezTo>
                  <a:pt x="2004" y="69501"/>
                  <a:pt x="71505" y="0"/>
                  <a:pt x="157238" y="0"/>
                </a:cubicBezTo>
                <a:lnTo>
                  <a:pt x="3954862" y="0"/>
                </a:lnTo>
                <a:cubicBezTo>
                  <a:pt x="4040595" y="0"/>
                  <a:pt x="4110096" y="69501"/>
                  <a:pt x="4110096" y="155234"/>
                </a:cubicBezTo>
                <a:cubicBezTo>
                  <a:pt x="4110232" y="416112"/>
                  <a:pt x="4110369" y="676991"/>
                  <a:pt x="4110505" y="937869"/>
                </a:cubicBezTo>
                <a:lnTo>
                  <a:pt x="1595" y="944354"/>
                </a:lnTo>
                <a:cubicBezTo>
                  <a:pt x="-2219" y="938213"/>
                  <a:pt x="2004" y="310464"/>
                  <a:pt x="2004" y="155234"/>
                </a:cubicBezTo>
                <a:close/>
              </a:path>
            </a:pathLst>
          </a:custGeom>
          <a:solidFill>
            <a:schemeClr val="bg1"/>
          </a:solidFill>
          <a:ln w="38100">
            <a:solidFill>
              <a:srgbClr val="FD79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4800">
              <a:solidFill>
                <a:schemeClr val="tx1"/>
              </a:solidFill>
            </a:endParaRPr>
          </a:p>
        </p:txBody>
      </p:sp>
      <p:sp>
        <p:nvSpPr>
          <p:cNvPr id="11" name="Rectangle 10">
            <a:extLst>
              <a:ext uri="{FF2B5EF4-FFF2-40B4-BE49-F238E27FC236}">
                <a16:creationId xmlns:a16="http://schemas.microsoft.com/office/drawing/2014/main" xmlns="" id="{CF44DB9E-D36A-584A-8A69-974D8CE7E56A}"/>
              </a:ext>
            </a:extLst>
          </p:cNvPr>
          <p:cNvSpPr/>
          <p:nvPr/>
        </p:nvSpPr>
        <p:spPr>
          <a:xfrm>
            <a:off x="4769493" y="2015006"/>
            <a:ext cx="4108092" cy="3793438"/>
          </a:xfrm>
          <a:prstGeom prst="rect">
            <a:avLst/>
          </a:prstGeom>
          <a:solidFill>
            <a:schemeClr val="bg1"/>
          </a:solidFill>
          <a:ln w="38100">
            <a:solidFill>
              <a:srgbClr val="FD79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4800" dirty="0">
              <a:solidFill>
                <a:schemeClr val="tx1"/>
              </a:solidFill>
            </a:endParaRPr>
          </a:p>
        </p:txBody>
      </p:sp>
      <p:sp>
        <p:nvSpPr>
          <p:cNvPr id="12" name="Rectangle à coins arrondis 2">
            <a:extLst>
              <a:ext uri="{FF2B5EF4-FFF2-40B4-BE49-F238E27FC236}">
                <a16:creationId xmlns:a16="http://schemas.microsoft.com/office/drawing/2014/main" xmlns="" id="{E46AA035-1DF3-5744-994B-C677A7207D07}"/>
              </a:ext>
            </a:extLst>
          </p:cNvPr>
          <p:cNvSpPr/>
          <p:nvPr/>
        </p:nvSpPr>
        <p:spPr>
          <a:xfrm>
            <a:off x="339189" y="1218397"/>
            <a:ext cx="4110505" cy="711867"/>
          </a:xfrm>
          <a:custGeom>
            <a:avLst/>
            <a:gdLst>
              <a:gd name="connsiteX0" fmla="*/ 0 w 4108092"/>
              <a:gd name="connsiteY0" fmla="*/ 155234 h 931383"/>
              <a:gd name="connsiteX1" fmla="*/ 155234 w 4108092"/>
              <a:gd name="connsiteY1" fmla="*/ 0 h 931383"/>
              <a:gd name="connsiteX2" fmla="*/ 3952858 w 4108092"/>
              <a:gd name="connsiteY2" fmla="*/ 0 h 931383"/>
              <a:gd name="connsiteX3" fmla="*/ 4108092 w 4108092"/>
              <a:gd name="connsiteY3" fmla="*/ 155234 h 931383"/>
              <a:gd name="connsiteX4" fmla="*/ 4108092 w 4108092"/>
              <a:gd name="connsiteY4" fmla="*/ 776149 h 931383"/>
              <a:gd name="connsiteX5" fmla="*/ 3952858 w 4108092"/>
              <a:gd name="connsiteY5" fmla="*/ 931383 h 931383"/>
              <a:gd name="connsiteX6" fmla="*/ 155234 w 4108092"/>
              <a:gd name="connsiteY6" fmla="*/ 931383 h 931383"/>
              <a:gd name="connsiteX7" fmla="*/ 0 w 4108092"/>
              <a:gd name="connsiteY7" fmla="*/ 776149 h 931383"/>
              <a:gd name="connsiteX8" fmla="*/ 0 w 4108092"/>
              <a:gd name="connsiteY8" fmla="*/ 155234 h 931383"/>
              <a:gd name="connsiteX0" fmla="*/ 184045 w 4292137"/>
              <a:gd name="connsiteY0" fmla="*/ 155234 h 931383"/>
              <a:gd name="connsiteX1" fmla="*/ 339279 w 4292137"/>
              <a:gd name="connsiteY1" fmla="*/ 0 h 931383"/>
              <a:gd name="connsiteX2" fmla="*/ 4136903 w 4292137"/>
              <a:gd name="connsiteY2" fmla="*/ 0 h 931383"/>
              <a:gd name="connsiteX3" fmla="*/ 4292137 w 4292137"/>
              <a:gd name="connsiteY3" fmla="*/ 155234 h 931383"/>
              <a:gd name="connsiteX4" fmla="*/ 4292137 w 4292137"/>
              <a:gd name="connsiteY4" fmla="*/ 776149 h 931383"/>
              <a:gd name="connsiteX5" fmla="*/ 4136903 w 4292137"/>
              <a:gd name="connsiteY5" fmla="*/ 931383 h 931383"/>
              <a:gd name="connsiteX6" fmla="*/ 339279 w 4292137"/>
              <a:gd name="connsiteY6" fmla="*/ 931383 h 931383"/>
              <a:gd name="connsiteX7" fmla="*/ 184045 w 4292137"/>
              <a:gd name="connsiteY7" fmla="*/ 155234 h 931383"/>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4123764 w 4123764"/>
              <a:gd name="connsiteY4" fmla="*/ 776149 h 931589"/>
              <a:gd name="connsiteX5" fmla="*/ 3968530 w 4123764"/>
              <a:gd name="connsiteY5" fmla="*/ 931383 h 931589"/>
              <a:gd name="connsiteX6" fmla="*/ 170906 w 4123764"/>
              <a:gd name="connsiteY6" fmla="*/ 931383 h 931589"/>
              <a:gd name="connsiteX7" fmla="*/ 15672 w 4123764"/>
              <a:gd name="connsiteY7" fmla="*/ 155234 h 931589"/>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3968530 w 4123764"/>
              <a:gd name="connsiteY4" fmla="*/ 931383 h 931589"/>
              <a:gd name="connsiteX5" fmla="*/ 170906 w 4123764"/>
              <a:gd name="connsiteY5" fmla="*/ 931383 h 931589"/>
              <a:gd name="connsiteX6" fmla="*/ 15672 w 4123764"/>
              <a:gd name="connsiteY6" fmla="*/ 155234 h 931589"/>
              <a:gd name="connsiteX0" fmla="*/ 15672 w 4124173"/>
              <a:gd name="connsiteY0" fmla="*/ 155234 h 937869"/>
              <a:gd name="connsiteX1" fmla="*/ 170906 w 4124173"/>
              <a:gd name="connsiteY1" fmla="*/ 0 h 937869"/>
              <a:gd name="connsiteX2" fmla="*/ 3968530 w 4124173"/>
              <a:gd name="connsiteY2" fmla="*/ 0 h 937869"/>
              <a:gd name="connsiteX3" fmla="*/ 4123764 w 4124173"/>
              <a:gd name="connsiteY3" fmla="*/ 155234 h 937869"/>
              <a:gd name="connsiteX4" fmla="*/ 4124173 w 4124173"/>
              <a:gd name="connsiteY4" fmla="*/ 937869 h 937869"/>
              <a:gd name="connsiteX5" fmla="*/ 170906 w 4124173"/>
              <a:gd name="connsiteY5" fmla="*/ 931383 h 937869"/>
              <a:gd name="connsiteX6" fmla="*/ 15672 w 4124173"/>
              <a:gd name="connsiteY6" fmla="*/ 155234 h 937869"/>
              <a:gd name="connsiteX0" fmla="*/ 10035 w 4118536"/>
              <a:gd name="connsiteY0" fmla="*/ 155234 h 937869"/>
              <a:gd name="connsiteX1" fmla="*/ 165269 w 4118536"/>
              <a:gd name="connsiteY1" fmla="*/ 0 h 937869"/>
              <a:gd name="connsiteX2" fmla="*/ 3962893 w 4118536"/>
              <a:gd name="connsiteY2" fmla="*/ 0 h 937869"/>
              <a:gd name="connsiteX3" fmla="*/ 4118127 w 4118536"/>
              <a:gd name="connsiteY3" fmla="*/ 155234 h 937869"/>
              <a:gd name="connsiteX4" fmla="*/ 4118536 w 4118536"/>
              <a:gd name="connsiteY4" fmla="*/ 937869 h 937869"/>
              <a:gd name="connsiteX5" fmla="*/ 165269 w 4118536"/>
              <a:gd name="connsiteY5" fmla="*/ 931383 h 937869"/>
              <a:gd name="connsiteX6" fmla="*/ 10035 w 4118536"/>
              <a:gd name="connsiteY6" fmla="*/ 155234 h 937869"/>
              <a:gd name="connsiteX0" fmla="*/ 90495 w 4198996"/>
              <a:gd name="connsiteY0" fmla="*/ 155234 h 937869"/>
              <a:gd name="connsiteX1" fmla="*/ 245729 w 4198996"/>
              <a:gd name="connsiteY1" fmla="*/ 0 h 937869"/>
              <a:gd name="connsiteX2" fmla="*/ 4043353 w 4198996"/>
              <a:gd name="connsiteY2" fmla="*/ 0 h 937869"/>
              <a:gd name="connsiteX3" fmla="*/ 4198587 w 4198996"/>
              <a:gd name="connsiteY3" fmla="*/ 155234 h 937869"/>
              <a:gd name="connsiteX4" fmla="*/ 4198996 w 4198996"/>
              <a:gd name="connsiteY4" fmla="*/ 937869 h 937869"/>
              <a:gd name="connsiteX5" fmla="*/ 103056 w 4198996"/>
              <a:gd name="connsiteY5" fmla="*/ 937869 h 937869"/>
              <a:gd name="connsiteX6" fmla="*/ 90495 w 4198996"/>
              <a:gd name="connsiteY6" fmla="*/ 155234 h 937869"/>
              <a:gd name="connsiteX0" fmla="*/ 0 w 4108501"/>
              <a:gd name="connsiteY0" fmla="*/ 155234 h 937869"/>
              <a:gd name="connsiteX1" fmla="*/ 155234 w 4108501"/>
              <a:gd name="connsiteY1" fmla="*/ 0 h 937869"/>
              <a:gd name="connsiteX2" fmla="*/ 3952858 w 4108501"/>
              <a:gd name="connsiteY2" fmla="*/ 0 h 937869"/>
              <a:gd name="connsiteX3" fmla="*/ 4108092 w 4108501"/>
              <a:gd name="connsiteY3" fmla="*/ 155234 h 937869"/>
              <a:gd name="connsiteX4" fmla="*/ 4108501 w 4108501"/>
              <a:gd name="connsiteY4" fmla="*/ 937869 h 937869"/>
              <a:gd name="connsiteX5" fmla="*/ 12561 w 4108501"/>
              <a:gd name="connsiteY5" fmla="*/ 937869 h 937869"/>
              <a:gd name="connsiteX6" fmla="*/ 0 w 4108501"/>
              <a:gd name="connsiteY6" fmla="*/ 155234 h 937869"/>
              <a:gd name="connsiteX0" fmla="*/ 2004 w 4110505"/>
              <a:gd name="connsiteY0" fmla="*/ 155234 h 944354"/>
              <a:gd name="connsiteX1" fmla="*/ 157238 w 4110505"/>
              <a:gd name="connsiteY1" fmla="*/ 0 h 944354"/>
              <a:gd name="connsiteX2" fmla="*/ 3954862 w 4110505"/>
              <a:gd name="connsiteY2" fmla="*/ 0 h 944354"/>
              <a:gd name="connsiteX3" fmla="*/ 4110096 w 4110505"/>
              <a:gd name="connsiteY3" fmla="*/ 155234 h 944354"/>
              <a:gd name="connsiteX4" fmla="*/ 4110505 w 4110505"/>
              <a:gd name="connsiteY4" fmla="*/ 937869 h 944354"/>
              <a:gd name="connsiteX5" fmla="*/ 1595 w 4110505"/>
              <a:gd name="connsiteY5" fmla="*/ 944354 h 944354"/>
              <a:gd name="connsiteX6" fmla="*/ 2004 w 4110505"/>
              <a:gd name="connsiteY6" fmla="*/ 155234 h 94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0505" h="944354">
                <a:moveTo>
                  <a:pt x="2004" y="155234"/>
                </a:moveTo>
                <a:cubicBezTo>
                  <a:pt x="2004" y="69501"/>
                  <a:pt x="71505" y="0"/>
                  <a:pt x="157238" y="0"/>
                </a:cubicBezTo>
                <a:lnTo>
                  <a:pt x="3954862" y="0"/>
                </a:lnTo>
                <a:cubicBezTo>
                  <a:pt x="4040595" y="0"/>
                  <a:pt x="4110096" y="69501"/>
                  <a:pt x="4110096" y="155234"/>
                </a:cubicBezTo>
                <a:cubicBezTo>
                  <a:pt x="4110232" y="416112"/>
                  <a:pt x="4110369" y="676991"/>
                  <a:pt x="4110505" y="937869"/>
                </a:cubicBezTo>
                <a:lnTo>
                  <a:pt x="1595" y="944354"/>
                </a:lnTo>
                <a:cubicBezTo>
                  <a:pt x="-2219" y="938213"/>
                  <a:pt x="2004" y="310464"/>
                  <a:pt x="2004" y="155234"/>
                </a:cubicBezTo>
                <a:close/>
              </a:path>
            </a:pathLst>
          </a:custGeom>
          <a:solidFill>
            <a:schemeClr val="bg1"/>
          </a:solidFill>
          <a:ln w="38100">
            <a:solidFill>
              <a:srgbClr val="FF4A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4800">
              <a:solidFill>
                <a:schemeClr val="tx1"/>
              </a:solidFill>
            </a:endParaRPr>
          </a:p>
        </p:txBody>
      </p:sp>
      <p:sp>
        <p:nvSpPr>
          <p:cNvPr id="13" name="Rectangle 12">
            <a:extLst>
              <a:ext uri="{FF2B5EF4-FFF2-40B4-BE49-F238E27FC236}">
                <a16:creationId xmlns:a16="http://schemas.microsoft.com/office/drawing/2014/main" xmlns="" id="{98A15111-C3C3-5F4D-84C4-A912131B130D}"/>
              </a:ext>
            </a:extLst>
          </p:cNvPr>
          <p:cNvSpPr/>
          <p:nvPr/>
        </p:nvSpPr>
        <p:spPr>
          <a:xfrm>
            <a:off x="341192" y="2015006"/>
            <a:ext cx="4108092" cy="3793437"/>
          </a:xfrm>
          <a:prstGeom prst="rect">
            <a:avLst/>
          </a:prstGeom>
          <a:solidFill>
            <a:schemeClr val="bg1"/>
          </a:solidFill>
          <a:ln w="38100">
            <a:solidFill>
              <a:srgbClr val="FF4C4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14" name="Rectangle 13"/>
          <p:cNvSpPr/>
          <p:nvPr/>
        </p:nvSpPr>
        <p:spPr>
          <a:xfrm>
            <a:off x="2083298" y="1243510"/>
            <a:ext cx="622286" cy="757130"/>
          </a:xfrm>
          <a:prstGeom prst="rect">
            <a:avLst/>
          </a:prstGeom>
        </p:spPr>
        <p:txBody>
          <a:bodyPr wrap="none">
            <a:spAutoFit/>
          </a:bodyPr>
          <a:lstStyle/>
          <a:p>
            <a:pPr lvl="0" algn="ctr" defTabSz="533400">
              <a:lnSpc>
                <a:spcPct val="90000"/>
              </a:lnSpc>
              <a:spcBef>
                <a:spcPct val="0"/>
              </a:spcBef>
              <a:spcAft>
                <a:spcPct val="35000"/>
              </a:spcAft>
            </a:pPr>
            <a:r>
              <a:rPr lang="fr-FR" sz="4800" dirty="0"/>
              <a:t>SI</a:t>
            </a:r>
          </a:p>
        </p:txBody>
      </p:sp>
      <p:sp>
        <p:nvSpPr>
          <p:cNvPr id="15" name="Rectangle 14"/>
          <p:cNvSpPr/>
          <p:nvPr/>
        </p:nvSpPr>
        <p:spPr>
          <a:xfrm>
            <a:off x="6391051" y="1252249"/>
            <a:ext cx="968535" cy="757130"/>
          </a:xfrm>
          <a:prstGeom prst="rect">
            <a:avLst/>
          </a:prstGeom>
        </p:spPr>
        <p:txBody>
          <a:bodyPr wrap="none">
            <a:spAutoFit/>
          </a:bodyPr>
          <a:lstStyle/>
          <a:p>
            <a:pPr lvl="0" algn="ctr" defTabSz="533400">
              <a:lnSpc>
                <a:spcPct val="90000"/>
              </a:lnSpc>
              <a:spcBef>
                <a:spcPct val="0"/>
              </a:spcBef>
              <a:spcAft>
                <a:spcPct val="35000"/>
              </a:spcAft>
            </a:pPr>
            <a:r>
              <a:rPr lang="fr-FR" sz="4800" dirty="0"/>
              <a:t>CIT</a:t>
            </a:r>
          </a:p>
        </p:txBody>
      </p:sp>
      <p:sp>
        <p:nvSpPr>
          <p:cNvPr id="16" name="Rectangle à coins arrondis 2">
            <a:extLst>
              <a:ext uri="{FF2B5EF4-FFF2-40B4-BE49-F238E27FC236}">
                <a16:creationId xmlns:a16="http://schemas.microsoft.com/office/drawing/2014/main" xmlns="" id="{E46AA035-1DF3-5744-994B-C677A7207D07}"/>
              </a:ext>
            </a:extLst>
          </p:cNvPr>
          <p:cNvSpPr/>
          <p:nvPr/>
        </p:nvSpPr>
        <p:spPr>
          <a:xfrm rot="10800000">
            <a:off x="338778" y="5930980"/>
            <a:ext cx="4110505" cy="711867"/>
          </a:xfrm>
          <a:custGeom>
            <a:avLst/>
            <a:gdLst>
              <a:gd name="connsiteX0" fmla="*/ 0 w 4108092"/>
              <a:gd name="connsiteY0" fmla="*/ 155234 h 931383"/>
              <a:gd name="connsiteX1" fmla="*/ 155234 w 4108092"/>
              <a:gd name="connsiteY1" fmla="*/ 0 h 931383"/>
              <a:gd name="connsiteX2" fmla="*/ 3952858 w 4108092"/>
              <a:gd name="connsiteY2" fmla="*/ 0 h 931383"/>
              <a:gd name="connsiteX3" fmla="*/ 4108092 w 4108092"/>
              <a:gd name="connsiteY3" fmla="*/ 155234 h 931383"/>
              <a:gd name="connsiteX4" fmla="*/ 4108092 w 4108092"/>
              <a:gd name="connsiteY4" fmla="*/ 776149 h 931383"/>
              <a:gd name="connsiteX5" fmla="*/ 3952858 w 4108092"/>
              <a:gd name="connsiteY5" fmla="*/ 931383 h 931383"/>
              <a:gd name="connsiteX6" fmla="*/ 155234 w 4108092"/>
              <a:gd name="connsiteY6" fmla="*/ 931383 h 931383"/>
              <a:gd name="connsiteX7" fmla="*/ 0 w 4108092"/>
              <a:gd name="connsiteY7" fmla="*/ 776149 h 931383"/>
              <a:gd name="connsiteX8" fmla="*/ 0 w 4108092"/>
              <a:gd name="connsiteY8" fmla="*/ 155234 h 931383"/>
              <a:gd name="connsiteX0" fmla="*/ 184045 w 4292137"/>
              <a:gd name="connsiteY0" fmla="*/ 155234 h 931383"/>
              <a:gd name="connsiteX1" fmla="*/ 339279 w 4292137"/>
              <a:gd name="connsiteY1" fmla="*/ 0 h 931383"/>
              <a:gd name="connsiteX2" fmla="*/ 4136903 w 4292137"/>
              <a:gd name="connsiteY2" fmla="*/ 0 h 931383"/>
              <a:gd name="connsiteX3" fmla="*/ 4292137 w 4292137"/>
              <a:gd name="connsiteY3" fmla="*/ 155234 h 931383"/>
              <a:gd name="connsiteX4" fmla="*/ 4292137 w 4292137"/>
              <a:gd name="connsiteY4" fmla="*/ 776149 h 931383"/>
              <a:gd name="connsiteX5" fmla="*/ 4136903 w 4292137"/>
              <a:gd name="connsiteY5" fmla="*/ 931383 h 931383"/>
              <a:gd name="connsiteX6" fmla="*/ 339279 w 4292137"/>
              <a:gd name="connsiteY6" fmla="*/ 931383 h 931383"/>
              <a:gd name="connsiteX7" fmla="*/ 184045 w 4292137"/>
              <a:gd name="connsiteY7" fmla="*/ 155234 h 931383"/>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4123764 w 4123764"/>
              <a:gd name="connsiteY4" fmla="*/ 776149 h 931589"/>
              <a:gd name="connsiteX5" fmla="*/ 3968530 w 4123764"/>
              <a:gd name="connsiteY5" fmla="*/ 931383 h 931589"/>
              <a:gd name="connsiteX6" fmla="*/ 170906 w 4123764"/>
              <a:gd name="connsiteY6" fmla="*/ 931383 h 931589"/>
              <a:gd name="connsiteX7" fmla="*/ 15672 w 4123764"/>
              <a:gd name="connsiteY7" fmla="*/ 155234 h 931589"/>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3968530 w 4123764"/>
              <a:gd name="connsiteY4" fmla="*/ 931383 h 931589"/>
              <a:gd name="connsiteX5" fmla="*/ 170906 w 4123764"/>
              <a:gd name="connsiteY5" fmla="*/ 931383 h 931589"/>
              <a:gd name="connsiteX6" fmla="*/ 15672 w 4123764"/>
              <a:gd name="connsiteY6" fmla="*/ 155234 h 931589"/>
              <a:gd name="connsiteX0" fmla="*/ 15672 w 4124173"/>
              <a:gd name="connsiteY0" fmla="*/ 155234 h 937869"/>
              <a:gd name="connsiteX1" fmla="*/ 170906 w 4124173"/>
              <a:gd name="connsiteY1" fmla="*/ 0 h 937869"/>
              <a:gd name="connsiteX2" fmla="*/ 3968530 w 4124173"/>
              <a:gd name="connsiteY2" fmla="*/ 0 h 937869"/>
              <a:gd name="connsiteX3" fmla="*/ 4123764 w 4124173"/>
              <a:gd name="connsiteY3" fmla="*/ 155234 h 937869"/>
              <a:gd name="connsiteX4" fmla="*/ 4124173 w 4124173"/>
              <a:gd name="connsiteY4" fmla="*/ 937869 h 937869"/>
              <a:gd name="connsiteX5" fmla="*/ 170906 w 4124173"/>
              <a:gd name="connsiteY5" fmla="*/ 931383 h 937869"/>
              <a:gd name="connsiteX6" fmla="*/ 15672 w 4124173"/>
              <a:gd name="connsiteY6" fmla="*/ 155234 h 937869"/>
              <a:gd name="connsiteX0" fmla="*/ 10035 w 4118536"/>
              <a:gd name="connsiteY0" fmla="*/ 155234 h 937869"/>
              <a:gd name="connsiteX1" fmla="*/ 165269 w 4118536"/>
              <a:gd name="connsiteY1" fmla="*/ 0 h 937869"/>
              <a:gd name="connsiteX2" fmla="*/ 3962893 w 4118536"/>
              <a:gd name="connsiteY2" fmla="*/ 0 h 937869"/>
              <a:gd name="connsiteX3" fmla="*/ 4118127 w 4118536"/>
              <a:gd name="connsiteY3" fmla="*/ 155234 h 937869"/>
              <a:gd name="connsiteX4" fmla="*/ 4118536 w 4118536"/>
              <a:gd name="connsiteY4" fmla="*/ 937869 h 937869"/>
              <a:gd name="connsiteX5" fmla="*/ 165269 w 4118536"/>
              <a:gd name="connsiteY5" fmla="*/ 931383 h 937869"/>
              <a:gd name="connsiteX6" fmla="*/ 10035 w 4118536"/>
              <a:gd name="connsiteY6" fmla="*/ 155234 h 937869"/>
              <a:gd name="connsiteX0" fmla="*/ 90495 w 4198996"/>
              <a:gd name="connsiteY0" fmla="*/ 155234 h 937869"/>
              <a:gd name="connsiteX1" fmla="*/ 245729 w 4198996"/>
              <a:gd name="connsiteY1" fmla="*/ 0 h 937869"/>
              <a:gd name="connsiteX2" fmla="*/ 4043353 w 4198996"/>
              <a:gd name="connsiteY2" fmla="*/ 0 h 937869"/>
              <a:gd name="connsiteX3" fmla="*/ 4198587 w 4198996"/>
              <a:gd name="connsiteY3" fmla="*/ 155234 h 937869"/>
              <a:gd name="connsiteX4" fmla="*/ 4198996 w 4198996"/>
              <a:gd name="connsiteY4" fmla="*/ 937869 h 937869"/>
              <a:gd name="connsiteX5" fmla="*/ 103056 w 4198996"/>
              <a:gd name="connsiteY5" fmla="*/ 937869 h 937869"/>
              <a:gd name="connsiteX6" fmla="*/ 90495 w 4198996"/>
              <a:gd name="connsiteY6" fmla="*/ 155234 h 937869"/>
              <a:gd name="connsiteX0" fmla="*/ 0 w 4108501"/>
              <a:gd name="connsiteY0" fmla="*/ 155234 h 937869"/>
              <a:gd name="connsiteX1" fmla="*/ 155234 w 4108501"/>
              <a:gd name="connsiteY1" fmla="*/ 0 h 937869"/>
              <a:gd name="connsiteX2" fmla="*/ 3952858 w 4108501"/>
              <a:gd name="connsiteY2" fmla="*/ 0 h 937869"/>
              <a:gd name="connsiteX3" fmla="*/ 4108092 w 4108501"/>
              <a:gd name="connsiteY3" fmla="*/ 155234 h 937869"/>
              <a:gd name="connsiteX4" fmla="*/ 4108501 w 4108501"/>
              <a:gd name="connsiteY4" fmla="*/ 937869 h 937869"/>
              <a:gd name="connsiteX5" fmla="*/ 12561 w 4108501"/>
              <a:gd name="connsiteY5" fmla="*/ 937869 h 937869"/>
              <a:gd name="connsiteX6" fmla="*/ 0 w 4108501"/>
              <a:gd name="connsiteY6" fmla="*/ 155234 h 937869"/>
              <a:gd name="connsiteX0" fmla="*/ 2004 w 4110505"/>
              <a:gd name="connsiteY0" fmla="*/ 155234 h 944354"/>
              <a:gd name="connsiteX1" fmla="*/ 157238 w 4110505"/>
              <a:gd name="connsiteY1" fmla="*/ 0 h 944354"/>
              <a:gd name="connsiteX2" fmla="*/ 3954862 w 4110505"/>
              <a:gd name="connsiteY2" fmla="*/ 0 h 944354"/>
              <a:gd name="connsiteX3" fmla="*/ 4110096 w 4110505"/>
              <a:gd name="connsiteY3" fmla="*/ 155234 h 944354"/>
              <a:gd name="connsiteX4" fmla="*/ 4110505 w 4110505"/>
              <a:gd name="connsiteY4" fmla="*/ 937869 h 944354"/>
              <a:gd name="connsiteX5" fmla="*/ 1595 w 4110505"/>
              <a:gd name="connsiteY5" fmla="*/ 944354 h 944354"/>
              <a:gd name="connsiteX6" fmla="*/ 2004 w 4110505"/>
              <a:gd name="connsiteY6" fmla="*/ 155234 h 94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0505" h="944354">
                <a:moveTo>
                  <a:pt x="2004" y="155234"/>
                </a:moveTo>
                <a:cubicBezTo>
                  <a:pt x="2004" y="69501"/>
                  <a:pt x="71505" y="0"/>
                  <a:pt x="157238" y="0"/>
                </a:cubicBezTo>
                <a:lnTo>
                  <a:pt x="3954862" y="0"/>
                </a:lnTo>
                <a:cubicBezTo>
                  <a:pt x="4040595" y="0"/>
                  <a:pt x="4110096" y="69501"/>
                  <a:pt x="4110096" y="155234"/>
                </a:cubicBezTo>
                <a:cubicBezTo>
                  <a:pt x="4110232" y="416112"/>
                  <a:pt x="4110369" y="676991"/>
                  <a:pt x="4110505" y="937869"/>
                </a:cubicBezTo>
                <a:lnTo>
                  <a:pt x="1595" y="944354"/>
                </a:lnTo>
                <a:cubicBezTo>
                  <a:pt x="-2219" y="938213"/>
                  <a:pt x="2004" y="310464"/>
                  <a:pt x="2004" y="155234"/>
                </a:cubicBezTo>
                <a:close/>
              </a:path>
            </a:pathLst>
          </a:custGeom>
          <a:solidFill>
            <a:schemeClr val="bg1"/>
          </a:solidFill>
          <a:ln w="38100">
            <a:solidFill>
              <a:srgbClr val="FF4A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4800">
              <a:solidFill>
                <a:schemeClr val="tx1"/>
              </a:solidFill>
            </a:endParaRPr>
          </a:p>
        </p:txBody>
      </p:sp>
      <p:sp>
        <p:nvSpPr>
          <p:cNvPr id="17" name="Rectangle à coins arrondis 2">
            <a:extLst>
              <a:ext uri="{FF2B5EF4-FFF2-40B4-BE49-F238E27FC236}">
                <a16:creationId xmlns:a16="http://schemas.microsoft.com/office/drawing/2014/main" xmlns="" id="{200DCF3A-8C7D-7D4B-AFF0-803BB27CBCFA}"/>
              </a:ext>
            </a:extLst>
          </p:cNvPr>
          <p:cNvSpPr/>
          <p:nvPr/>
        </p:nvSpPr>
        <p:spPr>
          <a:xfrm rot="10800000">
            <a:off x="4767080" y="5964604"/>
            <a:ext cx="4110505" cy="706781"/>
          </a:xfrm>
          <a:custGeom>
            <a:avLst/>
            <a:gdLst>
              <a:gd name="connsiteX0" fmla="*/ 0 w 4108092"/>
              <a:gd name="connsiteY0" fmla="*/ 155234 h 931383"/>
              <a:gd name="connsiteX1" fmla="*/ 155234 w 4108092"/>
              <a:gd name="connsiteY1" fmla="*/ 0 h 931383"/>
              <a:gd name="connsiteX2" fmla="*/ 3952858 w 4108092"/>
              <a:gd name="connsiteY2" fmla="*/ 0 h 931383"/>
              <a:gd name="connsiteX3" fmla="*/ 4108092 w 4108092"/>
              <a:gd name="connsiteY3" fmla="*/ 155234 h 931383"/>
              <a:gd name="connsiteX4" fmla="*/ 4108092 w 4108092"/>
              <a:gd name="connsiteY4" fmla="*/ 776149 h 931383"/>
              <a:gd name="connsiteX5" fmla="*/ 3952858 w 4108092"/>
              <a:gd name="connsiteY5" fmla="*/ 931383 h 931383"/>
              <a:gd name="connsiteX6" fmla="*/ 155234 w 4108092"/>
              <a:gd name="connsiteY6" fmla="*/ 931383 h 931383"/>
              <a:gd name="connsiteX7" fmla="*/ 0 w 4108092"/>
              <a:gd name="connsiteY7" fmla="*/ 776149 h 931383"/>
              <a:gd name="connsiteX8" fmla="*/ 0 w 4108092"/>
              <a:gd name="connsiteY8" fmla="*/ 155234 h 931383"/>
              <a:gd name="connsiteX0" fmla="*/ 184045 w 4292137"/>
              <a:gd name="connsiteY0" fmla="*/ 155234 h 931383"/>
              <a:gd name="connsiteX1" fmla="*/ 339279 w 4292137"/>
              <a:gd name="connsiteY1" fmla="*/ 0 h 931383"/>
              <a:gd name="connsiteX2" fmla="*/ 4136903 w 4292137"/>
              <a:gd name="connsiteY2" fmla="*/ 0 h 931383"/>
              <a:gd name="connsiteX3" fmla="*/ 4292137 w 4292137"/>
              <a:gd name="connsiteY3" fmla="*/ 155234 h 931383"/>
              <a:gd name="connsiteX4" fmla="*/ 4292137 w 4292137"/>
              <a:gd name="connsiteY4" fmla="*/ 776149 h 931383"/>
              <a:gd name="connsiteX5" fmla="*/ 4136903 w 4292137"/>
              <a:gd name="connsiteY5" fmla="*/ 931383 h 931383"/>
              <a:gd name="connsiteX6" fmla="*/ 339279 w 4292137"/>
              <a:gd name="connsiteY6" fmla="*/ 931383 h 931383"/>
              <a:gd name="connsiteX7" fmla="*/ 184045 w 4292137"/>
              <a:gd name="connsiteY7" fmla="*/ 155234 h 931383"/>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4123764 w 4123764"/>
              <a:gd name="connsiteY4" fmla="*/ 776149 h 931589"/>
              <a:gd name="connsiteX5" fmla="*/ 3968530 w 4123764"/>
              <a:gd name="connsiteY5" fmla="*/ 931383 h 931589"/>
              <a:gd name="connsiteX6" fmla="*/ 170906 w 4123764"/>
              <a:gd name="connsiteY6" fmla="*/ 931383 h 931589"/>
              <a:gd name="connsiteX7" fmla="*/ 15672 w 4123764"/>
              <a:gd name="connsiteY7" fmla="*/ 155234 h 931589"/>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3968530 w 4123764"/>
              <a:gd name="connsiteY4" fmla="*/ 931383 h 931589"/>
              <a:gd name="connsiteX5" fmla="*/ 170906 w 4123764"/>
              <a:gd name="connsiteY5" fmla="*/ 931383 h 931589"/>
              <a:gd name="connsiteX6" fmla="*/ 15672 w 4123764"/>
              <a:gd name="connsiteY6" fmla="*/ 155234 h 931589"/>
              <a:gd name="connsiteX0" fmla="*/ 15672 w 4124173"/>
              <a:gd name="connsiteY0" fmla="*/ 155234 h 937869"/>
              <a:gd name="connsiteX1" fmla="*/ 170906 w 4124173"/>
              <a:gd name="connsiteY1" fmla="*/ 0 h 937869"/>
              <a:gd name="connsiteX2" fmla="*/ 3968530 w 4124173"/>
              <a:gd name="connsiteY2" fmla="*/ 0 h 937869"/>
              <a:gd name="connsiteX3" fmla="*/ 4123764 w 4124173"/>
              <a:gd name="connsiteY3" fmla="*/ 155234 h 937869"/>
              <a:gd name="connsiteX4" fmla="*/ 4124173 w 4124173"/>
              <a:gd name="connsiteY4" fmla="*/ 937869 h 937869"/>
              <a:gd name="connsiteX5" fmla="*/ 170906 w 4124173"/>
              <a:gd name="connsiteY5" fmla="*/ 931383 h 937869"/>
              <a:gd name="connsiteX6" fmla="*/ 15672 w 4124173"/>
              <a:gd name="connsiteY6" fmla="*/ 155234 h 937869"/>
              <a:gd name="connsiteX0" fmla="*/ 10035 w 4118536"/>
              <a:gd name="connsiteY0" fmla="*/ 155234 h 937869"/>
              <a:gd name="connsiteX1" fmla="*/ 165269 w 4118536"/>
              <a:gd name="connsiteY1" fmla="*/ 0 h 937869"/>
              <a:gd name="connsiteX2" fmla="*/ 3962893 w 4118536"/>
              <a:gd name="connsiteY2" fmla="*/ 0 h 937869"/>
              <a:gd name="connsiteX3" fmla="*/ 4118127 w 4118536"/>
              <a:gd name="connsiteY3" fmla="*/ 155234 h 937869"/>
              <a:gd name="connsiteX4" fmla="*/ 4118536 w 4118536"/>
              <a:gd name="connsiteY4" fmla="*/ 937869 h 937869"/>
              <a:gd name="connsiteX5" fmla="*/ 165269 w 4118536"/>
              <a:gd name="connsiteY5" fmla="*/ 931383 h 937869"/>
              <a:gd name="connsiteX6" fmla="*/ 10035 w 4118536"/>
              <a:gd name="connsiteY6" fmla="*/ 155234 h 937869"/>
              <a:gd name="connsiteX0" fmla="*/ 90495 w 4198996"/>
              <a:gd name="connsiteY0" fmla="*/ 155234 h 937869"/>
              <a:gd name="connsiteX1" fmla="*/ 245729 w 4198996"/>
              <a:gd name="connsiteY1" fmla="*/ 0 h 937869"/>
              <a:gd name="connsiteX2" fmla="*/ 4043353 w 4198996"/>
              <a:gd name="connsiteY2" fmla="*/ 0 h 937869"/>
              <a:gd name="connsiteX3" fmla="*/ 4198587 w 4198996"/>
              <a:gd name="connsiteY3" fmla="*/ 155234 h 937869"/>
              <a:gd name="connsiteX4" fmla="*/ 4198996 w 4198996"/>
              <a:gd name="connsiteY4" fmla="*/ 937869 h 937869"/>
              <a:gd name="connsiteX5" fmla="*/ 103056 w 4198996"/>
              <a:gd name="connsiteY5" fmla="*/ 937869 h 937869"/>
              <a:gd name="connsiteX6" fmla="*/ 90495 w 4198996"/>
              <a:gd name="connsiteY6" fmla="*/ 155234 h 937869"/>
              <a:gd name="connsiteX0" fmla="*/ 0 w 4108501"/>
              <a:gd name="connsiteY0" fmla="*/ 155234 h 937869"/>
              <a:gd name="connsiteX1" fmla="*/ 155234 w 4108501"/>
              <a:gd name="connsiteY1" fmla="*/ 0 h 937869"/>
              <a:gd name="connsiteX2" fmla="*/ 3952858 w 4108501"/>
              <a:gd name="connsiteY2" fmla="*/ 0 h 937869"/>
              <a:gd name="connsiteX3" fmla="*/ 4108092 w 4108501"/>
              <a:gd name="connsiteY3" fmla="*/ 155234 h 937869"/>
              <a:gd name="connsiteX4" fmla="*/ 4108501 w 4108501"/>
              <a:gd name="connsiteY4" fmla="*/ 937869 h 937869"/>
              <a:gd name="connsiteX5" fmla="*/ 12561 w 4108501"/>
              <a:gd name="connsiteY5" fmla="*/ 937869 h 937869"/>
              <a:gd name="connsiteX6" fmla="*/ 0 w 4108501"/>
              <a:gd name="connsiteY6" fmla="*/ 155234 h 937869"/>
              <a:gd name="connsiteX0" fmla="*/ 2004 w 4110505"/>
              <a:gd name="connsiteY0" fmla="*/ 155234 h 944354"/>
              <a:gd name="connsiteX1" fmla="*/ 157238 w 4110505"/>
              <a:gd name="connsiteY1" fmla="*/ 0 h 944354"/>
              <a:gd name="connsiteX2" fmla="*/ 3954862 w 4110505"/>
              <a:gd name="connsiteY2" fmla="*/ 0 h 944354"/>
              <a:gd name="connsiteX3" fmla="*/ 4110096 w 4110505"/>
              <a:gd name="connsiteY3" fmla="*/ 155234 h 944354"/>
              <a:gd name="connsiteX4" fmla="*/ 4110505 w 4110505"/>
              <a:gd name="connsiteY4" fmla="*/ 937869 h 944354"/>
              <a:gd name="connsiteX5" fmla="*/ 1595 w 4110505"/>
              <a:gd name="connsiteY5" fmla="*/ 944354 h 944354"/>
              <a:gd name="connsiteX6" fmla="*/ 2004 w 4110505"/>
              <a:gd name="connsiteY6" fmla="*/ 155234 h 94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0505" h="944354">
                <a:moveTo>
                  <a:pt x="2004" y="155234"/>
                </a:moveTo>
                <a:cubicBezTo>
                  <a:pt x="2004" y="69501"/>
                  <a:pt x="71505" y="0"/>
                  <a:pt x="157238" y="0"/>
                </a:cubicBezTo>
                <a:lnTo>
                  <a:pt x="3954862" y="0"/>
                </a:lnTo>
                <a:cubicBezTo>
                  <a:pt x="4040595" y="0"/>
                  <a:pt x="4110096" y="69501"/>
                  <a:pt x="4110096" y="155234"/>
                </a:cubicBezTo>
                <a:cubicBezTo>
                  <a:pt x="4110232" y="416112"/>
                  <a:pt x="4110369" y="676991"/>
                  <a:pt x="4110505" y="937869"/>
                </a:cubicBezTo>
                <a:lnTo>
                  <a:pt x="1595" y="944354"/>
                </a:lnTo>
                <a:cubicBezTo>
                  <a:pt x="-2219" y="938213"/>
                  <a:pt x="2004" y="310464"/>
                  <a:pt x="2004" y="155234"/>
                </a:cubicBezTo>
                <a:close/>
              </a:path>
            </a:pathLst>
          </a:custGeom>
          <a:solidFill>
            <a:schemeClr val="bg1"/>
          </a:solidFill>
          <a:ln w="38100">
            <a:solidFill>
              <a:srgbClr val="FD79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4800">
              <a:solidFill>
                <a:schemeClr val="tx1"/>
              </a:solidFill>
            </a:endParaRPr>
          </a:p>
        </p:txBody>
      </p:sp>
      <p:sp>
        <p:nvSpPr>
          <p:cNvPr id="18" name="Rectangle 17"/>
          <p:cNvSpPr/>
          <p:nvPr/>
        </p:nvSpPr>
        <p:spPr>
          <a:xfrm>
            <a:off x="371619" y="1375606"/>
            <a:ext cx="1278743" cy="461665"/>
          </a:xfrm>
          <a:prstGeom prst="rect">
            <a:avLst/>
          </a:prstGeom>
        </p:spPr>
        <p:txBody>
          <a:bodyPr wrap="square">
            <a:spAutoFit/>
          </a:bodyPr>
          <a:lstStyle/>
          <a:p>
            <a:r>
              <a:rPr lang="fr-FR" sz="1200" dirty="0"/>
              <a:t>Sciences de l’Ingénieur</a:t>
            </a:r>
          </a:p>
        </p:txBody>
      </p:sp>
      <p:sp>
        <p:nvSpPr>
          <p:cNvPr id="19" name="Rectangle 18"/>
          <p:cNvSpPr/>
          <p:nvPr/>
        </p:nvSpPr>
        <p:spPr>
          <a:xfrm>
            <a:off x="7566309" y="1265852"/>
            <a:ext cx="1278743" cy="646331"/>
          </a:xfrm>
          <a:prstGeom prst="rect">
            <a:avLst/>
          </a:prstGeom>
        </p:spPr>
        <p:txBody>
          <a:bodyPr wrap="square">
            <a:spAutoFit/>
          </a:bodyPr>
          <a:lstStyle/>
          <a:p>
            <a:pPr algn="r"/>
            <a:r>
              <a:rPr lang="fr-FR" sz="1200" dirty="0"/>
              <a:t>Création et Innovation Technologiques</a:t>
            </a:r>
          </a:p>
        </p:txBody>
      </p:sp>
      <p:pic>
        <p:nvPicPr>
          <p:cNvPr id="20" name="Imag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08347" y="1265449"/>
            <a:ext cx="652082" cy="662040"/>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19958" y="1267245"/>
            <a:ext cx="657940" cy="667987"/>
          </a:xfrm>
          <a:prstGeom prst="rect">
            <a:avLst/>
          </a:prstGeom>
        </p:spPr>
      </p:pic>
      <p:sp>
        <p:nvSpPr>
          <p:cNvPr id="22" name="Rectangle 21">
            <a:extLst>
              <a:ext uri="{FF2B5EF4-FFF2-40B4-BE49-F238E27FC236}">
                <a16:creationId xmlns:a16="http://schemas.microsoft.com/office/drawing/2014/main" xmlns="" id="{8D89AFB3-2A21-484E-B204-F60F59940420}"/>
              </a:ext>
            </a:extLst>
          </p:cNvPr>
          <p:cNvSpPr/>
          <p:nvPr/>
        </p:nvSpPr>
        <p:spPr>
          <a:xfrm>
            <a:off x="839307" y="2066716"/>
            <a:ext cx="3246739" cy="644118"/>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dirty="0">
                <a:solidFill>
                  <a:srgbClr val="002060"/>
                </a:solidFill>
              </a:rPr>
              <a:t>Approche</a:t>
            </a:r>
            <a:br>
              <a:rPr lang="fr-FR" dirty="0">
                <a:solidFill>
                  <a:srgbClr val="002060"/>
                </a:solidFill>
              </a:rPr>
            </a:br>
            <a:r>
              <a:rPr lang="fr-FR" dirty="0">
                <a:solidFill>
                  <a:srgbClr val="002060"/>
                </a:solidFill>
              </a:rPr>
              <a:t>« Recherche Développement »</a:t>
            </a:r>
          </a:p>
        </p:txBody>
      </p:sp>
      <p:sp>
        <p:nvSpPr>
          <p:cNvPr id="23" name="Rectangle 22"/>
          <p:cNvSpPr/>
          <p:nvPr/>
        </p:nvSpPr>
        <p:spPr>
          <a:xfrm>
            <a:off x="5722220" y="2061426"/>
            <a:ext cx="2392135" cy="646331"/>
          </a:xfrm>
          <a:prstGeom prst="rect">
            <a:avLst/>
          </a:prstGeom>
        </p:spPr>
        <p:txBody>
          <a:bodyPr wrap="square">
            <a:spAutoFit/>
          </a:bodyPr>
          <a:lstStyle/>
          <a:p>
            <a:pPr algn="ctr"/>
            <a:r>
              <a:rPr lang="fr-FR" dirty="0">
                <a:solidFill>
                  <a:srgbClr val="002060"/>
                </a:solidFill>
              </a:rPr>
              <a:t>Approche</a:t>
            </a:r>
            <a:br>
              <a:rPr lang="fr-FR" dirty="0">
                <a:solidFill>
                  <a:srgbClr val="002060"/>
                </a:solidFill>
              </a:rPr>
            </a:br>
            <a:r>
              <a:rPr lang="fr-FR" dirty="0">
                <a:solidFill>
                  <a:srgbClr val="002060"/>
                </a:solidFill>
              </a:rPr>
              <a:t>« Ingénierie-Design »</a:t>
            </a:r>
          </a:p>
        </p:txBody>
      </p:sp>
      <p:sp>
        <p:nvSpPr>
          <p:cNvPr id="24" name="Rectangle 23"/>
          <p:cNvSpPr/>
          <p:nvPr/>
        </p:nvSpPr>
        <p:spPr>
          <a:xfrm>
            <a:off x="1176629" y="5941926"/>
            <a:ext cx="2597554" cy="646331"/>
          </a:xfrm>
          <a:prstGeom prst="rect">
            <a:avLst/>
          </a:prstGeom>
        </p:spPr>
        <p:txBody>
          <a:bodyPr wrap="square">
            <a:spAutoFit/>
          </a:bodyPr>
          <a:lstStyle/>
          <a:p>
            <a:pPr algn="ctr"/>
            <a:r>
              <a:rPr lang="fr-FR" dirty="0"/>
              <a:t>Démarche pédagogique</a:t>
            </a:r>
          </a:p>
          <a:p>
            <a:pPr algn="ctr"/>
            <a:r>
              <a:rPr lang="fr-FR" b="1" dirty="0"/>
              <a:t>d’investigation</a:t>
            </a:r>
          </a:p>
        </p:txBody>
      </p:sp>
      <p:grpSp>
        <p:nvGrpSpPr>
          <p:cNvPr id="25" name="Grouper 10"/>
          <p:cNvGrpSpPr/>
          <p:nvPr/>
        </p:nvGrpSpPr>
        <p:grpSpPr>
          <a:xfrm>
            <a:off x="470991" y="2690633"/>
            <a:ext cx="3843192" cy="2914547"/>
            <a:chOff x="470991" y="2609948"/>
            <a:chExt cx="3843192" cy="2914547"/>
          </a:xfrm>
        </p:grpSpPr>
        <p:sp>
          <p:nvSpPr>
            <p:cNvPr id="26" name="Rectangle 25"/>
            <p:cNvSpPr/>
            <p:nvPr/>
          </p:nvSpPr>
          <p:spPr>
            <a:xfrm>
              <a:off x="470991" y="3534623"/>
              <a:ext cx="1080000" cy="790508"/>
            </a:xfrm>
            <a:prstGeom prst="rect">
              <a:avLst/>
            </a:prstGeom>
            <a:solidFill>
              <a:schemeClr val="bg1"/>
            </a:solidFill>
            <a:ln w="25400">
              <a:solidFill>
                <a:srgbClr val="F22B3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solidFill>
                    <a:schemeClr val="tx1"/>
                  </a:solidFill>
                </a:rPr>
                <a:t>Problématique</a:t>
              </a:r>
              <a:br>
                <a:rPr lang="fr-FR" sz="1200" dirty="0">
                  <a:solidFill>
                    <a:schemeClr val="tx1"/>
                  </a:solidFill>
                </a:rPr>
              </a:br>
              <a:r>
                <a:rPr lang="fr-FR" sz="1200" dirty="0">
                  <a:solidFill>
                    <a:schemeClr val="tx1"/>
                  </a:solidFill>
                </a:rPr>
                <a:t>très ciblée à résoudre collectivement</a:t>
              </a:r>
            </a:p>
          </p:txBody>
        </p:sp>
        <p:sp>
          <p:nvSpPr>
            <p:cNvPr id="27" name="Rectangle 26"/>
            <p:cNvSpPr/>
            <p:nvPr/>
          </p:nvSpPr>
          <p:spPr>
            <a:xfrm>
              <a:off x="1866065" y="4733987"/>
              <a:ext cx="1080000" cy="790508"/>
            </a:xfrm>
            <a:prstGeom prst="rect">
              <a:avLst/>
            </a:prstGeom>
            <a:solidFill>
              <a:schemeClr val="bg1"/>
            </a:solidFill>
            <a:ln w="25400">
              <a:solidFill>
                <a:srgbClr val="F22B3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solidFill>
                    <a:schemeClr val="tx1"/>
                  </a:solidFill>
                </a:rPr>
                <a:t>Relation avec</a:t>
              </a:r>
              <a:br>
                <a:rPr lang="fr-FR" sz="1200" dirty="0">
                  <a:solidFill>
                    <a:schemeClr val="tx1"/>
                  </a:solidFill>
                </a:rPr>
              </a:br>
              <a:r>
                <a:rPr lang="fr-FR" sz="1200" dirty="0">
                  <a:solidFill>
                    <a:schemeClr val="tx1"/>
                  </a:solidFill>
                </a:rPr>
                <a:t>les lois </a:t>
              </a:r>
            </a:p>
            <a:p>
              <a:pPr algn="ctr"/>
              <a:r>
                <a:rPr lang="fr-FR" sz="1200" dirty="0">
                  <a:solidFill>
                    <a:schemeClr val="tx1"/>
                  </a:solidFill>
                </a:rPr>
                <a:t>de la physique</a:t>
              </a:r>
            </a:p>
          </p:txBody>
        </p:sp>
        <p:sp>
          <p:nvSpPr>
            <p:cNvPr id="28" name="Rectangle 27"/>
            <p:cNvSpPr/>
            <p:nvPr/>
          </p:nvSpPr>
          <p:spPr>
            <a:xfrm>
              <a:off x="3234183" y="3534855"/>
              <a:ext cx="1080000" cy="790508"/>
            </a:xfrm>
            <a:prstGeom prst="rect">
              <a:avLst/>
            </a:prstGeom>
            <a:solidFill>
              <a:schemeClr val="bg1"/>
            </a:solidFill>
            <a:ln w="25400">
              <a:solidFill>
                <a:srgbClr val="F22B3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solidFill>
                    <a:schemeClr val="tx1"/>
                  </a:solidFill>
                </a:rPr>
                <a:t>Fablab pour </a:t>
              </a:r>
              <a:r>
                <a:rPr lang="fr-FR" sz="1200" b="1" dirty="0">
                  <a:solidFill>
                    <a:schemeClr val="tx1"/>
                  </a:solidFill>
                </a:rPr>
                <a:t>réaliser</a:t>
              </a:r>
              <a:r>
                <a:rPr lang="fr-FR" sz="1200" dirty="0">
                  <a:solidFill>
                    <a:schemeClr val="tx1"/>
                  </a:solidFill>
                </a:rPr>
                <a:t/>
              </a:r>
              <a:br>
                <a:rPr lang="fr-FR" sz="1200" dirty="0">
                  <a:solidFill>
                    <a:schemeClr val="tx1"/>
                  </a:solidFill>
                </a:rPr>
              </a:br>
              <a:r>
                <a:rPr lang="fr-FR" sz="1200" dirty="0">
                  <a:solidFill>
                    <a:schemeClr val="tx1"/>
                  </a:solidFill>
                </a:rPr>
                <a:t>le support expérimental</a:t>
              </a:r>
            </a:p>
          </p:txBody>
        </p:sp>
        <p:cxnSp>
          <p:nvCxnSpPr>
            <p:cNvPr id="29" name="Connecteur droit 28"/>
            <p:cNvCxnSpPr>
              <a:cxnSpLocks/>
              <a:stCxn id="31" idx="4"/>
              <a:endCxn id="27" idx="0"/>
            </p:cNvCxnSpPr>
            <p:nvPr/>
          </p:nvCxnSpPr>
          <p:spPr>
            <a:xfrm flipH="1">
              <a:off x="2406065" y="4465452"/>
              <a:ext cx="2126" cy="268535"/>
            </a:xfrm>
            <a:prstGeom prst="line">
              <a:avLst/>
            </a:prstGeom>
            <a:ln>
              <a:solidFill>
                <a:srgbClr val="F22B38"/>
              </a:solidFill>
            </a:ln>
            <a:effectLst/>
          </p:spPr>
          <p:style>
            <a:lnRef idx="2">
              <a:schemeClr val="accent1"/>
            </a:lnRef>
            <a:fillRef idx="0">
              <a:schemeClr val="accent1"/>
            </a:fillRef>
            <a:effectRef idx="1">
              <a:schemeClr val="accent1"/>
            </a:effectRef>
            <a:fontRef idx="minor">
              <a:schemeClr val="tx1"/>
            </a:fontRef>
          </p:style>
        </p:cxnSp>
        <p:cxnSp>
          <p:nvCxnSpPr>
            <p:cNvPr id="30" name="Connecteur droit 29"/>
            <p:cNvCxnSpPr>
              <a:stCxn id="28" idx="1"/>
              <a:endCxn id="31" idx="6"/>
            </p:cNvCxnSpPr>
            <p:nvPr/>
          </p:nvCxnSpPr>
          <p:spPr>
            <a:xfrm flipH="1">
              <a:off x="2942915" y="3930109"/>
              <a:ext cx="291268" cy="619"/>
            </a:xfrm>
            <a:prstGeom prst="line">
              <a:avLst/>
            </a:prstGeom>
            <a:ln>
              <a:solidFill>
                <a:srgbClr val="F22B38"/>
              </a:solidFill>
            </a:ln>
            <a:effectLst/>
          </p:spPr>
          <p:style>
            <a:lnRef idx="2">
              <a:schemeClr val="accent1"/>
            </a:lnRef>
            <a:fillRef idx="0">
              <a:schemeClr val="accent1"/>
            </a:fillRef>
            <a:effectRef idx="1">
              <a:schemeClr val="accent1"/>
            </a:effectRef>
            <a:fontRef idx="minor">
              <a:schemeClr val="tx1"/>
            </a:fontRef>
          </p:style>
        </p:cxnSp>
        <p:sp>
          <p:nvSpPr>
            <p:cNvPr id="31" name="Ellipse 30"/>
            <p:cNvSpPr/>
            <p:nvPr/>
          </p:nvSpPr>
          <p:spPr>
            <a:xfrm>
              <a:off x="1873467" y="3396004"/>
              <a:ext cx="1069448" cy="1069448"/>
            </a:xfrm>
            <a:prstGeom prst="ellipse">
              <a:avLst/>
            </a:prstGeom>
            <a:solidFill>
              <a:srgbClr val="FF4843"/>
            </a:solidFill>
            <a:ln w="38100">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fr-FR" sz="1200" b="1" dirty="0">
                  <a:solidFill>
                    <a:schemeClr val="tx1"/>
                  </a:solidFill>
                </a:rPr>
                <a:t>Démarche scientifique</a:t>
              </a:r>
            </a:p>
          </p:txBody>
        </p:sp>
        <p:cxnSp>
          <p:nvCxnSpPr>
            <p:cNvPr id="32" name="Connecteur droit 31"/>
            <p:cNvCxnSpPr>
              <a:stCxn id="31" idx="2"/>
              <a:endCxn id="26" idx="3"/>
            </p:cNvCxnSpPr>
            <p:nvPr/>
          </p:nvCxnSpPr>
          <p:spPr>
            <a:xfrm flipH="1" flipV="1">
              <a:off x="1550991" y="3929877"/>
              <a:ext cx="322476" cy="851"/>
            </a:xfrm>
            <a:prstGeom prst="line">
              <a:avLst/>
            </a:prstGeom>
            <a:ln>
              <a:solidFill>
                <a:srgbClr val="F22B38"/>
              </a:solidFill>
            </a:ln>
            <a:effectLst/>
          </p:spPr>
          <p:style>
            <a:lnRef idx="2">
              <a:schemeClr val="accent1"/>
            </a:lnRef>
            <a:fillRef idx="0">
              <a:schemeClr val="accent1"/>
            </a:fillRef>
            <a:effectRef idx="1">
              <a:schemeClr val="accent1"/>
            </a:effectRef>
            <a:fontRef idx="minor">
              <a:schemeClr val="tx1"/>
            </a:fontRef>
          </p:style>
        </p:cxnSp>
        <p:sp>
          <p:nvSpPr>
            <p:cNvPr id="33" name="Rectangle à coins arrondis 32"/>
            <p:cNvSpPr/>
            <p:nvPr/>
          </p:nvSpPr>
          <p:spPr>
            <a:xfrm>
              <a:off x="1852532" y="2609948"/>
              <a:ext cx="1107065" cy="554182"/>
            </a:xfrm>
            <a:prstGeom prst="roundRect">
              <a:avLst/>
            </a:prstGeom>
            <a:solidFill>
              <a:schemeClr val="bg1"/>
            </a:solidFill>
            <a:ln w="31750">
              <a:solidFill>
                <a:srgbClr val="F22B38"/>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fr-FR" sz="1200" dirty="0">
                  <a:solidFill>
                    <a:schemeClr val="tx1"/>
                  </a:solidFill>
                </a:rPr>
                <a:t>Activités </a:t>
              </a:r>
              <a:r>
                <a:rPr lang="fr-FR" sz="1200" b="1" dirty="0">
                  <a:solidFill>
                    <a:schemeClr val="tx1"/>
                  </a:solidFill>
                </a:rPr>
                <a:t>expérimentales</a:t>
              </a:r>
            </a:p>
          </p:txBody>
        </p:sp>
        <p:sp>
          <p:nvSpPr>
            <p:cNvPr id="34" name="Flèche vers le bas 33"/>
            <p:cNvSpPr/>
            <p:nvPr/>
          </p:nvSpPr>
          <p:spPr>
            <a:xfrm>
              <a:off x="2226178" y="3195645"/>
              <a:ext cx="359774" cy="249844"/>
            </a:xfrm>
            <a:prstGeom prst="downArrow">
              <a:avLst/>
            </a:prstGeom>
            <a:solidFill>
              <a:schemeClr val="bg1"/>
            </a:solidFill>
            <a:ln w="12700">
              <a:solidFill>
                <a:srgbClr val="F22B38"/>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fr-FR" sz="1200">
                <a:solidFill>
                  <a:schemeClr val="tx1"/>
                </a:solidFill>
              </a:endParaRPr>
            </a:p>
          </p:txBody>
        </p:sp>
      </p:grpSp>
      <p:grpSp>
        <p:nvGrpSpPr>
          <p:cNvPr id="35" name="Grouper 7"/>
          <p:cNvGrpSpPr/>
          <p:nvPr/>
        </p:nvGrpSpPr>
        <p:grpSpPr>
          <a:xfrm>
            <a:off x="4902489" y="2694095"/>
            <a:ext cx="3843192" cy="2914547"/>
            <a:chOff x="4902489" y="2613410"/>
            <a:chExt cx="3843192" cy="2914547"/>
          </a:xfrm>
        </p:grpSpPr>
        <p:sp>
          <p:nvSpPr>
            <p:cNvPr id="36" name="Rectangle 35"/>
            <p:cNvSpPr/>
            <p:nvPr/>
          </p:nvSpPr>
          <p:spPr>
            <a:xfrm>
              <a:off x="4902489" y="3538085"/>
              <a:ext cx="1080000" cy="790508"/>
            </a:xfrm>
            <a:prstGeom prst="rect">
              <a:avLst/>
            </a:prstGeom>
            <a:solidFill>
              <a:schemeClr val="bg1"/>
            </a:solidFill>
            <a:ln w="25400">
              <a:solidFill>
                <a:srgbClr val="FF7A54"/>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solidFill>
                    <a:schemeClr val="tx1"/>
                  </a:solidFill>
                </a:rPr>
                <a:t>Cahier</a:t>
              </a:r>
              <a:br>
                <a:rPr lang="fr-FR" sz="1200" dirty="0">
                  <a:solidFill>
                    <a:schemeClr val="tx1"/>
                  </a:solidFill>
                </a:rPr>
              </a:br>
              <a:r>
                <a:rPr lang="fr-FR" sz="1200" dirty="0">
                  <a:solidFill>
                    <a:schemeClr val="tx1"/>
                  </a:solidFill>
                </a:rPr>
                <a:t>des charges</a:t>
              </a:r>
              <a:br>
                <a:rPr lang="fr-FR" sz="1200" dirty="0">
                  <a:solidFill>
                    <a:schemeClr val="tx1"/>
                  </a:solidFill>
                </a:rPr>
              </a:br>
              <a:r>
                <a:rPr lang="fr-FR" sz="1200" dirty="0">
                  <a:solidFill>
                    <a:schemeClr val="tx1"/>
                  </a:solidFill>
                </a:rPr>
                <a:t>succinct</a:t>
              </a:r>
            </a:p>
          </p:txBody>
        </p:sp>
        <p:sp>
          <p:nvSpPr>
            <p:cNvPr id="37" name="Rectangle 36"/>
            <p:cNvSpPr/>
            <p:nvPr/>
          </p:nvSpPr>
          <p:spPr>
            <a:xfrm>
              <a:off x="6297563" y="4737449"/>
              <a:ext cx="1080000" cy="790508"/>
            </a:xfrm>
            <a:prstGeom prst="rect">
              <a:avLst/>
            </a:prstGeom>
            <a:solidFill>
              <a:schemeClr val="bg1"/>
            </a:solidFill>
            <a:ln w="25400">
              <a:solidFill>
                <a:srgbClr val="FF7A54"/>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solidFill>
                    <a:schemeClr val="tx1"/>
                  </a:solidFill>
                </a:rPr>
                <a:t>Approche</a:t>
              </a:r>
              <a:br>
                <a:rPr lang="fr-FR" sz="1200" dirty="0">
                  <a:solidFill>
                    <a:schemeClr val="tx1"/>
                  </a:solidFill>
                </a:rPr>
              </a:br>
              <a:r>
                <a:rPr lang="fr-FR" sz="1200" dirty="0">
                  <a:solidFill>
                    <a:schemeClr val="tx1"/>
                  </a:solidFill>
                </a:rPr>
                <a:t>design des produits</a:t>
              </a:r>
            </a:p>
          </p:txBody>
        </p:sp>
        <p:sp>
          <p:nvSpPr>
            <p:cNvPr id="38" name="Rectangle 37"/>
            <p:cNvSpPr/>
            <p:nvPr/>
          </p:nvSpPr>
          <p:spPr>
            <a:xfrm>
              <a:off x="7665681" y="3538317"/>
              <a:ext cx="1080000" cy="790508"/>
            </a:xfrm>
            <a:prstGeom prst="rect">
              <a:avLst/>
            </a:prstGeom>
            <a:solidFill>
              <a:schemeClr val="bg1"/>
            </a:solidFill>
            <a:ln w="25400">
              <a:solidFill>
                <a:srgbClr val="FF7A54"/>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r>
                <a:rPr lang="fr-FR" sz="1200" dirty="0">
                  <a:solidFill>
                    <a:schemeClr val="tx1"/>
                  </a:solidFill>
                </a:rPr>
                <a:t>Fablab pour </a:t>
              </a:r>
              <a:r>
                <a:rPr lang="fr-FR" sz="1200" b="1" dirty="0">
                  <a:solidFill>
                    <a:schemeClr val="tx1"/>
                  </a:solidFill>
                </a:rPr>
                <a:t>matérialiser</a:t>
              </a:r>
              <a:r>
                <a:rPr lang="fr-FR" sz="1200" dirty="0">
                  <a:solidFill>
                    <a:schemeClr val="tx1"/>
                  </a:solidFill>
                </a:rPr>
                <a:t> la solution</a:t>
              </a:r>
            </a:p>
          </p:txBody>
        </p:sp>
        <p:cxnSp>
          <p:nvCxnSpPr>
            <p:cNvPr id="39" name="Connecteur droit 38"/>
            <p:cNvCxnSpPr>
              <a:cxnSpLocks/>
              <a:stCxn id="41" idx="4"/>
              <a:endCxn id="37" idx="0"/>
            </p:cNvCxnSpPr>
            <p:nvPr/>
          </p:nvCxnSpPr>
          <p:spPr>
            <a:xfrm flipH="1">
              <a:off x="6837563" y="4468914"/>
              <a:ext cx="2126" cy="268535"/>
            </a:xfrm>
            <a:prstGeom prst="line">
              <a:avLst/>
            </a:prstGeom>
            <a:ln>
              <a:solidFill>
                <a:srgbClr val="FF7A54"/>
              </a:solidFill>
            </a:ln>
            <a:effectLst/>
          </p:spPr>
          <p:style>
            <a:lnRef idx="2">
              <a:schemeClr val="accent1"/>
            </a:lnRef>
            <a:fillRef idx="0">
              <a:schemeClr val="accent1"/>
            </a:fillRef>
            <a:effectRef idx="1">
              <a:schemeClr val="accent1"/>
            </a:effectRef>
            <a:fontRef idx="minor">
              <a:schemeClr val="tx1"/>
            </a:fontRef>
          </p:style>
        </p:cxnSp>
        <p:cxnSp>
          <p:nvCxnSpPr>
            <p:cNvPr id="40" name="Connecteur droit 39"/>
            <p:cNvCxnSpPr>
              <a:stCxn id="38" idx="1"/>
              <a:endCxn id="41" idx="6"/>
            </p:cNvCxnSpPr>
            <p:nvPr/>
          </p:nvCxnSpPr>
          <p:spPr>
            <a:xfrm flipH="1">
              <a:off x="7374413" y="3933571"/>
              <a:ext cx="291268" cy="619"/>
            </a:xfrm>
            <a:prstGeom prst="line">
              <a:avLst/>
            </a:prstGeom>
            <a:ln>
              <a:solidFill>
                <a:srgbClr val="FF7A54"/>
              </a:solidFill>
            </a:ln>
            <a:effectLst/>
          </p:spPr>
          <p:style>
            <a:lnRef idx="2">
              <a:schemeClr val="accent1"/>
            </a:lnRef>
            <a:fillRef idx="0">
              <a:schemeClr val="accent1"/>
            </a:fillRef>
            <a:effectRef idx="1">
              <a:schemeClr val="accent1"/>
            </a:effectRef>
            <a:fontRef idx="minor">
              <a:schemeClr val="tx1"/>
            </a:fontRef>
          </p:style>
        </p:cxnSp>
        <p:sp>
          <p:nvSpPr>
            <p:cNvPr id="41" name="Ellipse 40"/>
            <p:cNvSpPr/>
            <p:nvPr/>
          </p:nvSpPr>
          <p:spPr>
            <a:xfrm>
              <a:off x="6304965" y="3399466"/>
              <a:ext cx="1069448" cy="1069448"/>
            </a:xfrm>
            <a:prstGeom prst="ellipse">
              <a:avLst/>
            </a:prstGeom>
            <a:solidFill>
              <a:srgbClr val="FF7A54"/>
            </a:solidFill>
            <a:ln w="38100">
              <a:solidFill>
                <a:srgbClr val="FF7A54"/>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fr-FR" sz="1200" b="1" dirty="0">
                  <a:solidFill>
                    <a:schemeClr val="tx1"/>
                  </a:solidFill>
                </a:rPr>
                <a:t>Démarche de créativité</a:t>
              </a:r>
            </a:p>
          </p:txBody>
        </p:sp>
        <p:cxnSp>
          <p:nvCxnSpPr>
            <p:cNvPr id="42" name="Connecteur droit 41"/>
            <p:cNvCxnSpPr>
              <a:stCxn id="41" idx="2"/>
              <a:endCxn id="36" idx="3"/>
            </p:cNvCxnSpPr>
            <p:nvPr/>
          </p:nvCxnSpPr>
          <p:spPr>
            <a:xfrm flipH="1" flipV="1">
              <a:off x="5982489" y="3933339"/>
              <a:ext cx="322476" cy="851"/>
            </a:xfrm>
            <a:prstGeom prst="line">
              <a:avLst/>
            </a:prstGeom>
            <a:ln>
              <a:solidFill>
                <a:srgbClr val="FF7A54"/>
              </a:solidFill>
            </a:ln>
            <a:effectLst/>
          </p:spPr>
          <p:style>
            <a:lnRef idx="2">
              <a:schemeClr val="accent1"/>
            </a:lnRef>
            <a:fillRef idx="0">
              <a:schemeClr val="accent1"/>
            </a:fillRef>
            <a:effectRef idx="1">
              <a:schemeClr val="accent1"/>
            </a:effectRef>
            <a:fontRef idx="minor">
              <a:schemeClr val="tx1"/>
            </a:fontRef>
          </p:style>
        </p:cxnSp>
        <p:sp>
          <p:nvSpPr>
            <p:cNvPr id="43" name="Rectangle à coins arrondis 42"/>
            <p:cNvSpPr/>
            <p:nvPr/>
          </p:nvSpPr>
          <p:spPr>
            <a:xfrm>
              <a:off x="6284030" y="2613410"/>
              <a:ext cx="1107065" cy="554182"/>
            </a:xfrm>
            <a:prstGeom prst="roundRect">
              <a:avLst/>
            </a:prstGeom>
            <a:solidFill>
              <a:schemeClr val="bg1"/>
            </a:solidFill>
            <a:ln w="31750">
              <a:solidFill>
                <a:srgbClr val="FF7A54"/>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fr-FR" sz="1200" dirty="0">
                  <a:solidFill>
                    <a:schemeClr val="tx1"/>
                  </a:solidFill>
                </a:rPr>
                <a:t>Activités de</a:t>
              </a:r>
              <a:r>
                <a:rPr lang="fr-FR" sz="1200" b="1" dirty="0">
                  <a:solidFill>
                    <a:schemeClr val="tx1"/>
                  </a:solidFill>
                </a:rPr>
                <a:t> projets</a:t>
              </a:r>
            </a:p>
          </p:txBody>
        </p:sp>
        <p:sp>
          <p:nvSpPr>
            <p:cNvPr id="44" name="Flèche vers le bas 43"/>
            <p:cNvSpPr/>
            <p:nvPr/>
          </p:nvSpPr>
          <p:spPr>
            <a:xfrm>
              <a:off x="6642445" y="3205694"/>
              <a:ext cx="359774" cy="249844"/>
            </a:xfrm>
            <a:prstGeom prst="downArrow">
              <a:avLst/>
            </a:prstGeom>
            <a:solidFill>
              <a:schemeClr val="bg1"/>
            </a:solidFill>
            <a:ln w="12700">
              <a:solidFill>
                <a:srgbClr val="FF7A54"/>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fr-FR" sz="1200">
                <a:solidFill>
                  <a:schemeClr val="tx1"/>
                </a:solidFill>
              </a:endParaRPr>
            </a:p>
          </p:txBody>
        </p:sp>
      </p:grpSp>
      <p:sp>
        <p:nvSpPr>
          <p:cNvPr id="45" name="Rectangle 44"/>
          <p:cNvSpPr/>
          <p:nvPr/>
        </p:nvSpPr>
        <p:spPr>
          <a:xfrm>
            <a:off x="4632288" y="5957558"/>
            <a:ext cx="4572000" cy="646331"/>
          </a:xfrm>
          <a:prstGeom prst="rect">
            <a:avLst/>
          </a:prstGeom>
        </p:spPr>
        <p:txBody>
          <a:bodyPr>
            <a:spAutoFit/>
          </a:bodyPr>
          <a:lstStyle/>
          <a:p>
            <a:pPr algn="ctr"/>
            <a:r>
              <a:rPr lang="fr-FR" dirty="0"/>
              <a:t>Démarche pédagogique</a:t>
            </a:r>
          </a:p>
          <a:p>
            <a:pPr algn="ctr"/>
            <a:r>
              <a:rPr lang="fr-FR" b="1" dirty="0"/>
              <a:t>de projet</a:t>
            </a:r>
          </a:p>
        </p:txBody>
      </p:sp>
    </p:spTree>
    <p:extLst>
      <p:ext uri="{BB962C8B-B14F-4D97-AF65-F5344CB8AC3E}">
        <p14:creationId xmlns:p14="http://schemas.microsoft.com/office/powerpoint/2010/main" val="3190217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1549310" y="437532"/>
            <a:ext cx="6035856"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dirty="0" smtClean="0"/>
              <a:t>Un positionnement spécifique</a:t>
            </a:r>
            <a:endParaRPr lang="fr-FR" dirty="0"/>
          </a:p>
        </p:txBody>
      </p:sp>
      <p:sp>
        <p:nvSpPr>
          <p:cNvPr id="5" name="Titre 1"/>
          <p:cNvSpPr txBox="1">
            <a:spLocks/>
          </p:cNvSpPr>
          <p:nvPr/>
        </p:nvSpPr>
        <p:spPr>
          <a:xfrm>
            <a:off x="432300" y="437532"/>
            <a:ext cx="1309414"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sz="4800" dirty="0" smtClean="0"/>
              <a:t>SI</a:t>
            </a:r>
            <a:endParaRPr lang="fr-FR" sz="4800" dirty="0"/>
          </a:p>
        </p:txBody>
      </p:sp>
      <p:sp>
        <p:nvSpPr>
          <p:cNvPr id="6" name="Titre 1"/>
          <p:cNvSpPr txBox="1">
            <a:spLocks/>
          </p:cNvSpPr>
          <p:nvPr/>
        </p:nvSpPr>
        <p:spPr>
          <a:xfrm>
            <a:off x="7423242" y="434504"/>
            <a:ext cx="1309414"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sz="4800" dirty="0" smtClean="0"/>
              <a:t>CIT</a:t>
            </a:r>
            <a:endParaRPr lang="fr-FR" sz="4800" dirty="0"/>
          </a:p>
        </p:txBody>
      </p:sp>
      <p:grpSp>
        <p:nvGrpSpPr>
          <p:cNvPr id="46" name="Grouper 7"/>
          <p:cNvGrpSpPr/>
          <p:nvPr/>
        </p:nvGrpSpPr>
        <p:grpSpPr>
          <a:xfrm>
            <a:off x="2991866" y="1205346"/>
            <a:ext cx="3386933" cy="5621484"/>
            <a:chOff x="2991866" y="1205346"/>
            <a:chExt cx="3386933" cy="5621484"/>
          </a:xfrm>
        </p:grpSpPr>
        <p:sp>
          <p:nvSpPr>
            <p:cNvPr id="47" name="Rectangle à coins arrondis 46"/>
            <p:cNvSpPr/>
            <p:nvPr/>
          </p:nvSpPr>
          <p:spPr>
            <a:xfrm>
              <a:off x="2991866" y="1205346"/>
              <a:ext cx="3386933" cy="5621484"/>
            </a:xfrm>
            <a:prstGeom prst="roundRect">
              <a:avLst>
                <a:gd name="adj" fmla="val 0"/>
              </a:avLst>
            </a:prstGeom>
            <a:solidFill>
              <a:schemeClr val="bg1">
                <a:lumMod val="85000"/>
              </a:schemeClr>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b" anchorCtr="0"/>
            <a:lstStyle/>
            <a:p>
              <a:pPr algn="ctr"/>
              <a:endParaRPr lang="fr-FR" sz="1400" dirty="0"/>
            </a:p>
            <a:p>
              <a:pPr algn="ctr"/>
              <a:endParaRPr lang="fr-FR" sz="1400" dirty="0"/>
            </a:p>
            <a:p>
              <a:pPr algn="ctr"/>
              <a:endParaRPr lang="fr-FR" sz="1400" dirty="0"/>
            </a:p>
          </p:txBody>
        </p:sp>
        <p:sp>
          <p:nvSpPr>
            <p:cNvPr id="48" name="ZoneTexte 47"/>
            <p:cNvSpPr txBox="1"/>
            <p:nvPr/>
          </p:nvSpPr>
          <p:spPr>
            <a:xfrm>
              <a:off x="3459297" y="1298889"/>
              <a:ext cx="2296255" cy="369332"/>
            </a:xfrm>
            <a:prstGeom prst="rect">
              <a:avLst/>
            </a:prstGeom>
            <a:noFill/>
          </p:spPr>
          <p:txBody>
            <a:bodyPr wrap="square" rtlCol="0">
              <a:spAutoFit/>
            </a:bodyPr>
            <a:lstStyle/>
            <a:p>
              <a:pPr algn="ctr"/>
              <a:r>
                <a:rPr lang="fr-FR" b="1" dirty="0"/>
                <a:t>Travailler en équipe </a:t>
              </a:r>
            </a:p>
          </p:txBody>
        </p:sp>
        <p:sp>
          <p:nvSpPr>
            <p:cNvPr id="49" name="Rectangle 48"/>
            <p:cNvSpPr/>
            <p:nvPr/>
          </p:nvSpPr>
          <p:spPr>
            <a:xfrm>
              <a:off x="3126282" y="6423888"/>
              <a:ext cx="2974853" cy="369332"/>
            </a:xfrm>
            <a:prstGeom prst="rect">
              <a:avLst/>
            </a:prstGeom>
          </p:spPr>
          <p:txBody>
            <a:bodyPr wrap="none">
              <a:spAutoFit/>
            </a:bodyPr>
            <a:lstStyle/>
            <a:p>
              <a:pPr algn="ctr"/>
              <a:r>
                <a:rPr lang="fr-FR" b="1" dirty="0"/>
                <a:t>Communiquer ses intentions</a:t>
              </a:r>
              <a:r>
                <a:rPr lang="fr-FR" dirty="0"/>
                <a:t> </a:t>
              </a:r>
            </a:p>
          </p:txBody>
        </p:sp>
      </p:grpSp>
      <p:graphicFrame>
        <p:nvGraphicFramePr>
          <p:cNvPr id="50" name="Diagramme 49"/>
          <p:cNvGraphicFramePr>
            <a:graphicFrameLocks/>
          </p:cNvGraphicFramePr>
          <p:nvPr>
            <p:custDataLst>
              <p:tags r:id="rId1"/>
            </p:custDataLst>
            <p:extLst>
              <p:ext uri="{D42A27DB-BD31-4B8C-83A1-F6EECF244321}">
                <p14:modId xmlns:p14="http://schemas.microsoft.com/office/powerpoint/2010/main" val="39824769"/>
              </p:ext>
            </p:extLst>
          </p:nvPr>
        </p:nvGraphicFramePr>
        <p:xfrm>
          <a:off x="1506864" y="1853728"/>
          <a:ext cx="6400800" cy="44395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57" name="Grouper 15"/>
          <p:cNvGrpSpPr/>
          <p:nvPr/>
        </p:nvGrpSpPr>
        <p:grpSpPr>
          <a:xfrm>
            <a:off x="2221426" y="1711906"/>
            <a:ext cx="4752528" cy="4680000"/>
            <a:chOff x="2267744" y="1628800"/>
            <a:chExt cx="4752528" cy="4680000"/>
          </a:xfrm>
        </p:grpSpPr>
        <p:sp>
          <p:nvSpPr>
            <p:cNvPr id="58" name="Arc plein 57"/>
            <p:cNvSpPr>
              <a:spLocks noChangeAspect="1"/>
            </p:cNvSpPr>
            <p:nvPr/>
          </p:nvSpPr>
          <p:spPr>
            <a:xfrm>
              <a:off x="2267744" y="1628800"/>
              <a:ext cx="4752528" cy="4680000"/>
            </a:xfrm>
            <a:prstGeom prst="blockArc">
              <a:avLst>
                <a:gd name="adj1" fmla="val 1861844"/>
                <a:gd name="adj2" fmla="val 8908633"/>
                <a:gd name="adj3" fmla="val 6418"/>
              </a:avLst>
            </a:prstGeom>
            <a:solidFill>
              <a:srgbClr val="CAF27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59" name="Rectangle 58"/>
            <p:cNvSpPr/>
            <p:nvPr/>
          </p:nvSpPr>
          <p:spPr>
            <a:xfrm>
              <a:off x="2843808" y="3645024"/>
              <a:ext cx="3572331" cy="2549897"/>
            </a:xfrm>
            <a:prstGeom prst="rect">
              <a:avLst/>
            </a:prstGeom>
            <a:noFill/>
          </p:spPr>
          <p:txBody>
            <a:bodyPr spcFirstLastPara="1" wrap="none" lIns="91440" tIns="45720" rIns="91440" bIns="45720" numCol="1">
              <a:prstTxWarp prst="textArchDown">
                <a:avLst/>
              </a:prstTxWarp>
              <a:spAutoFit/>
            </a:bodyPr>
            <a:lstStyle/>
            <a:p>
              <a:pPr algn="ctr"/>
              <a:r>
                <a:rPr lang="fr-FR" sz="2000" dirty="0"/>
                <a:t>génétique et générale</a:t>
              </a:r>
            </a:p>
          </p:txBody>
        </p:sp>
      </p:grpSp>
      <p:grpSp>
        <p:nvGrpSpPr>
          <p:cNvPr id="60" name="Grouper 2"/>
          <p:cNvGrpSpPr/>
          <p:nvPr/>
        </p:nvGrpSpPr>
        <p:grpSpPr>
          <a:xfrm>
            <a:off x="3971508" y="3458674"/>
            <a:ext cx="1260000" cy="1260000"/>
            <a:chOff x="3947067" y="3043730"/>
            <a:chExt cx="1260000" cy="1260000"/>
          </a:xfrm>
        </p:grpSpPr>
        <p:sp>
          <p:nvSpPr>
            <p:cNvPr id="61" name="Ellipse 60"/>
            <p:cNvSpPr/>
            <p:nvPr/>
          </p:nvSpPr>
          <p:spPr>
            <a:xfrm>
              <a:off x="3947067" y="3043730"/>
              <a:ext cx="1260000" cy="1260000"/>
            </a:xfrm>
            <a:prstGeom prst="ellipse">
              <a:avLst/>
            </a:prstGeom>
            <a:blipFill>
              <a:blip r:embed="rId11" cstate="print">
                <a:extLst>
                  <a:ext uri="{28A0092B-C50C-407E-A947-70E740481C1C}">
                    <a14:useLocalDpi xmlns:a14="http://schemas.microsoft.com/office/drawing/2010/main"/>
                  </a:ext>
                </a:extLst>
              </a:blip>
              <a:stretch>
                <a:fillRect/>
              </a:stretch>
            </a:blipFill>
            <a:ln>
              <a:no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2" name="ZoneTexte 61"/>
            <p:cNvSpPr txBox="1"/>
            <p:nvPr/>
          </p:nvSpPr>
          <p:spPr>
            <a:xfrm>
              <a:off x="3961041" y="3675839"/>
              <a:ext cx="1224206" cy="400110"/>
            </a:xfrm>
            <a:prstGeom prst="rect">
              <a:avLst/>
            </a:prstGeom>
            <a:noFill/>
          </p:spPr>
          <p:txBody>
            <a:bodyPr wrap="square" rtlCol="0">
              <a:spAutoFit/>
            </a:bodyPr>
            <a:lstStyle/>
            <a:p>
              <a:pPr algn="ctr"/>
              <a:r>
                <a:rPr lang="fr-FR" sz="2000" b="1" dirty="0"/>
                <a:t>Fablab</a:t>
              </a:r>
            </a:p>
          </p:txBody>
        </p:sp>
      </p:grpSp>
      <p:grpSp>
        <p:nvGrpSpPr>
          <p:cNvPr id="65" name="Groupe 64"/>
          <p:cNvGrpSpPr/>
          <p:nvPr/>
        </p:nvGrpSpPr>
        <p:grpSpPr>
          <a:xfrm>
            <a:off x="2894040" y="2472714"/>
            <a:ext cx="3407467" cy="3200374"/>
            <a:chOff x="2879569" y="1424877"/>
            <a:chExt cx="3648803" cy="3605584"/>
          </a:xfrm>
        </p:grpSpPr>
        <p:sp>
          <p:nvSpPr>
            <p:cNvPr id="69" name="Secteurs 68"/>
            <p:cNvSpPr/>
            <p:nvPr>
              <p:custDataLst>
                <p:tags r:id="rId3"/>
              </p:custDataLst>
            </p:nvPr>
          </p:nvSpPr>
          <p:spPr>
            <a:xfrm rot="3362358">
              <a:off x="2901179" y="1403267"/>
              <a:ext cx="3605584" cy="3648803"/>
            </a:xfrm>
            <a:prstGeom prst="pie">
              <a:avLst>
                <a:gd name="adj1" fmla="val 12132885"/>
                <a:gd name="adj2" fmla="val 15841912"/>
              </a:avLst>
            </a:prstGeom>
            <a:solidFill>
              <a:srgbClr val="FF4A42">
                <a:alpha val="39000"/>
              </a:srgbClr>
            </a:solidFill>
            <a:ln>
              <a:solidFill>
                <a:srgbClr val="002060"/>
              </a:solidFill>
            </a:ln>
            <a:effectLst>
              <a:glow rad="101600">
                <a:schemeClr val="accent1">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Forme libre 69"/>
            <p:cNvSpPr/>
            <p:nvPr/>
          </p:nvSpPr>
          <p:spPr>
            <a:xfrm rot="893052">
              <a:off x="4115521" y="1888984"/>
              <a:ext cx="1576588" cy="1239616"/>
            </a:xfrm>
            <a:custGeom>
              <a:avLst/>
              <a:gdLst>
                <a:gd name="connsiteX0" fmla="*/ 0 w 1547108"/>
                <a:gd name="connsiteY0" fmla="*/ 0 h 955621"/>
                <a:gd name="connsiteX1" fmla="*/ 1547108 w 1547108"/>
                <a:gd name="connsiteY1" fmla="*/ 0 h 955621"/>
                <a:gd name="connsiteX2" fmla="*/ 1547108 w 1547108"/>
                <a:gd name="connsiteY2" fmla="*/ 955621 h 955621"/>
                <a:gd name="connsiteX3" fmla="*/ 0 w 1547108"/>
                <a:gd name="connsiteY3" fmla="*/ 955621 h 955621"/>
                <a:gd name="connsiteX4" fmla="*/ 0 w 1547108"/>
                <a:gd name="connsiteY4" fmla="*/ 0 h 95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108" h="955621">
                  <a:moveTo>
                    <a:pt x="0" y="0"/>
                  </a:moveTo>
                  <a:lnTo>
                    <a:pt x="1547108" y="0"/>
                  </a:lnTo>
                  <a:lnTo>
                    <a:pt x="1547108" y="955621"/>
                  </a:lnTo>
                  <a:lnTo>
                    <a:pt x="0" y="955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prstTxWarp prst="textArchUp">
                <a:avLst>
                  <a:gd name="adj" fmla="val 10573653"/>
                </a:avLst>
              </a:prstTxWarp>
              <a:noAutofit/>
            </a:bodyPr>
            <a:lstStyle/>
            <a:p>
              <a:pPr lvl="0" algn="ctr" defTabSz="533400">
                <a:lnSpc>
                  <a:spcPct val="90000"/>
                </a:lnSpc>
                <a:spcBef>
                  <a:spcPct val="0"/>
                </a:spcBef>
                <a:spcAft>
                  <a:spcPct val="35000"/>
                </a:spcAft>
              </a:pPr>
              <a:r>
                <a:rPr lang="fr-FR" sz="3600" dirty="0"/>
                <a:t>SI</a:t>
              </a:r>
              <a:endParaRPr lang="fr-FR" sz="3600" kern="1200" dirty="0"/>
            </a:p>
          </p:txBody>
        </p:sp>
      </p:grpSp>
      <p:grpSp>
        <p:nvGrpSpPr>
          <p:cNvPr id="7" name="Groupe 6"/>
          <p:cNvGrpSpPr/>
          <p:nvPr/>
        </p:nvGrpSpPr>
        <p:grpSpPr>
          <a:xfrm>
            <a:off x="6850511" y="1441652"/>
            <a:ext cx="2163416" cy="4739066"/>
            <a:chOff x="106606" y="1326756"/>
            <a:chExt cx="2163416" cy="4739066"/>
          </a:xfrm>
        </p:grpSpPr>
        <p:sp>
          <p:nvSpPr>
            <p:cNvPr id="64" name="Rectangle à coins arrondis 63">
              <a:extLst>
                <a:ext uri="{FF2B5EF4-FFF2-40B4-BE49-F238E27FC236}">
                  <a16:creationId xmlns:a16="http://schemas.microsoft.com/office/drawing/2014/main" xmlns="" id="{7E01DD11-62DA-6442-A059-4BB392207F65}"/>
                </a:ext>
              </a:extLst>
            </p:cNvPr>
            <p:cNvSpPr/>
            <p:nvPr/>
          </p:nvSpPr>
          <p:spPr>
            <a:xfrm>
              <a:off x="110022" y="2092709"/>
              <a:ext cx="2160000" cy="3973113"/>
            </a:xfrm>
            <a:prstGeom prst="roundRect">
              <a:avLst>
                <a:gd name="adj" fmla="val 0"/>
              </a:avLst>
            </a:prstGeom>
            <a:solidFill>
              <a:schemeClr val="bg1"/>
            </a:solidFill>
            <a:ln w="38100">
              <a:solidFill>
                <a:srgbClr val="FF4A42"/>
              </a:solidFill>
            </a:ln>
          </p:spPr>
          <p:style>
            <a:lnRef idx="2">
              <a:schemeClr val="accent1"/>
            </a:lnRef>
            <a:fillRef idx="1">
              <a:schemeClr val="lt1"/>
            </a:fillRef>
            <a:effectRef idx="0">
              <a:schemeClr val="accent1"/>
            </a:effectRef>
            <a:fontRef idx="minor">
              <a:schemeClr val="dk1"/>
            </a:fontRef>
          </p:style>
          <p:txBody>
            <a:bodyPr lIns="0" tIns="72000" rIns="72000" bIns="0" rtlCol="0" anchor="t"/>
            <a:lstStyle/>
            <a:p>
              <a:pPr marL="268288" lvl="0" indent="-92075" algn="ctr" defTabSz="533400">
                <a:lnSpc>
                  <a:spcPct val="90000"/>
                </a:lnSpc>
                <a:spcBef>
                  <a:spcPct val="0"/>
                </a:spcBef>
                <a:spcAft>
                  <a:spcPct val="35000"/>
                </a:spcAft>
              </a:pPr>
              <a:r>
                <a:rPr lang="fr-FR" sz="1400" b="1" dirty="0"/>
                <a:t>Raisonner, argumenter, pratiquer une démarche scientifique, expérimenter</a:t>
              </a:r>
              <a:r>
                <a:rPr lang="fr-FR" sz="1400" dirty="0"/>
                <a:t> </a:t>
              </a:r>
            </a:p>
            <a:p>
              <a:pPr marL="268288" indent="-92075">
                <a:buFont typeface="Arial" panose="020B0604020202020204" pitchFamily="34" charset="0"/>
                <a:buChar char="•"/>
              </a:pPr>
              <a:r>
                <a:rPr lang="fr-FR" sz="1200" dirty="0"/>
                <a:t>Mettre au point un protocole expérimental (formuler des hypothèses, hiérarchiser, sélectionner, expliciter, contextualiser).</a:t>
              </a:r>
            </a:p>
            <a:p>
              <a:pPr marL="268288" indent="-92075">
                <a:buFont typeface="Arial" panose="020B0604020202020204" pitchFamily="34" charset="0"/>
                <a:buChar char="•"/>
              </a:pPr>
              <a:r>
                <a:rPr lang="fr-FR" sz="1200" dirty="0"/>
                <a:t>Manipuler et expérimenter.</a:t>
              </a:r>
            </a:p>
            <a:p>
              <a:pPr marL="268288" indent="-92075">
                <a:buFont typeface="Arial" panose="020B0604020202020204" pitchFamily="34" charset="0"/>
                <a:buChar char="•"/>
              </a:pPr>
              <a:r>
                <a:rPr lang="fr-FR" sz="1200" dirty="0"/>
                <a:t>Simuler à partir d’un modèle donné.</a:t>
              </a:r>
            </a:p>
            <a:p>
              <a:pPr marL="268288" indent="-92075">
                <a:buFont typeface="Arial" panose="020B0604020202020204" pitchFamily="34" charset="0"/>
                <a:buChar char="•"/>
              </a:pPr>
              <a:r>
                <a:rPr lang="fr-FR" sz="1200" dirty="0"/>
                <a:t>Analyser les résultats obtenus. </a:t>
              </a:r>
            </a:p>
            <a:p>
              <a:pPr marL="268288" indent="-92075">
                <a:buFont typeface="Arial" panose="020B0604020202020204" pitchFamily="34" charset="0"/>
                <a:buChar char="•"/>
              </a:pPr>
              <a:r>
                <a:rPr lang="fr-FR" sz="1200" dirty="0"/>
                <a:t>Identifier un principe scientifique en rapport avec le fonctionnement d’un système.</a:t>
              </a:r>
            </a:p>
            <a:p>
              <a:pPr marL="268288" indent="-92075">
                <a:buFont typeface="Arial" panose="020B0604020202020204" pitchFamily="34" charset="0"/>
                <a:buChar char="•"/>
              </a:pPr>
              <a:r>
                <a:rPr lang="fr-FR" sz="1200" dirty="0"/>
                <a:t>Matérialiser un support d’expérimentation. </a:t>
              </a:r>
            </a:p>
          </p:txBody>
        </p:sp>
        <p:sp>
          <p:nvSpPr>
            <p:cNvPr id="67" name="Rectangle à coins arrondis 2">
              <a:extLst>
                <a:ext uri="{FF2B5EF4-FFF2-40B4-BE49-F238E27FC236}">
                  <a16:creationId xmlns:a16="http://schemas.microsoft.com/office/drawing/2014/main" xmlns="" id="{200DCF3A-8C7D-7D4B-AFF0-803BB27CBCFA}"/>
                </a:ext>
              </a:extLst>
            </p:cNvPr>
            <p:cNvSpPr/>
            <p:nvPr/>
          </p:nvSpPr>
          <p:spPr>
            <a:xfrm>
              <a:off x="106606" y="1326756"/>
              <a:ext cx="2160000" cy="706781"/>
            </a:xfrm>
            <a:custGeom>
              <a:avLst/>
              <a:gdLst>
                <a:gd name="connsiteX0" fmla="*/ 0 w 4108092"/>
                <a:gd name="connsiteY0" fmla="*/ 155234 h 931383"/>
                <a:gd name="connsiteX1" fmla="*/ 155234 w 4108092"/>
                <a:gd name="connsiteY1" fmla="*/ 0 h 931383"/>
                <a:gd name="connsiteX2" fmla="*/ 3952858 w 4108092"/>
                <a:gd name="connsiteY2" fmla="*/ 0 h 931383"/>
                <a:gd name="connsiteX3" fmla="*/ 4108092 w 4108092"/>
                <a:gd name="connsiteY3" fmla="*/ 155234 h 931383"/>
                <a:gd name="connsiteX4" fmla="*/ 4108092 w 4108092"/>
                <a:gd name="connsiteY4" fmla="*/ 776149 h 931383"/>
                <a:gd name="connsiteX5" fmla="*/ 3952858 w 4108092"/>
                <a:gd name="connsiteY5" fmla="*/ 931383 h 931383"/>
                <a:gd name="connsiteX6" fmla="*/ 155234 w 4108092"/>
                <a:gd name="connsiteY6" fmla="*/ 931383 h 931383"/>
                <a:gd name="connsiteX7" fmla="*/ 0 w 4108092"/>
                <a:gd name="connsiteY7" fmla="*/ 776149 h 931383"/>
                <a:gd name="connsiteX8" fmla="*/ 0 w 4108092"/>
                <a:gd name="connsiteY8" fmla="*/ 155234 h 931383"/>
                <a:gd name="connsiteX0" fmla="*/ 184045 w 4292137"/>
                <a:gd name="connsiteY0" fmla="*/ 155234 h 931383"/>
                <a:gd name="connsiteX1" fmla="*/ 339279 w 4292137"/>
                <a:gd name="connsiteY1" fmla="*/ 0 h 931383"/>
                <a:gd name="connsiteX2" fmla="*/ 4136903 w 4292137"/>
                <a:gd name="connsiteY2" fmla="*/ 0 h 931383"/>
                <a:gd name="connsiteX3" fmla="*/ 4292137 w 4292137"/>
                <a:gd name="connsiteY3" fmla="*/ 155234 h 931383"/>
                <a:gd name="connsiteX4" fmla="*/ 4292137 w 4292137"/>
                <a:gd name="connsiteY4" fmla="*/ 776149 h 931383"/>
                <a:gd name="connsiteX5" fmla="*/ 4136903 w 4292137"/>
                <a:gd name="connsiteY5" fmla="*/ 931383 h 931383"/>
                <a:gd name="connsiteX6" fmla="*/ 339279 w 4292137"/>
                <a:gd name="connsiteY6" fmla="*/ 931383 h 931383"/>
                <a:gd name="connsiteX7" fmla="*/ 184045 w 4292137"/>
                <a:gd name="connsiteY7" fmla="*/ 155234 h 931383"/>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4123764 w 4123764"/>
                <a:gd name="connsiteY4" fmla="*/ 776149 h 931589"/>
                <a:gd name="connsiteX5" fmla="*/ 3968530 w 4123764"/>
                <a:gd name="connsiteY5" fmla="*/ 931383 h 931589"/>
                <a:gd name="connsiteX6" fmla="*/ 170906 w 4123764"/>
                <a:gd name="connsiteY6" fmla="*/ 931383 h 931589"/>
                <a:gd name="connsiteX7" fmla="*/ 15672 w 4123764"/>
                <a:gd name="connsiteY7" fmla="*/ 155234 h 931589"/>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3968530 w 4123764"/>
                <a:gd name="connsiteY4" fmla="*/ 931383 h 931589"/>
                <a:gd name="connsiteX5" fmla="*/ 170906 w 4123764"/>
                <a:gd name="connsiteY5" fmla="*/ 931383 h 931589"/>
                <a:gd name="connsiteX6" fmla="*/ 15672 w 4123764"/>
                <a:gd name="connsiteY6" fmla="*/ 155234 h 931589"/>
                <a:gd name="connsiteX0" fmla="*/ 15672 w 4124173"/>
                <a:gd name="connsiteY0" fmla="*/ 155234 h 937869"/>
                <a:gd name="connsiteX1" fmla="*/ 170906 w 4124173"/>
                <a:gd name="connsiteY1" fmla="*/ 0 h 937869"/>
                <a:gd name="connsiteX2" fmla="*/ 3968530 w 4124173"/>
                <a:gd name="connsiteY2" fmla="*/ 0 h 937869"/>
                <a:gd name="connsiteX3" fmla="*/ 4123764 w 4124173"/>
                <a:gd name="connsiteY3" fmla="*/ 155234 h 937869"/>
                <a:gd name="connsiteX4" fmla="*/ 4124173 w 4124173"/>
                <a:gd name="connsiteY4" fmla="*/ 937869 h 937869"/>
                <a:gd name="connsiteX5" fmla="*/ 170906 w 4124173"/>
                <a:gd name="connsiteY5" fmla="*/ 931383 h 937869"/>
                <a:gd name="connsiteX6" fmla="*/ 15672 w 4124173"/>
                <a:gd name="connsiteY6" fmla="*/ 155234 h 937869"/>
                <a:gd name="connsiteX0" fmla="*/ 10035 w 4118536"/>
                <a:gd name="connsiteY0" fmla="*/ 155234 h 937869"/>
                <a:gd name="connsiteX1" fmla="*/ 165269 w 4118536"/>
                <a:gd name="connsiteY1" fmla="*/ 0 h 937869"/>
                <a:gd name="connsiteX2" fmla="*/ 3962893 w 4118536"/>
                <a:gd name="connsiteY2" fmla="*/ 0 h 937869"/>
                <a:gd name="connsiteX3" fmla="*/ 4118127 w 4118536"/>
                <a:gd name="connsiteY3" fmla="*/ 155234 h 937869"/>
                <a:gd name="connsiteX4" fmla="*/ 4118536 w 4118536"/>
                <a:gd name="connsiteY4" fmla="*/ 937869 h 937869"/>
                <a:gd name="connsiteX5" fmla="*/ 165269 w 4118536"/>
                <a:gd name="connsiteY5" fmla="*/ 931383 h 937869"/>
                <a:gd name="connsiteX6" fmla="*/ 10035 w 4118536"/>
                <a:gd name="connsiteY6" fmla="*/ 155234 h 937869"/>
                <a:gd name="connsiteX0" fmla="*/ 90495 w 4198996"/>
                <a:gd name="connsiteY0" fmla="*/ 155234 h 937869"/>
                <a:gd name="connsiteX1" fmla="*/ 245729 w 4198996"/>
                <a:gd name="connsiteY1" fmla="*/ 0 h 937869"/>
                <a:gd name="connsiteX2" fmla="*/ 4043353 w 4198996"/>
                <a:gd name="connsiteY2" fmla="*/ 0 h 937869"/>
                <a:gd name="connsiteX3" fmla="*/ 4198587 w 4198996"/>
                <a:gd name="connsiteY3" fmla="*/ 155234 h 937869"/>
                <a:gd name="connsiteX4" fmla="*/ 4198996 w 4198996"/>
                <a:gd name="connsiteY4" fmla="*/ 937869 h 937869"/>
                <a:gd name="connsiteX5" fmla="*/ 103056 w 4198996"/>
                <a:gd name="connsiteY5" fmla="*/ 937869 h 937869"/>
                <a:gd name="connsiteX6" fmla="*/ 90495 w 4198996"/>
                <a:gd name="connsiteY6" fmla="*/ 155234 h 937869"/>
                <a:gd name="connsiteX0" fmla="*/ 0 w 4108501"/>
                <a:gd name="connsiteY0" fmla="*/ 155234 h 937869"/>
                <a:gd name="connsiteX1" fmla="*/ 155234 w 4108501"/>
                <a:gd name="connsiteY1" fmla="*/ 0 h 937869"/>
                <a:gd name="connsiteX2" fmla="*/ 3952858 w 4108501"/>
                <a:gd name="connsiteY2" fmla="*/ 0 h 937869"/>
                <a:gd name="connsiteX3" fmla="*/ 4108092 w 4108501"/>
                <a:gd name="connsiteY3" fmla="*/ 155234 h 937869"/>
                <a:gd name="connsiteX4" fmla="*/ 4108501 w 4108501"/>
                <a:gd name="connsiteY4" fmla="*/ 937869 h 937869"/>
                <a:gd name="connsiteX5" fmla="*/ 12561 w 4108501"/>
                <a:gd name="connsiteY5" fmla="*/ 937869 h 937869"/>
                <a:gd name="connsiteX6" fmla="*/ 0 w 4108501"/>
                <a:gd name="connsiteY6" fmla="*/ 155234 h 937869"/>
                <a:gd name="connsiteX0" fmla="*/ 2004 w 4110505"/>
                <a:gd name="connsiteY0" fmla="*/ 155234 h 944354"/>
                <a:gd name="connsiteX1" fmla="*/ 157238 w 4110505"/>
                <a:gd name="connsiteY1" fmla="*/ 0 h 944354"/>
                <a:gd name="connsiteX2" fmla="*/ 3954862 w 4110505"/>
                <a:gd name="connsiteY2" fmla="*/ 0 h 944354"/>
                <a:gd name="connsiteX3" fmla="*/ 4110096 w 4110505"/>
                <a:gd name="connsiteY3" fmla="*/ 155234 h 944354"/>
                <a:gd name="connsiteX4" fmla="*/ 4110505 w 4110505"/>
                <a:gd name="connsiteY4" fmla="*/ 937869 h 944354"/>
                <a:gd name="connsiteX5" fmla="*/ 1595 w 4110505"/>
                <a:gd name="connsiteY5" fmla="*/ 944354 h 944354"/>
                <a:gd name="connsiteX6" fmla="*/ 2004 w 4110505"/>
                <a:gd name="connsiteY6" fmla="*/ 155234 h 94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0505" h="944354">
                  <a:moveTo>
                    <a:pt x="2004" y="155234"/>
                  </a:moveTo>
                  <a:cubicBezTo>
                    <a:pt x="2004" y="69501"/>
                    <a:pt x="71505" y="0"/>
                    <a:pt x="157238" y="0"/>
                  </a:cubicBezTo>
                  <a:lnTo>
                    <a:pt x="3954862" y="0"/>
                  </a:lnTo>
                  <a:cubicBezTo>
                    <a:pt x="4040595" y="0"/>
                    <a:pt x="4110096" y="69501"/>
                    <a:pt x="4110096" y="155234"/>
                  </a:cubicBezTo>
                  <a:cubicBezTo>
                    <a:pt x="4110232" y="416112"/>
                    <a:pt x="4110369" y="676991"/>
                    <a:pt x="4110505" y="937869"/>
                  </a:cubicBezTo>
                  <a:lnTo>
                    <a:pt x="1595" y="944354"/>
                  </a:lnTo>
                  <a:cubicBezTo>
                    <a:pt x="-2219" y="938213"/>
                    <a:pt x="2004" y="310464"/>
                    <a:pt x="2004" y="155234"/>
                  </a:cubicBezTo>
                  <a:close/>
                </a:path>
              </a:pathLst>
            </a:custGeom>
            <a:solidFill>
              <a:schemeClr val="bg1"/>
            </a:solidFill>
            <a:ln w="38100">
              <a:solidFill>
                <a:srgbClr val="FF4A4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4800" dirty="0" smtClean="0">
                  <a:solidFill>
                    <a:schemeClr val="tx1"/>
                  </a:solidFill>
                </a:rPr>
                <a:t>     SI</a:t>
              </a:r>
              <a:endParaRPr lang="fr-FR" sz="4800" dirty="0">
                <a:solidFill>
                  <a:schemeClr val="tx1"/>
                </a:solidFill>
              </a:endParaRPr>
            </a:p>
          </p:txBody>
        </p:sp>
        <p:pic>
          <p:nvPicPr>
            <p:cNvPr id="68" name="Image 6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39836" y="1371651"/>
              <a:ext cx="657940" cy="667987"/>
            </a:xfrm>
            <a:prstGeom prst="rect">
              <a:avLst/>
            </a:prstGeom>
          </p:spPr>
        </p:pic>
      </p:grpSp>
      <p:grpSp>
        <p:nvGrpSpPr>
          <p:cNvPr id="73" name="Groupe 45"/>
          <p:cNvGrpSpPr/>
          <p:nvPr/>
        </p:nvGrpSpPr>
        <p:grpSpPr>
          <a:xfrm>
            <a:off x="2981337" y="2630620"/>
            <a:ext cx="3272253" cy="2837337"/>
            <a:chOff x="2889874" y="1415183"/>
            <a:chExt cx="3565637" cy="3599465"/>
          </a:xfrm>
        </p:grpSpPr>
        <p:sp>
          <p:nvSpPr>
            <p:cNvPr id="77" name="Secteurs 76"/>
            <p:cNvSpPr/>
            <p:nvPr>
              <p:custDataLst>
                <p:tags r:id="rId2"/>
              </p:custDataLst>
            </p:nvPr>
          </p:nvSpPr>
          <p:spPr>
            <a:xfrm rot="3362358">
              <a:off x="2872960" y="1432097"/>
              <a:ext cx="3599465" cy="3565637"/>
            </a:xfrm>
            <a:prstGeom prst="pie">
              <a:avLst>
                <a:gd name="adj1" fmla="val 4529345"/>
                <a:gd name="adj2" fmla="val 8779295"/>
              </a:avLst>
            </a:prstGeom>
            <a:solidFill>
              <a:srgbClr val="FFC87C">
                <a:alpha val="16000"/>
              </a:srgbClr>
            </a:solidFill>
            <a:ln>
              <a:solidFill>
                <a:srgbClr val="002060"/>
              </a:solidFill>
            </a:ln>
            <a:effectLst>
              <a:glow rad="101600">
                <a:schemeClr val="accent1">
                  <a:satMod val="175000"/>
                  <a:alpha val="40000"/>
                </a:schemeClr>
              </a:glow>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Forme libre 77"/>
            <p:cNvSpPr/>
            <p:nvPr/>
          </p:nvSpPr>
          <p:spPr>
            <a:xfrm rot="4810400">
              <a:off x="3222037" y="2953033"/>
              <a:ext cx="1688314" cy="1157583"/>
            </a:xfrm>
            <a:custGeom>
              <a:avLst/>
              <a:gdLst>
                <a:gd name="connsiteX0" fmla="*/ 0 w 1547108"/>
                <a:gd name="connsiteY0" fmla="*/ 0 h 955621"/>
                <a:gd name="connsiteX1" fmla="*/ 1547108 w 1547108"/>
                <a:gd name="connsiteY1" fmla="*/ 0 h 955621"/>
                <a:gd name="connsiteX2" fmla="*/ 1547108 w 1547108"/>
                <a:gd name="connsiteY2" fmla="*/ 955621 h 955621"/>
                <a:gd name="connsiteX3" fmla="*/ 0 w 1547108"/>
                <a:gd name="connsiteY3" fmla="*/ 955621 h 955621"/>
                <a:gd name="connsiteX4" fmla="*/ 0 w 1547108"/>
                <a:gd name="connsiteY4" fmla="*/ 0 h 955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108" h="955621">
                  <a:moveTo>
                    <a:pt x="0" y="0"/>
                  </a:moveTo>
                  <a:lnTo>
                    <a:pt x="1547108" y="0"/>
                  </a:lnTo>
                  <a:lnTo>
                    <a:pt x="1547108" y="955621"/>
                  </a:lnTo>
                  <a:lnTo>
                    <a:pt x="0" y="9556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prstTxWarp prst="textArchUp">
                <a:avLst>
                  <a:gd name="adj" fmla="val 1656752"/>
                </a:avLst>
              </a:prstTxWarp>
              <a:noAutofit/>
            </a:bodyPr>
            <a:lstStyle/>
            <a:p>
              <a:pPr lvl="0" algn="ctr" defTabSz="533400">
                <a:lnSpc>
                  <a:spcPct val="90000"/>
                </a:lnSpc>
                <a:spcBef>
                  <a:spcPct val="0"/>
                </a:spcBef>
                <a:spcAft>
                  <a:spcPct val="35000"/>
                </a:spcAft>
              </a:pPr>
              <a:r>
                <a:rPr lang="fr-FR" sz="3600" dirty="0"/>
                <a:t>CIT</a:t>
              </a:r>
              <a:endParaRPr lang="fr-FR" sz="3600" kern="1200" dirty="0"/>
            </a:p>
          </p:txBody>
        </p:sp>
      </p:grpSp>
      <p:grpSp>
        <p:nvGrpSpPr>
          <p:cNvPr id="2" name="Groupe 1"/>
          <p:cNvGrpSpPr/>
          <p:nvPr/>
        </p:nvGrpSpPr>
        <p:grpSpPr>
          <a:xfrm>
            <a:off x="104421" y="1325360"/>
            <a:ext cx="2161782" cy="4740462"/>
            <a:chOff x="6846230" y="1325360"/>
            <a:chExt cx="2161782" cy="4740462"/>
          </a:xfrm>
        </p:grpSpPr>
        <p:sp>
          <p:nvSpPr>
            <p:cNvPr id="72" name="Rectangle à coins arrondis 71">
              <a:extLst>
                <a:ext uri="{FF2B5EF4-FFF2-40B4-BE49-F238E27FC236}">
                  <a16:creationId xmlns:a16="http://schemas.microsoft.com/office/drawing/2014/main" xmlns="" id="{ECD932DB-F27B-174D-8B4E-9FBA081605A1}"/>
                </a:ext>
              </a:extLst>
            </p:cNvPr>
            <p:cNvSpPr/>
            <p:nvPr/>
          </p:nvSpPr>
          <p:spPr>
            <a:xfrm>
              <a:off x="6846230" y="2088487"/>
              <a:ext cx="2160000" cy="3977335"/>
            </a:xfrm>
            <a:prstGeom prst="roundRect">
              <a:avLst>
                <a:gd name="adj" fmla="val 0"/>
              </a:avLst>
            </a:prstGeom>
            <a:solidFill>
              <a:schemeClr val="bg1"/>
            </a:solidFill>
            <a:ln w="38100">
              <a:solidFill>
                <a:srgbClr val="FD9A1C"/>
              </a:solidFill>
            </a:ln>
          </p:spPr>
          <p:style>
            <a:lnRef idx="2">
              <a:schemeClr val="accent1"/>
            </a:lnRef>
            <a:fillRef idx="1">
              <a:schemeClr val="lt1"/>
            </a:fillRef>
            <a:effectRef idx="0">
              <a:schemeClr val="accent1"/>
            </a:effectRef>
            <a:fontRef idx="minor">
              <a:schemeClr val="dk1"/>
            </a:fontRef>
          </p:style>
          <p:txBody>
            <a:bodyPr lIns="0" tIns="72000" rIns="36000" bIns="0" rtlCol="0" anchor="t"/>
            <a:lstStyle/>
            <a:p>
              <a:pPr marL="92075" algn="ctr" defTabSz="533400">
                <a:lnSpc>
                  <a:spcPct val="90000"/>
                </a:lnSpc>
                <a:spcBef>
                  <a:spcPct val="0"/>
                </a:spcBef>
                <a:spcAft>
                  <a:spcPct val="35000"/>
                </a:spcAft>
              </a:pPr>
              <a:r>
                <a:rPr lang="fr-FR" sz="1400" b="1" dirty="0"/>
                <a:t>Mettre en œuvre une démarche de projet et de créativité </a:t>
              </a:r>
            </a:p>
            <a:p>
              <a:pPr marL="171450" indent="-79375">
                <a:buFont typeface="Arial" panose="020B0604020202020204" pitchFamily="34" charset="0"/>
                <a:buChar char="•"/>
              </a:pPr>
              <a:r>
                <a:rPr lang="fr-FR" sz="1200" dirty="0"/>
                <a:t>Utiliser une ou des méthodes de créativité.</a:t>
              </a:r>
            </a:p>
            <a:p>
              <a:pPr marL="171450" indent="-79375">
                <a:buFont typeface="Arial" panose="020B0604020202020204" pitchFamily="34" charset="0"/>
                <a:buChar char="•"/>
              </a:pPr>
              <a:r>
                <a:rPr lang="fr-FR" sz="1200" dirty="0"/>
                <a:t>Appréhender les méthodologies en design de produit. </a:t>
              </a:r>
            </a:p>
            <a:p>
              <a:pPr marL="171450" indent="-79375">
                <a:buFont typeface="Arial" panose="020B0604020202020204" pitchFamily="34" charset="0"/>
                <a:buChar char="•"/>
              </a:pPr>
              <a:r>
                <a:rPr lang="fr-FR" sz="1200" dirty="0"/>
                <a:t>Formuler des propositions et retenir les solutions les plus pertinentes.</a:t>
              </a:r>
            </a:p>
            <a:p>
              <a:pPr marL="171450" indent="-79375">
                <a:buFont typeface="Arial" panose="020B0604020202020204" pitchFamily="34" charset="0"/>
                <a:buChar char="•"/>
              </a:pPr>
              <a:r>
                <a:rPr lang="fr-FR" sz="1200" dirty="0"/>
                <a:t>Identifier les contraintes réglementaires, environnementales et économiques liées à un contexte donné.</a:t>
              </a:r>
            </a:p>
            <a:p>
              <a:pPr marL="171450" indent="-79375">
                <a:buFont typeface="Arial" panose="020B0604020202020204" pitchFamily="34" charset="0"/>
                <a:buChar char="•"/>
              </a:pPr>
              <a:r>
                <a:rPr lang="fr-FR" sz="1200" dirty="0"/>
                <a:t>Matérialiser une solution innovante. </a:t>
              </a:r>
            </a:p>
          </p:txBody>
        </p:sp>
        <p:sp>
          <p:nvSpPr>
            <p:cNvPr id="75" name="Rectangle à coins arrondis 2">
              <a:extLst>
                <a:ext uri="{FF2B5EF4-FFF2-40B4-BE49-F238E27FC236}">
                  <a16:creationId xmlns:a16="http://schemas.microsoft.com/office/drawing/2014/main" xmlns="" id="{200DCF3A-8C7D-7D4B-AFF0-803BB27CBCFA}"/>
                </a:ext>
              </a:extLst>
            </p:cNvPr>
            <p:cNvSpPr/>
            <p:nvPr/>
          </p:nvSpPr>
          <p:spPr>
            <a:xfrm>
              <a:off x="6848012" y="1325360"/>
              <a:ext cx="2160000" cy="706781"/>
            </a:xfrm>
            <a:custGeom>
              <a:avLst/>
              <a:gdLst>
                <a:gd name="connsiteX0" fmla="*/ 0 w 4108092"/>
                <a:gd name="connsiteY0" fmla="*/ 155234 h 931383"/>
                <a:gd name="connsiteX1" fmla="*/ 155234 w 4108092"/>
                <a:gd name="connsiteY1" fmla="*/ 0 h 931383"/>
                <a:gd name="connsiteX2" fmla="*/ 3952858 w 4108092"/>
                <a:gd name="connsiteY2" fmla="*/ 0 h 931383"/>
                <a:gd name="connsiteX3" fmla="*/ 4108092 w 4108092"/>
                <a:gd name="connsiteY3" fmla="*/ 155234 h 931383"/>
                <a:gd name="connsiteX4" fmla="*/ 4108092 w 4108092"/>
                <a:gd name="connsiteY4" fmla="*/ 776149 h 931383"/>
                <a:gd name="connsiteX5" fmla="*/ 3952858 w 4108092"/>
                <a:gd name="connsiteY5" fmla="*/ 931383 h 931383"/>
                <a:gd name="connsiteX6" fmla="*/ 155234 w 4108092"/>
                <a:gd name="connsiteY6" fmla="*/ 931383 h 931383"/>
                <a:gd name="connsiteX7" fmla="*/ 0 w 4108092"/>
                <a:gd name="connsiteY7" fmla="*/ 776149 h 931383"/>
                <a:gd name="connsiteX8" fmla="*/ 0 w 4108092"/>
                <a:gd name="connsiteY8" fmla="*/ 155234 h 931383"/>
                <a:gd name="connsiteX0" fmla="*/ 184045 w 4292137"/>
                <a:gd name="connsiteY0" fmla="*/ 155234 h 931383"/>
                <a:gd name="connsiteX1" fmla="*/ 339279 w 4292137"/>
                <a:gd name="connsiteY1" fmla="*/ 0 h 931383"/>
                <a:gd name="connsiteX2" fmla="*/ 4136903 w 4292137"/>
                <a:gd name="connsiteY2" fmla="*/ 0 h 931383"/>
                <a:gd name="connsiteX3" fmla="*/ 4292137 w 4292137"/>
                <a:gd name="connsiteY3" fmla="*/ 155234 h 931383"/>
                <a:gd name="connsiteX4" fmla="*/ 4292137 w 4292137"/>
                <a:gd name="connsiteY4" fmla="*/ 776149 h 931383"/>
                <a:gd name="connsiteX5" fmla="*/ 4136903 w 4292137"/>
                <a:gd name="connsiteY5" fmla="*/ 931383 h 931383"/>
                <a:gd name="connsiteX6" fmla="*/ 339279 w 4292137"/>
                <a:gd name="connsiteY6" fmla="*/ 931383 h 931383"/>
                <a:gd name="connsiteX7" fmla="*/ 184045 w 4292137"/>
                <a:gd name="connsiteY7" fmla="*/ 155234 h 931383"/>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4123764 w 4123764"/>
                <a:gd name="connsiteY4" fmla="*/ 776149 h 931589"/>
                <a:gd name="connsiteX5" fmla="*/ 3968530 w 4123764"/>
                <a:gd name="connsiteY5" fmla="*/ 931383 h 931589"/>
                <a:gd name="connsiteX6" fmla="*/ 170906 w 4123764"/>
                <a:gd name="connsiteY6" fmla="*/ 931383 h 931589"/>
                <a:gd name="connsiteX7" fmla="*/ 15672 w 4123764"/>
                <a:gd name="connsiteY7" fmla="*/ 155234 h 931589"/>
                <a:gd name="connsiteX0" fmla="*/ 15672 w 4123764"/>
                <a:gd name="connsiteY0" fmla="*/ 155234 h 931589"/>
                <a:gd name="connsiteX1" fmla="*/ 170906 w 4123764"/>
                <a:gd name="connsiteY1" fmla="*/ 0 h 931589"/>
                <a:gd name="connsiteX2" fmla="*/ 3968530 w 4123764"/>
                <a:gd name="connsiteY2" fmla="*/ 0 h 931589"/>
                <a:gd name="connsiteX3" fmla="*/ 4123764 w 4123764"/>
                <a:gd name="connsiteY3" fmla="*/ 155234 h 931589"/>
                <a:gd name="connsiteX4" fmla="*/ 3968530 w 4123764"/>
                <a:gd name="connsiteY4" fmla="*/ 931383 h 931589"/>
                <a:gd name="connsiteX5" fmla="*/ 170906 w 4123764"/>
                <a:gd name="connsiteY5" fmla="*/ 931383 h 931589"/>
                <a:gd name="connsiteX6" fmla="*/ 15672 w 4123764"/>
                <a:gd name="connsiteY6" fmla="*/ 155234 h 931589"/>
                <a:gd name="connsiteX0" fmla="*/ 15672 w 4124173"/>
                <a:gd name="connsiteY0" fmla="*/ 155234 h 937869"/>
                <a:gd name="connsiteX1" fmla="*/ 170906 w 4124173"/>
                <a:gd name="connsiteY1" fmla="*/ 0 h 937869"/>
                <a:gd name="connsiteX2" fmla="*/ 3968530 w 4124173"/>
                <a:gd name="connsiteY2" fmla="*/ 0 h 937869"/>
                <a:gd name="connsiteX3" fmla="*/ 4123764 w 4124173"/>
                <a:gd name="connsiteY3" fmla="*/ 155234 h 937869"/>
                <a:gd name="connsiteX4" fmla="*/ 4124173 w 4124173"/>
                <a:gd name="connsiteY4" fmla="*/ 937869 h 937869"/>
                <a:gd name="connsiteX5" fmla="*/ 170906 w 4124173"/>
                <a:gd name="connsiteY5" fmla="*/ 931383 h 937869"/>
                <a:gd name="connsiteX6" fmla="*/ 15672 w 4124173"/>
                <a:gd name="connsiteY6" fmla="*/ 155234 h 937869"/>
                <a:gd name="connsiteX0" fmla="*/ 10035 w 4118536"/>
                <a:gd name="connsiteY0" fmla="*/ 155234 h 937869"/>
                <a:gd name="connsiteX1" fmla="*/ 165269 w 4118536"/>
                <a:gd name="connsiteY1" fmla="*/ 0 h 937869"/>
                <a:gd name="connsiteX2" fmla="*/ 3962893 w 4118536"/>
                <a:gd name="connsiteY2" fmla="*/ 0 h 937869"/>
                <a:gd name="connsiteX3" fmla="*/ 4118127 w 4118536"/>
                <a:gd name="connsiteY3" fmla="*/ 155234 h 937869"/>
                <a:gd name="connsiteX4" fmla="*/ 4118536 w 4118536"/>
                <a:gd name="connsiteY4" fmla="*/ 937869 h 937869"/>
                <a:gd name="connsiteX5" fmla="*/ 165269 w 4118536"/>
                <a:gd name="connsiteY5" fmla="*/ 931383 h 937869"/>
                <a:gd name="connsiteX6" fmla="*/ 10035 w 4118536"/>
                <a:gd name="connsiteY6" fmla="*/ 155234 h 937869"/>
                <a:gd name="connsiteX0" fmla="*/ 90495 w 4198996"/>
                <a:gd name="connsiteY0" fmla="*/ 155234 h 937869"/>
                <a:gd name="connsiteX1" fmla="*/ 245729 w 4198996"/>
                <a:gd name="connsiteY1" fmla="*/ 0 h 937869"/>
                <a:gd name="connsiteX2" fmla="*/ 4043353 w 4198996"/>
                <a:gd name="connsiteY2" fmla="*/ 0 h 937869"/>
                <a:gd name="connsiteX3" fmla="*/ 4198587 w 4198996"/>
                <a:gd name="connsiteY3" fmla="*/ 155234 h 937869"/>
                <a:gd name="connsiteX4" fmla="*/ 4198996 w 4198996"/>
                <a:gd name="connsiteY4" fmla="*/ 937869 h 937869"/>
                <a:gd name="connsiteX5" fmla="*/ 103056 w 4198996"/>
                <a:gd name="connsiteY5" fmla="*/ 937869 h 937869"/>
                <a:gd name="connsiteX6" fmla="*/ 90495 w 4198996"/>
                <a:gd name="connsiteY6" fmla="*/ 155234 h 937869"/>
                <a:gd name="connsiteX0" fmla="*/ 0 w 4108501"/>
                <a:gd name="connsiteY0" fmla="*/ 155234 h 937869"/>
                <a:gd name="connsiteX1" fmla="*/ 155234 w 4108501"/>
                <a:gd name="connsiteY1" fmla="*/ 0 h 937869"/>
                <a:gd name="connsiteX2" fmla="*/ 3952858 w 4108501"/>
                <a:gd name="connsiteY2" fmla="*/ 0 h 937869"/>
                <a:gd name="connsiteX3" fmla="*/ 4108092 w 4108501"/>
                <a:gd name="connsiteY3" fmla="*/ 155234 h 937869"/>
                <a:gd name="connsiteX4" fmla="*/ 4108501 w 4108501"/>
                <a:gd name="connsiteY4" fmla="*/ 937869 h 937869"/>
                <a:gd name="connsiteX5" fmla="*/ 12561 w 4108501"/>
                <a:gd name="connsiteY5" fmla="*/ 937869 h 937869"/>
                <a:gd name="connsiteX6" fmla="*/ 0 w 4108501"/>
                <a:gd name="connsiteY6" fmla="*/ 155234 h 937869"/>
                <a:gd name="connsiteX0" fmla="*/ 2004 w 4110505"/>
                <a:gd name="connsiteY0" fmla="*/ 155234 h 944354"/>
                <a:gd name="connsiteX1" fmla="*/ 157238 w 4110505"/>
                <a:gd name="connsiteY1" fmla="*/ 0 h 944354"/>
                <a:gd name="connsiteX2" fmla="*/ 3954862 w 4110505"/>
                <a:gd name="connsiteY2" fmla="*/ 0 h 944354"/>
                <a:gd name="connsiteX3" fmla="*/ 4110096 w 4110505"/>
                <a:gd name="connsiteY3" fmla="*/ 155234 h 944354"/>
                <a:gd name="connsiteX4" fmla="*/ 4110505 w 4110505"/>
                <a:gd name="connsiteY4" fmla="*/ 937869 h 944354"/>
                <a:gd name="connsiteX5" fmla="*/ 1595 w 4110505"/>
                <a:gd name="connsiteY5" fmla="*/ 944354 h 944354"/>
                <a:gd name="connsiteX6" fmla="*/ 2004 w 4110505"/>
                <a:gd name="connsiteY6" fmla="*/ 155234 h 94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0505" h="944354">
                  <a:moveTo>
                    <a:pt x="2004" y="155234"/>
                  </a:moveTo>
                  <a:cubicBezTo>
                    <a:pt x="2004" y="69501"/>
                    <a:pt x="71505" y="0"/>
                    <a:pt x="157238" y="0"/>
                  </a:cubicBezTo>
                  <a:lnTo>
                    <a:pt x="3954862" y="0"/>
                  </a:lnTo>
                  <a:cubicBezTo>
                    <a:pt x="4040595" y="0"/>
                    <a:pt x="4110096" y="69501"/>
                    <a:pt x="4110096" y="155234"/>
                  </a:cubicBezTo>
                  <a:cubicBezTo>
                    <a:pt x="4110232" y="416112"/>
                    <a:pt x="4110369" y="676991"/>
                    <a:pt x="4110505" y="937869"/>
                  </a:cubicBezTo>
                  <a:lnTo>
                    <a:pt x="1595" y="944354"/>
                  </a:lnTo>
                  <a:cubicBezTo>
                    <a:pt x="-2219" y="938213"/>
                    <a:pt x="2004" y="310464"/>
                    <a:pt x="2004" y="155234"/>
                  </a:cubicBezTo>
                  <a:close/>
                </a:path>
              </a:pathLst>
            </a:custGeom>
            <a:solidFill>
              <a:schemeClr val="bg1"/>
            </a:solidFill>
            <a:ln w="38100">
              <a:solidFill>
                <a:srgbClr val="FD79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4800" dirty="0" smtClean="0">
                  <a:solidFill>
                    <a:schemeClr val="tx1"/>
                  </a:solidFill>
                </a:rPr>
                <a:t>      CIT</a:t>
              </a:r>
              <a:endParaRPr lang="fr-FR" sz="4800" dirty="0">
                <a:solidFill>
                  <a:schemeClr val="tx1"/>
                </a:solidFill>
              </a:endParaRPr>
            </a:p>
          </p:txBody>
        </p:sp>
        <p:pic>
          <p:nvPicPr>
            <p:cNvPr id="76" name="Image 7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956893" y="1366072"/>
              <a:ext cx="646163" cy="656031"/>
            </a:xfrm>
            <a:prstGeom prst="rect">
              <a:avLst/>
            </a:prstGeom>
          </p:spPr>
        </p:pic>
      </p:grpSp>
      <p:grpSp>
        <p:nvGrpSpPr>
          <p:cNvPr id="54" name="Grouper 14"/>
          <p:cNvGrpSpPr/>
          <p:nvPr/>
        </p:nvGrpSpPr>
        <p:grpSpPr>
          <a:xfrm>
            <a:off x="2221426" y="1711906"/>
            <a:ext cx="4752528" cy="4680000"/>
            <a:chOff x="2267744" y="1628800"/>
            <a:chExt cx="4752528" cy="4680000"/>
          </a:xfrm>
        </p:grpSpPr>
        <p:sp>
          <p:nvSpPr>
            <p:cNvPr id="55" name="Arc plein 54"/>
            <p:cNvSpPr>
              <a:spLocks noChangeAspect="1"/>
            </p:cNvSpPr>
            <p:nvPr/>
          </p:nvSpPr>
          <p:spPr>
            <a:xfrm>
              <a:off x="2267744" y="1628800"/>
              <a:ext cx="4752528" cy="4680000"/>
            </a:xfrm>
            <a:prstGeom prst="blockArc">
              <a:avLst>
                <a:gd name="adj1" fmla="val 16243136"/>
                <a:gd name="adj2" fmla="val 1708246"/>
                <a:gd name="adj3" fmla="val 6294"/>
              </a:avLst>
            </a:prstGeom>
            <a:solidFill>
              <a:srgbClr val="EB999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56" name="Rectangle 55"/>
            <p:cNvSpPr/>
            <p:nvPr/>
          </p:nvSpPr>
          <p:spPr>
            <a:xfrm rot="3922000">
              <a:off x="4381533" y="2531708"/>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structurale</a:t>
              </a:r>
              <a:endParaRPr lang="fr-FR" sz="2000" b="1" dirty="0">
                <a:ln w="17780" cmpd="sng">
                  <a:noFill/>
                  <a:prstDash val="solid"/>
                  <a:miter lim="800000"/>
                </a:ln>
                <a:effectLst>
                  <a:outerShdw blurRad="50800" algn="tl" rotWithShape="0">
                    <a:srgbClr val="000000"/>
                  </a:outerShdw>
                </a:effectLst>
              </a:endParaRPr>
            </a:p>
          </p:txBody>
        </p:sp>
      </p:grpSp>
      <p:grpSp>
        <p:nvGrpSpPr>
          <p:cNvPr id="51" name="Grouper 13"/>
          <p:cNvGrpSpPr/>
          <p:nvPr/>
        </p:nvGrpSpPr>
        <p:grpSpPr>
          <a:xfrm>
            <a:off x="2221426" y="1712426"/>
            <a:ext cx="4752528" cy="4680000"/>
            <a:chOff x="2267744" y="1629320"/>
            <a:chExt cx="4752528" cy="4680000"/>
          </a:xfrm>
        </p:grpSpPr>
        <p:sp>
          <p:nvSpPr>
            <p:cNvPr id="52" name="Arc plein 51"/>
            <p:cNvSpPr>
              <a:spLocks noChangeAspect="1"/>
            </p:cNvSpPr>
            <p:nvPr/>
          </p:nvSpPr>
          <p:spPr>
            <a:xfrm>
              <a:off x="2267744" y="1629320"/>
              <a:ext cx="4752528" cy="4680000"/>
            </a:xfrm>
            <a:prstGeom prst="blockArc">
              <a:avLst>
                <a:gd name="adj1" fmla="val 9089204"/>
                <a:gd name="adj2" fmla="val 16074985"/>
                <a:gd name="adj3" fmla="val 6260"/>
              </a:avLst>
            </a:prstGeom>
            <a:solidFill>
              <a:srgbClr val="CFB5F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53" name="Rectangle 52"/>
            <p:cNvSpPr/>
            <p:nvPr/>
          </p:nvSpPr>
          <p:spPr>
            <a:xfrm rot="17649249">
              <a:off x="2142214" y="2502897"/>
              <a:ext cx="2755813" cy="1982733"/>
            </a:xfrm>
            <a:prstGeom prst="rect">
              <a:avLst/>
            </a:prstGeom>
            <a:noFill/>
          </p:spPr>
          <p:txBody>
            <a:bodyPr wrap="none" lIns="91440" tIns="45720" rIns="91440" bIns="45720">
              <a:prstTxWarp prst="textArchUp">
                <a:avLst>
                  <a:gd name="adj" fmla="val 9714645"/>
                </a:avLst>
              </a:prstTxWarp>
              <a:spAutoFit/>
            </a:bodyPr>
            <a:lstStyle/>
            <a:p>
              <a:pPr algn="ctr"/>
              <a:r>
                <a:rPr lang="fr-FR" sz="2000" dirty="0"/>
                <a:t>générique</a:t>
              </a:r>
              <a:endParaRPr lang="fr-FR" sz="2000" b="1" dirty="0">
                <a:ln w="17780" cmpd="sng">
                  <a:noFill/>
                  <a:prstDash val="solid"/>
                  <a:miter lim="800000"/>
                </a:ln>
                <a:effectLst>
                  <a:outerShdw blurRad="50800" algn="tl" rotWithShape="0">
                    <a:srgbClr val="000000"/>
                  </a:outerShdw>
                </a:effectLst>
              </a:endParaRPr>
            </a:p>
          </p:txBody>
        </p:sp>
      </p:grpSp>
      <p:cxnSp>
        <p:nvCxnSpPr>
          <p:cNvPr id="82" name="Connecteur droit 81"/>
          <p:cNvCxnSpPr/>
          <p:nvPr/>
        </p:nvCxnSpPr>
        <p:spPr>
          <a:xfrm flipH="1" flipV="1">
            <a:off x="5063853" y="1800935"/>
            <a:ext cx="1786658" cy="0"/>
          </a:xfrm>
          <a:prstGeom prst="line">
            <a:avLst/>
          </a:prstGeom>
          <a:ln w="28575">
            <a:solidFill>
              <a:srgbClr val="FF4A42"/>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a:off x="5063853" y="1793925"/>
            <a:ext cx="0" cy="701849"/>
          </a:xfrm>
          <a:prstGeom prst="line">
            <a:avLst/>
          </a:prstGeom>
          <a:ln w="28575">
            <a:solidFill>
              <a:srgbClr val="FF4A42"/>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2264421" y="5346551"/>
            <a:ext cx="1075828" cy="0"/>
          </a:xfrm>
          <a:prstGeom prst="line">
            <a:avLst/>
          </a:prstGeom>
          <a:ln w="28575">
            <a:solidFill>
              <a:srgbClr val="FD9A1C"/>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flipV="1">
            <a:off x="3340249" y="5045409"/>
            <a:ext cx="0" cy="301142"/>
          </a:xfrm>
          <a:prstGeom prst="line">
            <a:avLst/>
          </a:prstGeom>
          <a:ln w="28575">
            <a:solidFill>
              <a:srgbClr val="FD9A1C"/>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113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1549310" y="437532"/>
            <a:ext cx="6035856"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dirty="0" smtClean="0"/>
              <a:t>Le mixage des démarches</a:t>
            </a:r>
            <a:endParaRPr lang="fr-FR" dirty="0"/>
          </a:p>
        </p:txBody>
      </p:sp>
      <p:sp>
        <p:nvSpPr>
          <p:cNvPr id="5" name="Titre 1"/>
          <p:cNvSpPr txBox="1">
            <a:spLocks/>
          </p:cNvSpPr>
          <p:nvPr/>
        </p:nvSpPr>
        <p:spPr>
          <a:xfrm>
            <a:off x="432300" y="437532"/>
            <a:ext cx="1309414"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sz="4800" dirty="0" smtClean="0"/>
              <a:t>SI</a:t>
            </a:r>
            <a:endParaRPr lang="fr-FR" sz="4800" dirty="0"/>
          </a:p>
        </p:txBody>
      </p:sp>
      <p:sp>
        <p:nvSpPr>
          <p:cNvPr id="6" name="Titre 1"/>
          <p:cNvSpPr txBox="1">
            <a:spLocks/>
          </p:cNvSpPr>
          <p:nvPr/>
        </p:nvSpPr>
        <p:spPr>
          <a:xfrm>
            <a:off x="7423242" y="434504"/>
            <a:ext cx="1309414" cy="87443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pPr algn="ctr"/>
            <a:r>
              <a:rPr lang="fr-FR" sz="4800" dirty="0" smtClean="0"/>
              <a:t>CIT</a:t>
            </a:r>
            <a:endParaRPr lang="fr-FR" sz="4800" dirty="0"/>
          </a:p>
        </p:txBody>
      </p:sp>
      <p:grpSp>
        <p:nvGrpSpPr>
          <p:cNvPr id="40" name="Grouper 16"/>
          <p:cNvGrpSpPr/>
          <p:nvPr/>
        </p:nvGrpSpPr>
        <p:grpSpPr>
          <a:xfrm>
            <a:off x="196832" y="1402326"/>
            <a:ext cx="8769926" cy="4785508"/>
            <a:chOff x="159179" y="1289367"/>
            <a:chExt cx="8769926" cy="4785508"/>
          </a:xfrm>
        </p:grpSpPr>
        <p:sp>
          <p:nvSpPr>
            <p:cNvPr id="41" name="Rectangle à coins arrondis 40"/>
            <p:cNvSpPr/>
            <p:nvPr/>
          </p:nvSpPr>
          <p:spPr>
            <a:xfrm>
              <a:off x="159179" y="1289367"/>
              <a:ext cx="8769926" cy="4785508"/>
            </a:xfrm>
            <a:prstGeom prst="roundRect">
              <a:avLst>
                <a:gd name="adj" fmla="val 2971"/>
              </a:avLst>
            </a:prstGeom>
            <a:solidFill>
              <a:schemeClr val="accent5">
                <a:lumMod val="60000"/>
                <a:lumOff val="40000"/>
              </a:schemeClr>
            </a:solidFill>
            <a:ln>
              <a:noFill/>
            </a:ln>
            <a:effectLst/>
            <a:scene3d>
              <a:camera prst="orthographicFront"/>
              <a:lightRig rig="fla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defTabSz="914400">
                <a:spcBef>
                  <a:spcPct val="0"/>
                </a:spcBef>
              </a:pPr>
              <a:endParaRPr lang="fr-FR" sz="3600" dirty="0"/>
            </a:p>
          </p:txBody>
        </p:sp>
        <p:grpSp>
          <p:nvGrpSpPr>
            <p:cNvPr id="42" name="Grouper 2"/>
            <p:cNvGrpSpPr/>
            <p:nvPr/>
          </p:nvGrpSpPr>
          <p:grpSpPr>
            <a:xfrm>
              <a:off x="297724" y="5339684"/>
              <a:ext cx="6838845" cy="580924"/>
              <a:chOff x="297724" y="5339684"/>
              <a:chExt cx="6838845" cy="580924"/>
            </a:xfrm>
          </p:grpSpPr>
          <p:sp>
            <p:nvSpPr>
              <p:cNvPr id="43" name="Rectangle à coins arrondis 42"/>
              <p:cNvSpPr/>
              <p:nvPr/>
            </p:nvSpPr>
            <p:spPr>
              <a:xfrm>
                <a:off x="297724" y="5339684"/>
                <a:ext cx="6838845" cy="572286"/>
              </a:xfrm>
              <a:prstGeom prst="round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fr-FR" sz="2000" b="1" dirty="0">
                    <a:solidFill>
                      <a:schemeClr val="accent5">
                        <a:lumMod val="75000"/>
                      </a:schemeClr>
                    </a:solidFill>
                  </a:rPr>
                  <a:t>Activités de projets</a:t>
                </a:r>
              </a:p>
            </p:txBody>
          </p:sp>
          <p:sp>
            <p:nvSpPr>
              <p:cNvPr id="44" name="ZoneTexte 43"/>
              <p:cNvSpPr txBox="1"/>
              <p:nvPr/>
            </p:nvSpPr>
            <p:spPr>
              <a:xfrm>
                <a:off x="2501815" y="5674387"/>
                <a:ext cx="2450788" cy="246221"/>
              </a:xfrm>
              <a:prstGeom prst="rect">
                <a:avLst/>
              </a:prstGeom>
              <a:noFill/>
            </p:spPr>
            <p:txBody>
              <a:bodyPr wrap="square" rtlCol="0">
                <a:spAutoFit/>
              </a:bodyPr>
              <a:lstStyle/>
              <a:p>
                <a:pPr algn="ctr"/>
                <a:r>
                  <a:rPr lang="fr-FR" sz="1000" dirty="0">
                    <a:solidFill>
                      <a:srgbClr val="002060"/>
                    </a:solidFill>
                  </a:rPr>
                  <a:t>Dans une démarche englobante de projet</a:t>
                </a:r>
              </a:p>
            </p:txBody>
          </p:sp>
        </p:grpSp>
      </p:grpSp>
      <p:grpSp>
        <p:nvGrpSpPr>
          <p:cNvPr id="45" name="Grouper 9"/>
          <p:cNvGrpSpPr/>
          <p:nvPr/>
        </p:nvGrpSpPr>
        <p:grpSpPr>
          <a:xfrm>
            <a:off x="532308" y="1434848"/>
            <a:ext cx="3222491" cy="4038736"/>
            <a:chOff x="494655" y="1321889"/>
            <a:chExt cx="3222491" cy="4038736"/>
          </a:xfrm>
        </p:grpSpPr>
        <p:sp>
          <p:nvSpPr>
            <p:cNvPr id="63" name="Rectangle à coins arrondis 62"/>
            <p:cNvSpPr/>
            <p:nvPr/>
          </p:nvSpPr>
          <p:spPr>
            <a:xfrm>
              <a:off x="494655" y="1538704"/>
              <a:ext cx="3060001" cy="863109"/>
            </a:xfrm>
            <a:prstGeom prst="roundRect">
              <a:avLst>
                <a:gd name="adj" fmla="val 10077"/>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ctr"/>
              <a:r>
                <a:rPr lang="fr-FR" sz="2000" i="1" dirty="0">
                  <a:solidFill>
                    <a:srgbClr val="002060"/>
                  </a:solidFill>
                </a:rPr>
                <a:t>Approche</a:t>
              </a:r>
              <a:br>
                <a:rPr lang="fr-FR" sz="2000" i="1" dirty="0">
                  <a:solidFill>
                    <a:srgbClr val="002060"/>
                  </a:solidFill>
                </a:rPr>
              </a:br>
              <a:r>
                <a:rPr lang="fr-FR" sz="2000" i="1" dirty="0">
                  <a:solidFill>
                    <a:srgbClr val="002060"/>
                  </a:solidFill>
                </a:rPr>
                <a:t>Ingénierie-Design</a:t>
              </a:r>
            </a:p>
          </p:txBody>
        </p:sp>
        <p:sp>
          <p:nvSpPr>
            <p:cNvPr id="66" name="Rectangle à coins arrondis 65"/>
            <p:cNvSpPr/>
            <p:nvPr/>
          </p:nvSpPr>
          <p:spPr>
            <a:xfrm>
              <a:off x="784634" y="4698210"/>
              <a:ext cx="2512801" cy="408154"/>
            </a:xfrm>
            <a:prstGeom prst="round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dirty="0">
                  <a:solidFill>
                    <a:schemeClr val="accent5">
                      <a:lumMod val="75000"/>
                    </a:schemeClr>
                  </a:solidFill>
                </a:rPr>
                <a:t>Innovation</a:t>
              </a:r>
            </a:p>
          </p:txBody>
        </p:sp>
        <p:sp>
          <p:nvSpPr>
            <p:cNvPr id="71" name="Rectangle 70"/>
            <p:cNvSpPr/>
            <p:nvPr/>
          </p:nvSpPr>
          <p:spPr>
            <a:xfrm>
              <a:off x="502116" y="2227635"/>
              <a:ext cx="3058840" cy="2395652"/>
            </a:xfrm>
            <a:prstGeom prst="rect">
              <a:avLst/>
            </a:prstGeom>
            <a:solidFill>
              <a:srgbClr val="FBBC72"/>
            </a:solidFill>
            <a:ln>
              <a:noFill/>
            </a:ln>
            <a:effectLst/>
            <a:scene3d>
              <a:camera prst="orthographicFront"/>
              <a:lightRig rig="fla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fr-FR" sz="1600" b="1" dirty="0">
                <a:solidFill>
                  <a:srgbClr val="002060"/>
                </a:solidFill>
              </a:endParaRPr>
            </a:p>
          </p:txBody>
        </p:sp>
        <p:sp>
          <p:nvSpPr>
            <p:cNvPr id="74" name="Rectangle à coins arrondis 73"/>
            <p:cNvSpPr/>
            <p:nvPr/>
          </p:nvSpPr>
          <p:spPr>
            <a:xfrm>
              <a:off x="784634" y="4089875"/>
              <a:ext cx="2536544" cy="283697"/>
            </a:xfrm>
            <a:prstGeom prst="round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solidFill>
                    <a:srgbClr val="002060"/>
                  </a:solidFill>
                </a:rPr>
                <a:t>Activités créatives</a:t>
              </a:r>
            </a:p>
          </p:txBody>
        </p:sp>
        <p:sp>
          <p:nvSpPr>
            <p:cNvPr id="79" name="Flèche droite 78"/>
            <p:cNvSpPr/>
            <p:nvPr/>
          </p:nvSpPr>
          <p:spPr>
            <a:xfrm rot="16200000">
              <a:off x="1911856" y="4386984"/>
              <a:ext cx="282102" cy="359923"/>
            </a:xfrm>
            <a:prstGeom prst="rightArrow">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b="1">
                <a:solidFill>
                  <a:schemeClr val="accent5">
                    <a:lumMod val="75000"/>
                  </a:schemeClr>
                </a:solidFill>
              </a:endParaRPr>
            </a:p>
          </p:txBody>
        </p:sp>
        <p:sp>
          <p:nvSpPr>
            <p:cNvPr id="80" name="Flèche droite 79"/>
            <p:cNvSpPr/>
            <p:nvPr/>
          </p:nvSpPr>
          <p:spPr>
            <a:xfrm rot="16200000">
              <a:off x="1920166" y="5039612"/>
              <a:ext cx="282102" cy="359923"/>
            </a:xfrm>
            <a:prstGeom prst="rightArrow">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b="1">
                <a:solidFill>
                  <a:schemeClr val="accent5">
                    <a:lumMod val="75000"/>
                  </a:schemeClr>
                </a:solidFill>
              </a:endParaRPr>
            </a:p>
          </p:txBody>
        </p:sp>
        <p:sp>
          <p:nvSpPr>
            <p:cNvPr id="81" name="Flèche droite 80"/>
            <p:cNvSpPr/>
            <p:nvPr/>
          </p:nvSpPr>
          <p:spPr>
            <a:xfrm rot="16200000">
              <a:off x="1911855" y="3821126"/>
              <a:ext cx="282102" cy="359923"/>
            </a:xfrm>
            <a:prstGeom prst="rightArrow">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b="1">
                <a:solidFill>
                  <a:schemeClr val="accent5">
                    <a:lumMod val="75000"/>
                  </a:schemeClr>
                </a:solidFill>
              </a:endParaRPr>
            </a:p>
          </p:txBody>
        </p:sp>
        <p:sp>
          <p:nvSpPr>
            <p:cNvPr id="83" name="Rectangle à coins arrondis 82"/>
            <p:cNvSpPr/>
            <p:nvPr/>
          </p:nvSpPr>
          <p:spPr>
            <a:xfrm>
              <a:off x="756383" y="2506506"/>
              <a:ext cx="2536544" cy="283697"/>
            </a:xfrm>
            <a:prstGeom prst="round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solidFill>
                    <a:srgbClr val="002060"/>
                  </a:solidFill>
                </a:rPr>
                <a:t>Démarche de créativité</a:t>
              </a:r>
            </a:p>
          </p:txBody>
        </p:sp>
        <p:pic>
          <p:nvPicPr>
            <p:cNvPr id="85" name="Image 8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70983" y="1321889"/>
              <a:ext cx="646163" cy="656031"/>
            </a:xfrm>
            <a:prstGeom prst="rect">
              <a:avLst/>
            </a:prstGeom>
          </p:spPr>
        </p:pic>
        <p:sp>
          <p:nvSpPr>
            <p:cNvPr id="87" name="Flèche droite 86"/>
            <p:cNvSpPr/>
            <p:nvPr/>
          </p:nvSpPr>
          <p:spPr>
            <a:xfrm rot="5400000">
              <a:off x="1903544" y="2730908"/>
              <a:ext cx="282102" cy="359923"/>
            </a:xfrm>
            <a:prstGeom prst="rightArrow">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b="1">
                <a:solidFill>
                  <a:schemeClr val="accent5">
                    <a:lumMod val="75000"/>
                  </a:schemeClr>
                </a:solidFill>
              </a:endParaRPr>
            </a:p>
          </p:txBody>
        </p:sp>
      </p:grpSp>
      <p:grpSp>
        <p:nvGrpSpPr>
          <p:cNvPr id="89" name="Grouper 11"/>
          <p:cNvGrpSpPr/>
          <p:nvPr/>
        </p:nvGrpSpPr>
        <p:grpSpPr>
          <a:xfrm>
            <a:off x="6961059" y="2432773"/>
            <a:ext cx="1569968" cy="2417665"/>
            <a:chOff x="6923406" y="2319814"/>
            <a:chExt cx="1569968" cy="2417665"/>
          </a:xfrm>
        </p:grpSpPr>
        <p:sp>
          <p:nvSpPr>
            <p:cNvPr id="90" name="Rectangle 89"/>
            <p:cNvSpPr/>
            <p:nvPr/>
          </p:nvSpPr>
          <p:spPr>
            <a:xfrm>
              <a:off x="6923406" y="2544725"/>
              <a:ext cx="1569968" cy="1937496"/>
            </a:xfrm>
            <a:prstGeom prst="rect">
              <a:avLst/>
            </a:prstGeom>
            <a:gradFill flip="none" rotWithShape="1">
              <a:gsLst>
                <a:gs pos="0">
                  <a:srgbClr val="FF3F40"/>
                </a:gs>
                <a:gs pos="51000">
                  <a:srgbClr val="FFC87C">
                    <a:lumMod val="96000"/>
                  </a:srgbClr>
                </a:gs>
                <a:gs pos="100000">
                  <a:srgbClr val="FF9E32"/>
                </a:gs>
              </a:gsLst>
              <a:lin ang="2700000" scaled="1"/>
              <a:tileRect/>
            </a:gradFill>
            <a:ln>
              <a:noFill/>
            </a:ln>
            <a:effectLst/>
            <a:scene3d>
              <a:camera prst="orthographicFront"/>
              <a:lightRig rig="flat" dir="t"/>
            </a:scene3d>
          </p:spPr>
          <p:style>
            <a:lnRef idx="1">
              <a:schemeClr val="accent1"/>
            </a:lnRef>
            <a:fillRef idx="3">
              <a:schemeClr val="accent1"/>
            </a:fillRef>
            <a:effectRef idx="2">
              <a:schemeClr val="accent1"/>
            </a:effectRef>
            <a:fontRef idx="minor">
              <a:schemeClr val="lt1"/>
            </a:fontRef>
          </p:style>
        </p:sp>
        <p:pic>
          <p:nvPicPr>
            <p:cNvPr id="91" name="Image 9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03222" y="4069492"/>
              <a:ext cx="657940" cy="667987"/>
            </a:xfrm>
            <a:prstGeom prst="rect">
              <a:avLst/>
            </a:prstGeom>
          </p:spPr>
        </p:pic>
        <p:pic>
          <p:nvPicPr>
            <p:cNvPr id="92" name="Image 9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53487" y="2319814"/>
              <a:ext cx="646163" cy="656031"/>
            </a:xfrm>
            <a:prstGeom prst="rect">
              <a:avLst/>
            </a:prstGeom>
          </p:spPr>
        </p:pic>
      </p:grpSp>
      <p:grpSp>
        <p:nvGrpSpPr>
          <p:cNvPr id="93" name="Grouper 10"/>
          <p:cNvGrpSpPr/>
          <p:nvPr/>
        </p:nvGrpSpPr>
        <p:grpSpPr>
          <a:xfrm>
            <a:off x="3764862" y="1434848"/>
            <a:ext cx="3223905" cy="4025901"/>
            <a:chOff x="3727209" y="1321889"/>
            <a:chExt cx="3223905" cy="4025901"/>
          </a:xfrm>
        </p:grpSpPr>
        <p:sp>
          <p:nvSpPr>
            <p:cNvPr id="94" name="Rectangle à coins arrondis 93"/>
            <p:cNvSpPr/>
            <p:nvPr/>
          </p:nvSpPr>
          <p:spPr>
            <a:xfrm>
              <a:off x="3727209" y="1527731"/>
              <a:ext cx="3057652" cy="1011577"/>
            </a:xfrm>
            <a:prstGeom prst="roundRect">
              <a:avLst>
                <a:gd name="adj" fmla="val 10435"/>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ctr"/>
              <a:r>
                <a:rPr lang="fr-FR" sz="2000" i="1" dirty="0">
                  <a:solidFill>
                    <a:srgbClr val="002060"/>
                  </a:solidFill>
                </a:rPr>
                <a:t>Approche</a:t>
              </a:r>
              <a:br>
                <a:rPr lang="fr-FR" sz="2000" i="1" dirty="0">
                  <a:solidFill>
                    <a:srgbClr val="002060"/>
                  </a:solidFill>
                </a:rPr>
              </a:br>
              <a:r>
                <a:rPr lang="fr-FR" sz="2000" i="1" dirty="0">
                  <a:solidFill>
                    <a:srgbClr val="002060"/>
                  </a:solidFill>
                </a:rPr>
                <a:t>Recherche développement</a:t>
              </a:r>
            </a:p>
          </p:txBody>
        </p:sp>
        <p:sp>
          <p:nvSpPr>
            <p:cNvPr id="95" name="Rectangle 94"/>
            <p:cNvSpPr/>
            <p:nvPr/>
          </p:nvSpPr>
          <p:spPr>
            <a:xfrm>
              <a:off x="3727209" y="2227636"/>
              <a:ext cx="3057652" cy="2395652"/>
            </a:xfrm>
            <a:prstGeom prst="rect">
              <a:avLst/>
            </a:prstGeom>
            <a:solidFill>
              <a:srgbClr val="FF7A54"/>
            </a:solidFill>
            <a:ln>
              <a:noFill/>
            </a:ln>
            <a:effectLst/>
            <a:scene3d>
              <a:camera prst="orthographicFront"/>
              <a:lightRig rig="fla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fr-FR" sz="1600" b="1" dirty="0">
                <a:solidFill>
                  <a:srgbClr val="002060"/>
                </a:solidFill>
              </a:endParaRPr>
            </a:p>
          </p:txBody>
        </p:sp>
        <p:sp>
          <p:nvSpPr>
            <p:cNvPr id="96" name="Rectangle à coins arrondis 95"/>
            <p:cNvSpPr/>
            <p:nvPr/>
          </p:nvSpPr>
          <p:spPr>
            <a:xfrm>
              <a:off x="3963255" y="4698210"/>
              <a:ext cx="2502421" cy="408154"/>
            </a:xfrm>
            <a:prstGeom prst="round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2000" b="1" dirty="0">
                  <a:solidFill>
                    <a:schemeClr val="accent5">
                      <a:lumMod val="75000"/>
                    </a:schemeClr>
                  </a:solidFill>
                </a:rPr>
                <a:t>Investigation</a:t>
              </a:r>
            </a:p>
          </p:txBody>
        </p:sp>
        <p:sp>
          <p:nvSpPr>
            <p:cNvPr id="97" name="Rectangle à coins arrondis 96"/>
            <p:cNvSpPr/>
            <p:nvPr/>
          </p:nvSpPr>
          <p:spPr>
            <a:xfrm>
              <a:off x="3955177" y="4077331"/>
              <a:ext cx="2536544" cy="283697"/>
            </a:xfrm>
            <a:prstGeom prst="round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solidFill>
                    <a:srgbClr val="002060"/>
                  </a:solidFill>
                </a:rPr>
                <a:t>Activités expérimentales</a:t>
              </a:r>
            </a:p>
          </p:txBody>
        </p:sp>
        <p:sp>
          <p:nvSpPr>
            <p:cNvPr id="98" name="Flèche droite 97"/>
            <p:cNvSpPr/>
            <p:nvPr/>
          </p:nvSpPr>
          <p:spPr>
            <a:xfrm rot="16200000">
              <a:off x="5114832" y="4379823"/>
              <a:ext cx="282102" cy="359923"/>
            </a:xfrm>
            <a:prstGeom prst="rightArrow">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b="1">
                <a:solidFill>
                  <a:schemeClr val="accent5">
                    <a:lumMod val="75000"/>
                  </a:schemeClr>
                </a:solidFill>
              </a:endParaRPr>
            </a:p>
          </p:txBody>
        </p:sp>
        <p:sp>
          <p:nvSpPr>
            <p:cNvPr id="99" name="Flèche droite 98"/>
            <p:cNvSpPr/>
            <p:nvPr/>
          </p:nvSpPr>
          <p:spPr>
            <a:xfrm rot="16200000">
              <a:off x="5139013" y="5026777"/>
              <a:ext cx="282102" cy="359923"/>
            </a:xfrm>
            <a:prstGeom prst="rightArrow">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b="1">
                <a:solidFill>
                  <a:schemeClr val="accent5">
                    <a:lumMod val="75000"/>
                  </a:schemeClr>
                </a:solidFill>
              </a:endParaRPr>
            </a:p>
          </p:txBody>
        </p:sp>
        <p:sp>
          <p:nvSpPr>
            <p:cNvPr id="100" name="Flèche droite 99"/>
            <p:cNvSpPr/>
            <p:nvPr/>
          </p:nvSpPr>
          <p:spPr>
            <a:xfrm rot="16200000">
              <a:off x="5115203" y="3789376"/>
              <a:ext cx="282102" cy="359923"/>
            </a:xfrm>
            <a:prstGeom prst="rightArrow">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b="1">
                <a:solidFill>
                  <a:schemeClr val="accent5">
                    <a:lumMod val="75000"/>
                  </a:schemeClr>
                </a:solidFill>
              </a:endParaRPr>
            </a:p>
          </p:txBody>
        </p:sp>
        <p:sp>
          <p:nvSpPr>
            <p:cNvPr id="101" name="Rectangle à coins arrondis 100"/>
            <p:cNvSpPr/>
            <p:nvPr/>
          </p:nvSpPr>
          <p:spPr>
            <a:xfrm>
              <a:off x="3946919" y="2513800"/>
              <a:ext cx="2536544" cy="283697"/>
            </a:xfrm>
            <a:prstGeom prst="round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solidFill>
                    <a:srgbClr val="002060"/>
                  </a:solidFill>
                </a:rPr>
                <a:t>Démarche scientifique</a:t>
              </a:r>
            </a:p>
          </p:txBody>
        </p:sp>
        <p:sp>
          <p:nvSpPr>
            <p:cNvPr id="102" name="Flèche droite 101"/>
            <p:cNvSpPr/>
            <p:nvPr/>
          </p:nvSpPr>
          <p:spPr>
            <a:xfrm rot="5400000">
              <a:off x="5094080" y="2738202"/>
              <a:ext cx="282102" cy="359923"/>
            </a:xfrm>
            <a:prstGeom prst="rightArrow">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000" b="1">
                <a:solidFill>
                  <a:schemeClr val="accent5">
                    <a:lumMod val="75000"/>
                  </a:schemeClr>
                </a:solidFill>
              </a:endParaRPr>
            </a:p>
          </p:txBody>
        </p:sp>
        <p:pic>
          <p:nvPicPr>
            <p:cNvPr id="103" name="Image 10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3174" y="1321889"/>
              <a:ext cx="657940" cy="667987"/>
            </a:xfrm>
            <a:prstGeom prst="rect">
              <a:avLst/>
            </a:prstGeom>
          </p:spPr>
        </p:pic>
      </p:grpSp>
      <p:sp>
        <p:nvSpPr>
          <p:cNvPr id="104" name="Flèche droite 103"/>
          <p:cNvSpPr/>
          <p:nvPr/>
        </p:nvSpPr>
        <p:spPr>
          <a:xfrm>
            <a:off x="335377" y="3095205"/>
            <a:ext cx="8797635" cy="978610"/>
          </a:xfrm>
          <a:prstGeom prst="rightArrow">
            <a:avLst/>
          </a:prstGeom>
          <a:solidFill>
            <a:schemeClr val="accent5">
              <a:lumMod val="75000"/>
            </a:schemeClr>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grpSp>
        <p:nvGrpSpPr>
          <p:cNvPr id="105" name="Grouper 12"/>
          <p:cNvGrpSpPr/>
          <p:nvPr/>
        </p:nvGrpSpPr>
        <p:grpSpPr>
          <a:xfrm>
            <a:off x="814961" y="3136482"/>
            <a:ext cx="2543870" cy="879580"/>
            <a:chOff x="777308" y="3023523"/>
            <a:chExt cx="2543870" cy="879580"/>
          </a:xfrm>
        </p:grpSpPr>
        <p:sp>
          <p:nvSpPr>
            <p:cNvPr id="106" name="Rectangle 105"/>
            <p:cNvSpPr/>
            <p:nvPr/>
          </p:nvSpPr>
          <p:spPr>
            <a:xfrm>
              <a:off x="2241178" y="3028473"/>
              <a:ext cx="1080000" cy="874630"/>
            </a:xfrm>
            <a:prstGeom prst="rect">
              <a:avLst/>
            </a:prstGeom>
            <a:solidFill>
              <a:schemeClr val="bg1"/>
            </a:solidFill>
            <a:ln w="3492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solidFill>
                    <a:schemeClr val="tx1"/>
                  </a:solidFill>
                </a:rPr>
                <a:t>Approche</a:t>
              </a:r>
              <a:br>
                <a:rPr lang="fr-FR" sz="1200" dirty="0">
                  <a:solidFill>
                    <a:schemeClr val="tx1"/>
                  </a:solidFill>
                </a:rPr>
              </a:br>
              <a:r>
                <a:rPr lang="fr-FR" sz="1200" dirty="0">
                  <a:solidFill>
                    <a:schemeClr val="tx1"/>
                  </a:solidFill>
                </a:rPr>
                <a:t>design des produits</a:t>
              </a:r>
            </a:p>
          </p:txBody>
        </p:sp>
        <p:sp>
          <p:nvSpPr>
            <p:cNvPr id="107" name="Rectangle 106"/>
            <p:cNvSpPr/>
            <p:nvPr/>
          </p:nvSpPr>
          <p:spPr>
            <a:xfrm>
              <a:off x="777308" y="3023523"/>
              <a:ext cx="1080000" cy="874630"/>
            </a:xfrm>
            <a:prstGeom prst="rect">
              <a:avLst/>
            </a:prstGeom>
            <a:solidFill>
              <a:schemeClr val="bg1"/>
            </a:solidFill>
            <a:ln w="3492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solidFill>
                    <a:schemeClr val="tx1"/>
                  </a:solidFill>
                </a:rPr>
                <a:t>Cahier</a:t>
              </a:r>
              <a:br>
                <a:rPr lang="fr-FR" sz="1200" dirty="0">
                  <a:solidFill>
                    <a:schemeClr val="tx1"/>
                  </a:solidFill>
                </a:rPr>
              </a:br>
              <a:r>
                <a:rPr lang="fr-FR" sz="1200" dirty="0">
                  <a:solidFill>
                    <a:schemeClr val="tx1"/>
                  </a:solidFill>
                </a:rPr>
                <a:t>des charges succinct</a:t>
              </a:r>
            </a:p>
          </p:txBody>
        </p:sp>
      </p:grpSp>
      <p:grpSp>
        <p:nvGrpSpPr>
          <p:cNvPr id="108" name="Grouper 13"/>
          <p:cNvGrpSpPr/>
          <p:nvPr/>
        </p:nvGrpSpPr>
        <p:grpSpPr>
          <a:xfrm>
            <a:off x="3983172" y="3150464"/>
            <a:ext cx="2594507" cy="838716"/>
            <a:chOff x="3945519" y="3037505"/>
            <a:chExt cx="2594507" cy="838716"/>
          </a:xfrm>
        </p:grpSpPr>
        <p:sp>
          <p:nvSpPr>
            <p:cNvPr id="109" name="Rectangle 108"/>
            <p:cNvSpPr/>
            <p:nvPr/>
          </p:nvSpPr>
          <p:spPr>
            <a:xfrm>
              <a:off x="3945519" y="3037505"/>
              <a:ext cx="1080000" cy="838716"/>
            </a:xfrm>
            <a:prstGeom prst="rect">
              <a:avLst/>
            </a:prstGeom>
            <a:solidFill>
              <a:schemeClr val="bg1"/>
            </a:solidFill>
            <a:ln w="3492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solidFill>
                    <a:schemeClr val="tx1"/>
                  </a:solidFill>
                </a:rPr>
                <a:t>Problématique très ciblée à résoudre collectivement</a:t>
              </a:r>
            </a:p>
          </p:txBody>
        </p:sp>
        <p:sp>
          <p:nvSpPr>
            <p:cNvPr id="110" name="Rectangle 109"/>
            <p:cNvSpPr/>
            <p:nvPr/>
          </p:nvSpPr>
          <p:spPr>
            <a:xfrm>
              <a:off x="5460026" y="3039411"/>
              <a:ext cx="1080000" cy="824294"/>
            </a:xfrm>
            <a:prstGeom prst="rect">
              <a:avLst/>
            </a:prstGeom>
            <a:solidFill>
              <a:schemeClr val="bg1"/>
            </a:solidFill>
            <a:ln w="3492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200" dirty="0">
                  <a:solidFill>
                    <a:schemeClr val="tx1"/>
                  </a:solidFill>
                </a:rPr>
                <a:t>Fablab pour réaliser le support expérimental</a:t>
              </a:r>
            </a:p>
          </p:txBody>
        </p:sp>
      </p:grpSp>
      <p:sp>
        <p:nvSpPr>
          <p:cNvPr id="111" name="Rectangle 110"/>
          <p:cNvSpPr/>
          <p:nvPr/>
        </p:nvSpPr>
        <p:spPr>
          <a:xfrm>
            <a:off x="7174222" y="3158908"/>
            <a:ext cx="1080000" cy="874630"/>
          </a:xfrm>
          <a:prstGeom prst="rect">
            <a:avLst/>
          </a:prstGeom>
          <a:solidFill>
            <a:schemeClr val="bg1"/>
          </a:solidFill>
          <a:ln w="3492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r>
              <a:rPr lang="fr-FR" sz="1200" dirty="0">
                <a:solidFill>
                  <a:schemeClr val="tx1"/>
                </a:solidFill>
              </a:rPr>
              <a:t>Fablab pour matérialiser</a:t>
            </a:r>
            <a:br>
              <a:rPr lang="fr-FR" sz="1200" dirty="0">
                <a:solidFill>
                  <a:schemeClr val="tx1"/>
                </a:solidFill>
              </a:rPr>
            </a:br>
            <a:r>
              <a:rPr lang="fr-FR" sz="1200" dirty="0">
                <a:solidFill>
                  <a:schemeClr val="tx1"/>
                </a:solidFill>
              </a:rPr>
              <a:t>et réaliser</a:t>
            </a:r>
          </a:p>
        </p:txBody>
      </p:sp>
    </p:spTree>
    <p:extLst>
      <p:ext uri="{BB962C8B-B14F-4D97-AF65-F5344CB8AC3E}">
        <p14:creationId xmlns:p14="http://schemas.microsoft.com/office/powerpoint/2010/main" val="3310189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rde 40"/>
          <p:cNvSpPr/>
          <p:nvPr/>
        </p:nvSpPr>
        <p:spPr>
          <a:xfrm flipH="1">
            <a:off x="1303853" y="127285"/>
            <a:ext cx="6986407" cy="6649279"/>
          </a:xfrm>
          <a:prstGeom prst="chord">
            <a:avLst>
              <a:gd name="adj1" fmla="val 5422108"/>
              <a:gd name="adj2" fmla="val 16156809"/>
            </a:avLst>
          </a:prstGeom>
          <a:gradFill flip="none" rotWithShape="1">
            <a:gsLst>
              <a:gs pos="52000">
                <a:srgbClr val="FD9A1C"/>
              </a:gs>
              <a:gs pos="100000">
                <a:srgbClr val="FBBC72"/>
              </a:gs>
              <a:gs pos="77000">
                <a:schemeClr val="accent4">
                  <a:lumMod val="40000"/>
                  <a:lumOff val="60000"/>
                </a:schemeClr>
              </a:gs>
            </a:gsLst>
            <a:lin ang="0" scaled="1"/>
            <a:tileRect/>
          </a:gradFill>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²</a:t>
            </a:r>
          </a:p>
        </p:txBody>
      </p:sp>
      <p:sp>
        <p:nvSpPr>
          <p:cNvPr id="4" name="Titre 1"/>
          <p:cNvSpPr txBox="1">
            <a:spLocks/>
          </p:cNvSpPr>
          <p:nvPr/>
        </p:nvSpPr>
        <p:spPr>
          <a:xfrm>
            <a:off x="343492" y="362601"/>
            <a:ext cx="2329783" cy="87443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000" kern="1200">
                <a:solidFill>
                  <a:schemeClr val="accent1"/>
                </a:solidFill>
                <a:latin typeface="Archive" charset="0"/>
                <a:ea typeface="Archive" charset="0"/>
                <a:cs typeface="Archive" charset="0"/>
              </a:defRPr>
            </a:lvl1pPr>
          </a:lstStyle>
          <a:p>
            <a:r>
              <a:rPr lang="fr-FR" dirty="0" smtClean="0"/>
              <a:t>SI/CIT</a:t>
            </a:r>
          </a:p>
          <a:p>
            <a:r>
              <a:rPr lang="fr-FR" dirty="0" smtClean="0"/>
              <a:t>En résumé</a:t>
            </a:r>
            <a:endParaRPr lang="fr-FR" dirty="0"/>
          </a:p>
        </p:txBody>
      </p:sp>
      <p:sp>
        <p:nvSpPr>
          <p:cNvPr id="42" name="Corde 41"/>
          <p:cNvSpPr/>
          <p:nvPr/>
        </p:nvSpPr>
        <p:spPr>
          <a:xfrm>
            <a:off x="1499521" y="127285"/>
            <a:ext cx="6845077" cy="6649279"/>
          </a:xfrm>
          <a:prstGeom prst="chord">
            <a:avLst>
              <a:gd name="adj1" fmla="val 5508656"/>
              <a:gd name="adj2" fmla="val 16113198"/>
            </a:avLst>
          </a:prstGeom>
          <a:gradFill flip="none" rotWithShape="1">
            <a:gsLst>
              <a:gs pos="28000">
                <a:srgbClr val="FF4A42"/>
              </a:gs>
              <a:gs pos="59000">
                <a:srgbClr val="E86D6B"/>
              </a:gs>
              <a:gs pos="100000">
                <a:srgbClr val="FBBC72"/>
              </a:gs>
            </a:gsLst>
            <a:lin ang="0" scaled="1"/>
            <a:tileRect/>
          </a:gra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a:p>
        </p:txBody>
      </p:sp>
      <p:sp>
        <p:nvSpPr>
          <p:cNvPr id="43" name="Rectangle 42"/>
          <p:cNvSpPr/>
          <p:nvPr/>
        </p:nvSpPr>
        <p:spPr>
          <a:xfrm>
            <a:off x="4076453" y="345059"/>
            <a:ext cx="622286" cy="757130"/>
          </a:xfrm>
          <a:prstGeom prst="rect">
            <a:avLst/>
          </a:prstGeom>
        </p:spPr>
        <p:txBody>
          <a:bodyPr wrap="none">
            <a:spAutoFit/>
          </a:bodyPr>
          <a:lstStyle/>
          <a:p>
            <a:pPr lvl="0" algn="ctr" defTabSz="533400">
              <a:lnSpc>
                <a:spcPct val="90000"/>
              </a:lnSpc>
              <a:spcBef>
                <a:spcPct val="0"/>
              </a:spcBef>
              <a:spcAft>
                <a:spcPct val="35000"/>
              </a:spcAft>
            </a:pPr>
            <a:r>
              <a:rPr lang="fr-FR" sz="4800" dirty="0"/>
              <a:t>SI</a:t>
            </a:r>
          </a:p>
        </p:txBody>
      </p:sp>
      <p:sp>
        <p:nvSpPr>
          <p:cNvPr id="44" name="Rectangle 43"/>
          <p:cNvSpPr/>
          <p:nvPr/>
        </p:nvSpPr>
        <p:spPr>
          <a:xfrm>
            <a:off x="4860790" y="336754"/>
            <a:ext cx="968535" cy="757130"/>
          </a:xfrm>
          <a:prstGeom prst="rect">
            <a:avLst/>
          </a:prstGeom>
        </p:spPr>
        <p:txBody>
          <a:bodyPr wrap="none">
            <a:spAutoFit/>
          </a:bodyPr>
          <a:lstStyle/>
          <a:p>
            <a:pPr lvl="0" algn="ctr" defTabSz="533400">
              <a:lnSpc>
                <a:spcPct val="90000"/>
              </a:lnSpc>
              <a:spcBef>
                <a:spcPct val="0"/>
              </a:spcBef>
              <a:spcAft>
                <a:spcPct val="35000"/>
              </a:spcAft>
            </a:pPr>
            <a:r>
              <a:rPr lang="fr-FR" sz="4800" dirty="0"/>
              <a:t>CIT</a:t>
            </a:r>
          </a:p>
        </p:txBody>
      </p:sp>
      <p:sp>
        <p:nvSpPr>
          <p:cNvPr id="45" name="Ellipse 44"/>
          <p:cNvSpPr/>
          <p:nvPr/>
        </p:nvSpPr>
        <p:spPr>
          <a:xfrm>
            <a:off x="2829710" y="1438337"/>
            <a:ext cx="4071304" cy="4071304"/>
          </a:xfrm>
          <a:prstGeom prst="ellipse">
            <a:avLst/>
          </a:prstGeom>
          <a:solidFill>
            <a:srgbClr val="FFFF00">
              <a:alpha val="28000"/>
            </a:srgbClr>
          </a:solidFill>
          <a:ln>
            <a:noFill/>
          </a:ln>
          <a:effectLst>
            <a:outerShdw blurRad="40000" dist="23000" dir="5400000" rotWithShape="0">
              <a:srgbClr val="000000">
                <a:alpha val="35000"/>
              </a:srgbClr>
            </a:outerShdw>
            <a:softEdge rad="317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 name="Rectangle 62"/>
          <p:cNvSpPr/>
          <p:nvPr/>
        </p:nvSpPr>
        <p:spPr>
          <a:xfrm>
            <a:off x="2603434" y="3115087"/>
            <a:ext cx="1552028" cy="923330"/>
          </a:xfrm>
          <a:prstGeom prst="rect">
            <a:avLst/>
          </a:prstGeom>
        </p:spPr>
        <p:txBody>
          <a:bodyPr wrap="none">
            <a:spAutoFit/>
          </a:bodyPr>
          <a:lstStyle/>
          <a:p>
            <a:r>
              <a:rPr lang="fr-FR" b="1" dirty="0"/>
              <a:t>Expérimenter</a:t>
            </a:r>
          </a:p>
          <a:p>
            <a:r>
              <a:rPr lang="fr-FR" b="1" dirty="0"/>
              <a:t>Simuler</a:t>
            </a:r>
          </a:p>
          <a:p>
            <a:r>
              <a:rPr lang="fr-FR" b="1" dirty="0"/>
              <a:t>Communiquer</a:t>
            </a:r>
          </a:p>
        </p:txBody>
      </p:sp>
      <p:sp>
        <p:nvSpPr>
          <p:cNvPr id="66" name="Rectangle 65"/>
          <p:cNvSpPr/>
          <p:nvPr/>
        </p:nvSpPr>
        <p:spPr>
          <a:xfrm>
            <a:off x="4936233" y="969825"/>
            <a:ext cx="2816319" cy="840230"/>
          </a:xfrm>
          <a:prstGeom prst="rect">
            <a:avLst/>
          </a:prstGeom>
        </p:spPr>
        <p:txBody>
          <a:bodyPr wrap="square" lIns="0" rIns="0">
            <a:spAutoFit/>
          </a:bodyPr>
          <a:lstStyle/>
          <a:p>
            <a:pPr lvl="0" defTabSz="533400">
              <a:lnSpc>
                <a:spcPct val="90000"/>
              </a:lnSpc>
              <a:spcBef>
                <a:spcPct val="0"/>
              </a:spcBef>
              <a:spcAft>
                <a:spcPct val="35000"/>
              </a:spcAft>
            </a:pPr>
            <a:r>
              <a:rPr lang="fr-FR" dirty="0"/>
              <a:t>C’est vivre la</a:t>
            </a:r>
            <a:br>
              <a:rPr lang="fr-FR" dirty="0"/>
            </a:br>
            <a:r>
              <a:rPr lang="fr-FR" dirty="0"/>
              <a:t>démarche de créativité</a:t>
            </a:r>
            <a:br>
              <a:rPr lang="fr-FR" dirty="0"/>
            </a:br>
            <a:r>
              <a:rPr lang="fr-FR" dirty="0"/>
              <a:t>en menant </a:t>
            </a:r>
            <a:r>
              <a:rPr lang="fr-FR" b="1" dirty="0"/>
              <a:t>des projets</a:t>
            </a:r>
          </a:p>
        </p:txBody>
      </p:sp>
      <p:sp>
        <p:nvSpPr>
          <p:cNvPr id="71" name="Rectangle 70"/>
          <p:cNvSpPr/>
          <p:nvPr/>
        </p:nvSpPr>
        <p:spPr>
          <a:xfrm>
            <a:off x="2577048" y="961793"/>
            <a:ext cx="2260882" cy="840230"/>
          </a:xfrm>
          <a:prstGeom prst="rect">
            <a:avLst/>
          </a:prstGeom>
        </p:spPr>
        <p:txBody>
          <a:bodyPr wrap="square">
            <a:spAutoFit/>
          </a:bodyPr>
          <a:lstStyle/>
          <a:p>
            <a:pPr algn="r" defTabSz="533400">
              <a:lnSpc>
                <a:spcPct val="90000"/>
              </a:lnSpc>
              <a:spcBef>
                <a:spcPct val="0"/>
              </a:spcBef>
              <a:spcAft>
                <a:spcPct val="35000"/>
              </a:spcAft>
            </a:pPr>
            <a:r>
              <a:rPr lang="fr-FR" dirty="0"/>
              <a:t>C’est pratiquer une démarche scientifique en relevant </a:t>
            </a:r>
            <a:r>
              <a:rPr lang="fr-FR" b="1" dirty="0"/>
              <a:t>des défis</a:t>
            </a:r>
          </a:p>
        </p:txBody>
      </p:sp>
      <p:sp>
        <p:nvSpPr>
          <p:cNvPr id="74" name="Rectangle 73"/>
          <p:cNvSpPr/>
          <p:nvPr/>
        </p:nvSpPr>
        <p:spPr>
          <a:xfrm>
            <a:off x="5562806" y="3124230"/>
            <a:ext cx="1552028" cy="923330"/>
          </a:xfrm>
          <a:prstGeom prst="rect">
            <a:avLst/>
          </a:prstGeom>
        </p:spPr>
        <p:txBody>
          <a:bodyPr wrap="none">
            <a:spAutoFit/>
          </a:bodyPr>
          <a:lstStyle/>
          <a:p>
            <a:pPr algn="r"/>
            <a:r>
              <a:rPr lang="fr-FR" b="1" dirty="0"/>
              <a:t>Innover</a:t>
            </a:r>
          </a:p>
          <a:p>
            <a:pPr algn="r"/>
            <a:r>
              <a:rPr lang="fr-FR" b="1" dirty="0"/>
              <a:t>Créer</a:t>
            </a:r>
          </a:p>
          <a:p>
            <a:pPr algn="r"/>
            <a:r>
              <a:rPr lang="fr-FR" b="1" dirty="0"/>
              <a:t>Communiquer</a:t>
            </a:r>
          </a:p>
        </p:txBody>
      </p:sp>
      <p:sp>
        <p:nvSpPr>
          <p:cNvPr id="79" name="Rectangle 78"/>
          <p:cNvSpPr/>
          <p:nvPr/>
        </p:nvSpPr>
        <p:spPr>
          <a:xfrm>
            <a:off x="3805750" y="2214041"/>
            <a:ext cx="2101711" cy="523220"/>
          </a:xfrm>
          <a:prstGeom prst="rect">
            <a:avLst/>
          </a:prstGeom>
        </p:spPr>
        <p:txBody>
          <a:bodyPr wrap="square">
            <a:spAutoFit/>
          </a:bodyPr>
          <a:lstStyle/>
          <a:p>
            <a:pPr algn="ctr"/>
            <a:r>
              <a:rPr lang="fr-FR" sz="1400" b="1" dirty="0"/>
              <a:t>Un Fablab pour expérimenter et créer</a:t>
            </a:r>
          </a:p>
        </p:txBody>
      </p:sp>
      <p:sp>
        <p:nvSpPr>
          <p:cNvPr id="80" name="Ellipse 79"/>
          <p:cNvSpPr/>
          <p:nvPr/>
        </p:nvSpPr>
        <p:spPr>
          <a:xfrm>
            <a:off x="4826472" y="3473989"/>
            <a:ext cx="45720" cy="4572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81" name="Image 80">
            <a:extLst>
              <a:ext uri="{FF2B5EF4-FFF2-40B4-BE49-F238E27FC236}">
                <a16:creationId xmlns:a16="http://schemas.microsoft.com/office/drawing/2014/main" xmlns="" id="{73D71F54-CB6D-2948-844C-5D4F2D6DEE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12573" y="4436262"/>
            <a:ext cx="2582716" cy="2458154"/>
          </a:xfrm>
          <a:prstGeom prst="rect">
            <a:avLst/>
          </a:prstGeom>
        </p:spPr>
      </p:pic>
      <p:sp>
        <p:nvSpPr>
          <p:cNvPr id="83" name="Rectangle 82"/>
          <p:cNvSpPr/>
          <p:nvPr/>
        </p:nvSpPr>
        <p:spPr>
          <a:xfrm>
            <a:off x="4213488" y="5032855"/>
            <a:ext cx="1225246" cy="830997"/>
          </a:xfrm>
          <a:prstGeom prst="rect">
            <a:avLst/>
          </a:prstGeom>
        </p:spPr>
        <p:txBody>
          <a:bodyPr wrap="square">
            <a:spAutoFit/>
          </a:bodyPr>
          <a:lstStyle/>
          <a:p>
            <a:pPr algn="ctr"/>
            <a:r>
              <a:rPr lang="fr-FR" sz="1200" b="1" dirty="0"/>
              <a:t>Un mixage possible entre</a:t>
            </a:r>
            <a:br>
              <a:rPr lang="fr-FR" sz="1200" b="1" dirty="0"/>
            </a:br>
            <a:r>
              <a:rPr lang="fr-FR" sz="1200" b="1" dirty="0"/>
              <a:t>les deux enseignements</a:t>
            </a:r>
          </a:p>
        </p:txBody>
      </p:sp>
      <p:sp>
        <p:nvSpPr>
          <p:cNvPr id="85" name="Ellipse 84"/>
          <p:cNvSpPr/>
          <p:nvPr/>
        </p:nvSpPr>
        <p:spPr>
          <a:xfrm>
            <a:off x="4066923" y="2705295"/>
            <a:ext cx="1537385" cy="1537385"/>
          </a:xfrm>
          <a:prstGeom prst="ellipse">
            <a:avLst/>
          </a:prstGeom>
          <a:blipFill>
            <a:blip r:embed="rId4" cstate="print">
              <a:extLst>
                <a:ext uri="{28A0092B-C50C-407E-A947-70E740481C1C}">
                  <a14:useLocalDpi xmlns:a14="http://schemas.microsoft.com/office/drawing/2010/main"/>
                </a:ext>
              </a:extLst>
            </a:blip>
            <a:stretch>
              <a:fillRect/>
            </a:stretch>
          </a:blipFill>
          <a:ln>
            <a:no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87" name="Image 86">
            <a:extLst>
              <a:ext uri="{FF2B5EF4-FFF2-40B4-BE49-F238E27FC236}">
                <a16:creationId xmlns:a16="http://schemas.microsoft.com/office/drawing/2014/main" xmlns="" id="{AAF52F2C-652F-5643-AC0F-0147115A29D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42479" y="1425141"/>
            <a:ext cx="1191457" cy="2101021"/>
          </a:xfrm>
          <a:prstGeom prst="rect">
            <a:avLst/>
          </a:prstGeom>
        </p:spPr>
      </p:pic>
      <p:cxnSp>
        <p:nvCxnSpPr>
          <p:cNvPr id="89" name="Connecteur droit 88">
            <a:extLst>
              <a:ext uri="{FF2B5EF4-FFF2-40B4-BE49-F238E27FC236}">
                <a16:creationId xmlns:a16="http://schemas.microsoft.com/office/drawing/2014/main" xmlns="" id="{C3C83F88-1901-0E41-AE0F-31C6FDD4D0A7}"/>
              </a:ext>
            </a:extLst>
          </p:cNvPr>
          <p:cNvCxnSpPr>
            <a:cxnSpLocks/>
          </p:cNvCxnSpPr>
          <p:nvPr/>
        </p:nvCxnSpPr>
        <p:spPr>
          <a:xfrm flipH="1">
            <a:off x="3413997" y="5505941"/>
            <a:ext cx="529711" cy="0"/>
          </a:xfrm>
          <a:prstGeom prst="line">
            <a:avLst/>
          </a:prstGeom>
          <a:ln w="9525">
            <a:solidFill>
              <a:schemeClr val="bg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90" name="Connecteur droit 89">
            <a:extLst>
              <a:ext uri="{FF2B5EF4-FFF2-40B4-BE49-F238E27FC236}">
                <a16:creationId xmlns:a16="http://schemas.microsoft.com/office/drawing/2014/main" xmlns="" id="{5C23733E-E3A3-D346-8762-79C417FE6420}"/>
              </a:ext>
            </a:extLst>
          </p:cNvPr>
          <p:cNvCxnSpPr>
            <a:cxnSpLocks/>
          </p:cNvCxnSpPr>
          <p:nvPr/>
        </p:nvCxnSpPr>
        <p:spPr>
          <a:xfrm flipV="1">
            <a:off x="3424314" y="4074152"/>
            <a:ext cx="0" cy="1435490"/>
          </a:xfrm>
          <a:prstGeom prst="line">
            <a:avLst/>
          </a:prstGeom>
          <a:ln w="9525">
            <a:solidFill>
              <a:schemeClr val="bg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91" name="Connecteur droit 90">
            <a:extLst>
              <a:ext uri="{FF2B5EF4-FFF2-40B4-BE49-F238E27FC236}">
                <a16:creationId xmlns:a16="http://schemas.microsoft.com/office/drawing/2014/main" xmlns="" id="{617AD552-3E7A-D541-8FD3-6EA5AAC0F4A4}"/>
              </a:ext>
            </a:extLst>
          </p:cNvPr>
          <p:cNvCxnSpPr>
            <a:cxnSpLocks/>
          </p:cNvCxnSpPr>
          <p:nvPr/>
        </p:nvCxnSpPr>
        <p:spPr>
          <a:xfrm flipH="1">
            <a:off x="5712637" y="5506561"/>
            <a:ext cx="529711" cy="0"/>
          </a:xfrm>
          <a:prstGeom prst="line">
            <a:avLst/>
          </a:prstGeom>
          <a:ln w="9525">
            <a:solidFill>
              <a:schemeClr val="bg1"/>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92" name="Connecteur droit 91">
            <a:extLst>
              <a:ext uri="{FF2B5EF4-FFF2-40B4-BE49-F238E27FC236}">
                <a16:creationId xmlns:a16="http://schemas.microsoft.com/office/drawing/2014/main" xmlns="" id="{C6E7C452-FEE0-004F-BA97-6A696FEA3537}"/>
              </a:ext>
            </a:extLst>
          </p:cNvPr>
          <p:cNvCxnSpPr>
            <a:cxnSpLocks/>
          </p:cNvCxnSpPr>
          <p:nvPr/>
        </p:nvCxnSpPr>
        <p:spPr>
          <a:xfrm flipV="1">
            <a:off x="6242348" y="4074772"/>
            <a:ext cx="0" cy="1435490"/>
          </a:xfrm>
          <a:prstGeom prst="line">
            <a:avLst/>
          </a:prstGeom>
          <a:ln w="9525">
            <a:solidFill>
              <a:schemeClr val="bg1"/>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93" name="Arc 92"/>
          <p:cNvSpPr/>
          <p:nvPr/>
        </p:nvSpPr>
        <p:spPr>
          <a:xfrm rot="19116625">
            <a:off x="3797222" y="4453255"/>
            <a:ext cx="2067194" cy="2067194"/>
          </a:xfrm>
          <a:prstGeom prst="arc">
            <a:avLst>
              <a:gd name="adj1" fmla="val 13423137"/>
              <a:gd name="adj2" fmla="val 2382264"/>
            </a:avLst>
          </a:prstGeom>
          <a:ln w="31750">
            <a:solidFill>
              <a:schemeClr val="bg1"/>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pic>
        <p:nvPicPr>
          <p:cNvPr id="94" name="Image 9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74616" y="1928026"/>
            <a:ext cx="1764795" cy="1323596"/>
          </a:xfrm>
          <a:prstGeom prst="rect">
            <a:avLst/>
          </a:prstGeom>
        </p:spPr>
      </p:pic>
    </p:spTree>
    <p:extLst>
      <p:ext uri="{BB962C8B-B14F-4D97-AF65-F5344CB8AC3E}">
        <p14:creationId xmlns:p14="http://schemas.microsoft.com/office/powerpoint/2010/main" val="3236869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Programme de la série </a:t>
            </a:r>
            <a:br>
              <a:rPr lang="fr-FR" dirty="0" smtClean="0"/>
            </a:br>
            <a:r>
              <a:rPr lang="fr-FR" dirty="0" smtClean="0"/>
              <a:t>STI2D</a:t>
            </a:r>
            <a:endParaRPr lang="fr-FR" dirty="0"/>
          </a:p>
        </p:txBody>
      </p:sp>
      <p:grpSp>
        <p:nvGrpSpPr>
          <p:cNvPr id="20" name="Groupe 19"/>
          <p:cNvGrpSpPr/>
          <p:nvPr/>
        </p:nvGrpSpPr>
        <p:grpSpPr>
          <a:xfrm>
            <a:off x="2746450" y="2603117"/>
            <a:ext cx="3661036" cy="3605164"/>
            <a:chOff x="2780713" y="1644942"/>
            <a:chExt cx="3661036" cy="3605164"/>
          </a:xfrm>
        </p:grpSpPr>
        <p:grpSp>
          <p:nvGrpSpPr>
            <p:cNvPr id="21" name="Groupe 20"/>
            <p:cNvGrpSpPr/>
            <p:nvPr/>
          </p:nvGrpSpPr>
          <p:grpSpPr>
            <a:xfrm>
              <a:off x="2780713" y="1644942"/>
              <a:ext cx="3661036" cy="3605164"/>
              <a:chOff x="2743769" y="1598762"/>
              <a:chExt cx="3661036" cy="3605164"/>
            </a:xfrm>
          </p:grpSpPr>
          <p:sp>
            <p:nvSpPr>
              <p:cNvPr id="23" name="Arc plein 22"/>
              <p:cNvSpPr>
                <a:spLocks noChangeAspect="1"/>
              </p:cNvSpPr>
              <p:nvPr/>
            </p:nvSpPr>
            <p:spPr>
              <a:xfrm>
                <a:off x="2743769" y="1598762"/>
                <a:ext cx="3661036" cy="3605164"/>
              </a:xfrm>
              <a:prstGeom prst="blockArc">
                <a:avLst>
                  <a:gd name="adj1" fmla="val 6329566"/>
                  <a:gd name="adj2" fmla="val 21051475"/>
                  <a:gd name="adj3" fmla="val 15788"/>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24" name="Arc plein 23"/>
              <p:cNvSpPr>
                <a:spLocks noChangeAspect="1"/>
              </p:cNvSpPr>
              <p:nvPr/>
            </p:nvSpPr>
            <p:spPr>
              <a:xfrm>
                <a:off x="3300103" y="2116683"/>
                <a:ext cx="2558550" cy="2519502"/>
              </a:xfrm>
              <a:prstGeom prst="blockArc">
                <a:avLst>
                  <a:gd name="adj1" fmla="val 6312653"/>
                  <a:gd name="adj2" fmla="val 12019218"/>
                  <a:gd name="adj3" fmla="val 16297"/>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25" name="Arc plein 24"/>
              <p:cNvSpPr>
                <a:spLocks noChangeAspect="1"/>
              </p:cNvSpPr>
              <p:nvPr/>
            </p:nvSpPr>
            <p:spPr>
              <a:xfrm>
                <a:off x="3708616" y="2556937"/>
                <a:ext cx="1681664" cy="1656000"/>
              </a:xfrm>
              <a:prstGeom prst="blockArc">
                <a:avLst>
                  <a:gd name="adj1" fmla="val 7533416"/>
                  <a:gd name="adj2" fmla="val 19642317"/>
                  <a:gd name="adj3" fmla="val 15569"/>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26" name="Ellipse 25"/>
              <p:cNvSpPr>
                <a:spLocks noChangeAspect="1"/>
              </p:cNvSpPr>
              <p:nvPr/>
            </p:nvSpPr>
            <p:spPr>
              <a:xfrm>
                <a:off x="3982753" y="2812476"/>
                <a:ext cx="1126375" cy="1126375"/>
              </a:xfrm>
              <a:prstGeom prst="ellipse">
                <a:avLst/>
              </a:prstGeom>
              <a:solidFill>
                <a:schemeClr val="tx1">
                  <a:alpha val="31000"/>
                </a:schemeClr>
              </a:solidFill>
              <a:ln>
                <a:solidFill>
                  <a:schemeClr val="bg2"/>
                </a:solid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fr-FR" sz="2400" b="1" dirty="0">
                    <a:solidFill>
                      <a:schemeClr val="bg1"/>
                    </a:solidFill>
                  </a:rPr>
                  <a:t>STI2D</a:t>
                </a:r>
                <a:endParaRPr lang="fr-FR" sz="1600" b="1" dirty="0">
                  <a:solidFill>
                    <a:schemeClr val="bg1"/>
                  </a:solidFill>
                </a:endParaRPr>
              </a:p>
            </p:txBody>
          </p:sp>
        </p:grpSp>
        <p:sp>
          <p:nvSpPr>
            <p:cNvPr id="22" name="Arc plein 21"/>
            <p:cNvSpPr>
              <a:spLocks noChangeAspect="1"/>
            </p:cNvSpPr>
            <p:nvPr/>
          </p:nvSpPr>
          <p:spPr>
            <a:xfrm>
              <a:off x="3309615" y="2190295"/>
              <a:ext cx="2558550" cy="2519502"/>
            </a:xfrm>
            <a:prstGeom prst="blockArc">
              <a:avLst>
                <a:gd name="adj1" fmla="val 15547898"/>
                <a:gd name="adj2" fmla="val 21050998"/>
                <a:gd name="adj3" fmla="val 16588"/>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13597675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10"/>
</p:tagLst>
</file>

<file path=ppt/tags/tag11.xml><?xml version="1.0" encoding="utf-8"?>
<p:tagLst xmlns:a="http://schemas.openxmlformats.org/drawingml/2006/main" xmlns:r="http://schemas.openxmlformats.org/officeDocument/2006/relationships" xmlns:p="http://schemas.openxmlformats.org/presentationml/2006/main">
  <p:tag name="NUM" val="10"/>
</p:tagLst>
</file>

<file path=ppt/tags/tag12.xml><?xml version="1.0" encoding="utf-8"?>
<p:tagLst xmlns:a="http://schemas.openxmlformats.org/drawingml/2006/main" xmlns:r="http://schemas.openxmlformats.org/officeDocument/2006/relationships" xmlns:p="http://schemas.openxmlformats.org/presentationml/2006/main">
  <p:tag name="NUM" val="10"/>
</p:tagLst>
</file>

<file path=ppt/tags/tag13.xml><?xml version="1.0" encoding="utf-8"?>
<p:tagLst xmlns:a="http://schemas.openxmlformats.org/drawingml/2006/main" xmlns:r="http://schemas.openxmlformats.org/officeDocument/2006/relationships" xmlns:p="http://schemas.openxmlformats.org/presentationml/2006/main">
  <p:tag name="NUM" val="10"/>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9"/>
</p:tagLst>
</file>

<file path=ppt/tags/tag2.xml><?xml version="1.0" encoding="utf-8"?>
<p:tagLst xmlns:a="http://schemas.openxmlformats.org/drawingml/2006/main" xmlns:r="http://schemas.openxmlformats.org/officeDocument/2006/relationships" xmlns:p="http://schemas.openxmlformats.org/presentationml/2006/main">
  <p:tag name="NUM" val="9"/>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9"/>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9"/>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10"/>
</p:tagLst>
</file>

<file path=ppt/tags/tag8.xml><?xml version="1.0" encoding="utf-8"?>
<p:tagLst xmlns:a="http://schemas.openxmlformats.org/drawingml/2006/main" xmlns:r="http://schemas.openxmlformats.org/officeDocument/2006/relationships" xmlns:p="http://schemas.openxmlformats.org/presentationml/2006/main">
  <p:tag name="NUM" val="10"/>
</p:tagLst>
</file>

<file path=ppt/tags/tag9.xml><?xml version="1.0" encoding="utf-8"?>
<p:tagLst xmlns:a="http://schemas.openxmlformats.org/drawingml/2006/main" xmlns:r="http://schemas.openxmlformats.org/officeDocument/2006/relationships" xmlns:p="http://schemas.openxmlformats.org/presentationml/2006/main">
  <p:tag name="NUM" val="10"/>
</p:tagLst>
</file>

<file path=ppt/theme/theme1.xml><?xml version="1.0" encoding="utf-8"?>
<a:theme xmlns:a="http://schemas.openxmlformats.org/drawingml/2006/main" name="Thème Office">
  <a:themeElements>
    <a:clrScheme name="Personnalisée 1">
      <a:dk1>
        <a:srgbClr val="000000"/>
      </a:dk1>
      <a:lt1>
        <a:srgbClr val="FFFFFF"/>
      </a:lt1>
      <a:dk2>
        <a:srgbClr val="44546A"/>
      </a:dk2>
      <a:lt2>
        <a:srgbClr val="E7E6E6"/>
      </a:lt2>
      <a:accent1>
        <a:srgbClr val="7C9FD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Paris-diapo-2018" id="{F8D721AF-B5D4-A04F-8CE1-9A68663DAD84}" vid="{DFDADEA6-2C52-3B46-A9A9-6DC081797928}"/>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acparis-diapo-2018</Template>
  <TotalTime>7216</TotalTime>
  <Words>4035</Words>
  <Application>Microsoft Office PowerPoint</Application>
  <PresentationFormat>Affichage à l'écran (4:3)</PresentationFormat>
  <Paragraphs>724</Paragraphs>
  <Slides>38</Slides>
  <Notes>24</Notes>
  <HiddenSlides>3</HiddenSlides>
  <MMClips>0</MMClips>
  <ScaleCrop>false</ScaleCrop>
  <HeadingPairs>
    <vt:vector size="8" baseType="variant">
      <vt:variant>
        <vt:lpstr>Polices utilisées</vt:lpstr>
      </vt:variant>
      <vt:variant>
        <vt:i4>9</vt:i4>
      </vt:variant>
      <vt:variant>
        <vt:lpstr>Thème</vt:lpstr>
      </vt:variant>
      <vt:variant>
        <vt:i4>1</vt:i4>
      </vt:variant>
      <vt:variant>
        <vt:lpstr>Serveurs OLE incorporés</vt:lpstr>
      </vt:variant>
      <vt:variant>
        <vt:i4>1</vt:i4>
      </vt:variant>
      <vt:variant>
        <vt:lpstr>Titres des diapositives</vt:lpstr>
      </vt:variant>
      <vt:variant>
        <vt:i4>38</vt:i4>
      </vt:variant>
    </vt:vector>
  </HeadingPairs>
  <TitlesOfParts>
    <vt:vector size="49" baseType="lpstr">
      <vt:lpstr>ＭＳ Ｐゴシック</vt:lpstr>
      <vt:lpstr>Archive</vt:lpstr>
      <vt:lpstr>Arial</vt:lpstr>
      <vt:lpstr>ArialMT</vt:lpstr>
      <vt:lpstr>Calibri</vt:lpstr>
      <vt:lpstr>Calibri Light</vt:lpstr>
      <vt:lpstr>Mangal</vt:lpstr>
      <vt:lpstr>Times New Roman</vt:lpstr>
      <vt:lpstr>Wingdings</vt:lpstr>
      <vt:lpstr>Thème Office</vt:lpstr>
      <vt:lpstr>Document</vt:lpstr>
      <vt:lpstr>Nouveaux programmes SI-CIT STI2D SNT et NSI</vt:lpstr>
      <vt:lpstr>Réforme du lycée GT : les options SI et CIT en seconde</vt:lpstr>
      <vt:lpstr>Réforme du lycée GT </vt:lpstr>
      <vt:lpstr>Positionnement des deux EDE à la rentrée 2010</vt:lpstr>
      <vt:lpstr>Présentation PowerPoint</vt:lpstr>
      <vt:lpstr>Présentation PowerPoint</vt:lpstr>
      <vt:lpstr>Présentation PowerPoint</vt:lpstr>
      <vt:lpstr>Présentation PowerPoint</vt:lpstr>
      <vt:lpstr>Programme de la série  STI2D</vt:lpstr>
      <vt:lpstr>STI2D : l’essentiel de la réforme</vt:lpstr>
      <vt:lpstr>Les sciences de l’ingénieur dans un continuum de formation de l’école à l’enseignement supérieur </vt:lpstr>
      <vt:lpstr>Les compétences au cycle 4 </vt:lpstr>
      <vt:lpstr>Comparaison 2011-2019</vt:lpstr>
      <vt:lpstr>Une notion élargie du « produit » support d’étude</vt:lpstr>
      <vt:lpstr>Les 3 dimensions de la technologie</vt:lpstr>
      <vt:lpstr>Un positionnement des activités adapté</vt:lpstr>
      <vt:lpstr>Un positionnement des activités adapté</vt:lpstr>
      <vt:lpstr>Un découpage en trois spécialités</vt:lpstr>
      <vt:lpstr>Relations objectifs/spécialités</vt:lpstr>
      <vt:lpstr>Le triptyque M-E-I</vt:lpstr>
      <vt:lpstr>Spécialités en première et en terminale</vt:lpstr>
      <vt:lpstr>Les enseignements spécifiques (ES)</vt:lpstr>
      <vt:lpstr>La spécialité 2I2D en terminale</vt:lpstr>
      <vt:lpstr>Le programme des connaissances associées</vt:lpstr>
      <vt:lpstr>Une acquisition active des connaissances</vt:lpstr>
      <vt:lpstr>Relations objectifs/compétences/connaissances</vt:lpstr>
      <vt:lpstr>Le programme des connaissances associées</vt:lpstr>
      <vt:lpstr>Relations compétences/connaissances</vt:lpstr>
      <vt:lpstr>Nouveautés du programme</vt:lpstr>
      <vt:lpstr>Sciences Numériques et Technologie Numérique et Sciences Informatiques</vt:lpstr>
      <vt:lpstr>Etat des lieux avant la réforme</vt:lpstr>
      <vt:lpstr>Les concepts fondamentaux (SNT et NSI)</vt:lpstr>
      <vt:lpstr>Programme de seconde : SNT</vt:lpstr>
      <vt:lpstr>Programme de seconde : SNT</vt:lpstr>
      <vt:lpstr>Programme de seconde : SNT</vt:lpstr>
      <vt:lpstr>Programme de seconde : SNT</vt:lpstr>
      <vt:lpstr>Programme de 1ère : NSI</vt:lpstr>
      <vt:lpstr>Programme de 1ère : NSI</vt:lpstr>
    </vt:vector>
  </TitlesOfParts>
  <Company>Académie de Paris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Rectorat</dc:creator>
  <cp:lastModifiedBy>Rectorat</cp:lastModifiedBy>
  <cp:revision>92</cp:revision>
  <dcterms:created xsi:type="dcterms:W3CDTF">2019-01-22T16:15:01Z</dcterms:created>
  <dcterms:modified xsi:type="dcterms:W3CDTF">2019-02-15T19:12:28Z</dcterms:modified>
</cp:coreProperties>
</file>